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932D1-3282-234D-BA0F-DABDD6CDA9F2}"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329052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932D1-3282-234D-BA0F-DABDD6CDA9F2}"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261101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932D1-3282-234D-BA0F-DABDD6CDA9F2}"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30150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932D1-3282-234D-BA0F-DABDD6CDA9F2}"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261990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932D1-3282-234D-BA0F-DABDD6CDA9F2}"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17174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932D1-3282-234D-BA0F-DABDD6CDA9F2}"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422148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932D1-3282-234D-BA0F-DABDD6CDA9F2}" type="datetimeFigureOut">
              <a:rPr lang="en-US" smtClean="0"/>
              <a:t>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105004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932D1-3282-234D-BA0F-DABDD6CDA9F2}" type="datetimeFigureOut">
              <a:rPr lang="en-US" smtClean="0"/>
              <a:t>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2067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32D1-3282-234D-BA0F-DABDD6CDA9F2}" type="datetimeFigureOut">
              <a:rPr lang="en-US" smtClean="0"/>
              <a:t>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30499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932D1-3282-234D-BA0F-DABDD6CDA9F2}"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99158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932D1-3282-234D-BA0F-DABDD6CDA9F2}"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65390-EE24-EE42-B86A-B757A67E1512}" type="slidenum">
              <a:rPr lang="en-US" smtClean="0"/>
              <a:t>‹#›</a:t>
            </a:fld>
            <a:endParaRPr lang="en-US"/>
          </a:p>
        </p:txBody>
      </p:sp>
    </p:spTree>
    <p:extLst>
      <p:ext uri="{BB962C8B-B14F-4D97-AF65-F5344CB8AC3E}">
        <p14:creationId xmlns:p14="http://schemas.microsoft.com/office/powerpoint/2010/main" val="10696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932D1-3282-234D-BA0F-DABDD6CDA9F2}" type="datetimeFigureOut">
              <a:rPr lang="en-US" smtClean="0"/>
              <a:t>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65390-EE24-EE42-B86A-B757A67E1512}" type="slidenum">
              <a:rPr lang="en-US" smtClean="0"/>
              <a:t>‹#›</a:t>
            </a:fld>
            <a:endParaRPr lang="en-US"/>
          </a:p>
        </p:txBody>
      </p:sp>
    </p:spTree>
    <p:extLst>
      <p:ext uri="{BB962C8B-B14F-4D97-AF65-F5344CB8AC3E}">
        <p14:creationId xmlns:p14="http://schemas.microsoft.com/office/powerpoint/2010/main" val="207996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security</a:t>
            </a:r>
            <a:endParaRPr lang="en-US" dirty="0"/>
          </a:p>
        </p:txBody>
      </p:sp>
      <p:sp>
        <p:nvSpPr>
          <p:cNvPr id="3" name="Subtitle 2"/>
          <p:cNvSpPr>
            <a:spLocks noGrp="1"/>
          </p:cNvSpPr>
          <p:nvPr>
            <p:ph type="subTitle" idx="1"/>
          </p:nvPr>
        </p:nvSpPr>
        <p:spPr/>
        <p:txBody>
          <a:bodyPr/>
          <a:lstStyle/>
          <a:p>
            <a:r>
              <a:rPr lang="en-US" dirty="0" smtClean="0"/>
              <a:t>Worms</a:t>
            </a:r>
          </a:p>
          <a:p>
            <a:r>
              <a:rPr lang="en-US" dirty="0" smtClean="0"/>
              <a:t>Botnets</a:t>
            </a:r>
          </a:p>
          <a:p>
            <a:r>
              <a:rPr lang="en-US" dirty="0" smtClean="0"/>
              <a:t>Wireless networks</a:t>
            </a:r>
            <a:endParaRPr lang="en-US" dirty="0"/>
          </a:p>
        </p:txBody>
      </p:sp>
    </p:spTree>
    <p:extLst>
      <p:ext uri="{BB962C8B-B14F-4D97-AF65-F5344CB8AC3E}">
        <p14:creationId xmlns:p14="http://schemas.microsoft.com/office/powerpoint/2010/main" val="352979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Worm defenses</a:t>
            </a:r>
            <a:endParaRPr lang="en-US" dirty="0"/>
          </a:p>
        </p:txBody>
      </p:sp>
      <p:sp>
        <p:nvSpPr>
          <p:cNvPr id="6" name="Content Placeholder 5"/>
          <p:cNvSpPr>
            <a:spLocks noGrp="1"/>
          </p:cNvSpPr>
          <p:nvPr>
            <p:ph idx="1"/>
          </p:nvPr>
        </p:nvSpPr>
        <p:spPr/>
        <p:txBody>
          <a:bodyPr>
            <a:normAutofit fontScale="92500"/>
          </a:bodyPr>
          <a:lstStyle/>
          <a:p>
            <a:r>
              <a:rPr lang="en-US" dirty="0" smtClean="0"/>
              <a:t>Detection of worms is via </a:t>
            </a:r>
            <a:r>
              <a:rPr lang="en-US" dirty="0" err="1" smtClean="0"/>
              <a:t>honeyfarms</a:t>
            </a:r>
            <a:r>
              <a:rPr lang="en-US" dirty="0" smtClean="0"/>
              <a:t>: collections of honeypots fed via a network telescope.</a:t>
            </a:r>
          </a:p>
          <a:p>
            <a:pPr lvl="1"/>
            <a:r>
              <a:rPr lang="en-US" dirty="0" smtClean="0"/>
              <a:t>Any outbound connection will be a worm.</a:t>
            </a:r>
          </a:p>
          <a:p>
            <a:pPr lvl="1"/>
            <a:r>
              <a:rPr lang="en-US" dirty="0" smtClean="0"/>
              <a:t>If telescope covers N addresses, expect detection when worm has infected 1/N of population</a:t>
            </a:r>
          </a:p>
          <a:p>
            <a:r>
              <a:rPr lang="en-US" dirty="0" smtClean="0"/>
              <a:t>Detecting </a:t>
            </a:r>
            <a:r>
              <a:rPr lang="en-US" dirty="0" err="1" smtClean="0"/>
              <a:t>superspreaders</a:t>
            </a:r>
            <a:endParaRPr lang="en-US" dirty="0" smtClean="0"/>
          </a:p>
          <a:p>
            <a:pPr lvl="1"/>
            <a:r>
              <a:rPr lang="en-US" dirty="0" smtClean="0"/>
              <a:t>Hosts that make failed connection attempts to too many other hosts</a:t>
            </a:r>
          </a:p>
          <a:p>
            <a:pPr lvl="1"/>
            <a:r>
              <a:rPr lang="en-US" dirty="0" smtClean="0"/>
              <a:t>Defense: throttling and rate limiting</a:t>
            </a:r>
            <a:endParaRPr lang="en-US" dirty="0"/>
          </a:p>
        </p:txBody>
      </p:sp>
    </p:spTree>
    <p:extLst>
      <p:ext uri="{BB962C8B-B14F-4D97-AF65-F5344CB8AC3E}">
        <p14:creationId xmlns:p14="http://schemas.microsoft.com/office/powerpoint/2010/main" val="325229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Worm defenses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a short interval between vulnerability disclosure and worm release</a:t>
            </a:r>
          </a:p>
          <a:p>
            <a:pPr lvl="1"/>
            <a:r>
              <a:rPr lang="en-US" dirty="0" smtClean="0"/>
              <a:t>“zero-day” exploits are common</a:t>
            </a:r>
          </a:p>
          <a:p>
            <a:r>
              <a:rPr lang="en-US" dirty="0" smtClean="0"/>
              <a:t>Worms go fast!</a:t>
            </a:r>
          </a:p>
          <a:p>
            <a:pPr lvl="1"/>
            <a:r>
              <a:rPr lang="en-US" dirty="0" smtClean="0"/>
              <a:t>Slammer worm infection 90% of vulnerable hosts in 10 minutes</a:t>
            </a:r>
          </a:p>
          <a:p>
            <a:r>
              <a:rPr lang="en-US" dirty="0" smtClean="0"/>
              <a:t>Large scale:</a:t>
            </a:r>
          </a:p>
          <a:p>
            <a:pPr lvl="1"/>
            <a:r>
              <a:rPr lang="en-US" dirty="0" smtClean="0"/>
              <a:t>Slammer: 75,000 machines</a:t>
            </a:r>
          </a:p>
          <a:p>
            <a:pPr lvl="1"/>
            <a:r>
              <a:rPr lang="en-US" dirty="0" err="1" smtClean="0"/>
              <a:t>CodeRed</a:t>
            </a:r>
            <a:r>
              <a:rPr lang="en-US" dirty="0" smtClean="0"/>
              <a:t>: 500,000 machines</a:t>
            </a:r>
            <a:endParaRPr lang="en-US" dirty="0"/>
          </a:p>
        </p:txBody>
      </p:sp>
    </p:spTree>
    <p:extLst>
      <p:ext uri="{BB962C8B-B14F-4D97-AF65-F5344CB8AC3E}">
        <p14:creationId xmlns:p14="http://schemas.microsoft.com/office/powerpoint/2010/main" val="106179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Exploit Blocking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Idea: Write a network IPS signature to detect and block all future attacks on a vulnerability</a:t>
            </a:r>
          </a:p>
          <a:p>
            <a:pPr lvl="1"/>
            <a:r>
              <a:rPr lang="en-US" dirty="0" smtClean="0"/>
              <a:t>Different than writing for a specific exploit!</a:t>
            </a:r>
          </a:p>
          <a:p>
            <a:r>
              <a:rPr lang="en-US" dirty="0" smtClean="0"/>
              <a:t>How: 	</a:t>
            </a:r>
          </a:p>
          <a:p>
            <a:pPr lvl="1"/>
            <a:r>
              <a:rPr lang="en-US" dirty="0" smtClean="0"/>
              <a:t>Characterize vulnerability “shape”</a:t>
            </a:r>
          </a:p>
          <a:p>
            <a:pPr lvl="2"/>
            <a:r>
              <a:rPr lang="en-US" dirty="0" smtClean="0"/>
              <a:t>Identify fields, services, or protocol states that must be present in attack traffic to exploit vulnerability</a:t>
            </a:r>
          </a:p>
          <a:p>
            <a:pPr lvl="2"/>
            <a:r>
              <a:rPr lang="en-US" dirty="0" smtClean="0"/>
              <a:t>Identify data footprint size required to exploit it</a:t>
            </a:r>
          </a:p>
          <a:p>
            <a:pPr lvl="2"/>
            <a:r>
              <a:rPr lang="en-US" dirty="0" smtClean="0"/>
              <a:t>Identify locality of footprint: local or spread through?</a:t>
            </a:r>
          </a:p>
          <a:p>
            <a:pPr lvl="1"/>
            <a:r>
              <a:rPr lang="en-US" dirty="0" smtClean="0"/>
              <a:t>Write generic signature that can detect data that matches this “shape</a:t>
            </a:r>
          </a:p>
          <a:p>
            <a:r>
              <a:rPr lang="en-US" dirty="0" smtClean="0"/>
              <a:t>This is like Shield research from Microsoft</a:t>
            </a:r>
            <a:endParaRPr lang="en-US" dirty="0"/>
          </a:p>
        </p:txBody>
      </p:sp>
    </p:spTree>
    <p:extLst>
      <p:ext uri="{BB962C8B-B14F-4D97-AF65-F5344CB8AC3E}">
        <p14:creationId xmlns:p14="http://schemas.microsoft.com/office/powerpoint/2010/main" val="154910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Generic exploit blocking</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An example:</a:t>
            </a:r>
            <a:endParaRPr lang="en-US" dirty="0"/>
          </a:p>
        </p:txBody>
      </p:sp>
      <p:pic>
        <p:nvPicPr>
          <p:cNvPr id="4" name="Picture 3" descr="Screen Shot 2015-02-04 at 11.47.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90" y="2073346"/>
            <a:ext cx="8480798" cy="4825112"/>
          </a:xfrm>
          <a:prstGeom prst="rect">
            <a:avLst/>
          </a:prstGeom>
        </p:spPr>
      </p:pic>
    </p:spTree>
    <p:extLst>
      <p:ext uri="{BB962C8B-B14F-4D97-AF65-F5344CB8AC3E}">
        <p14:creationId xmlns:p14="http://schemas.microsoft.com/office/powerpoint/2010/main" val="32249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a:t>
            </a:r>
            <a:endParaRPr lang="en-US" dirty="0"/>
          </a:p>
        </p:txBody>
      </p:sp>
      <p:sp>
        <p:nvSpPr>
          <p:cNvPr id="3" name="Content Placeholder 2"/>
          <p:cNvSpPr>
            <a:spLocks noGrp="1"/>
          </p:cNvSpPr>
          <p:nvPr>
            <p:ph idx="1"/>
          </p:nvPr>
        </p:nvSpPr>
        <p:spPr>
          <a:xfrm>
            <a:off x="457200" y="1600200"/>
            <a:ext cx="8229600" cy="5026085"/>
          </a:xfrm>
        </p:spPr>
        <p:txBody>
          <a:bodyPr>
            <a:normAutofit fontScale="92500" lnSpcReduction="20000"/>
          </a:bodyPr>
          <a:lstStyle/>
          <a:p>
            <a:r>
              <a:rPr lang="en-US" dirty="0" smtClean="0"/>
              <a:t>Infamous (and earliest) significant worm infection</a:t>
            </a:r>
          </a:p>
          <a:p>
            <a:r>
              <a:rPr lang="en-US" dirty="0" smtClean="0"/>
              <a:t>Released by Robert Morris in 1988</a:t>
            </a:r>
          </a:p>
          <a:p>
            <a:pPr lvl="1"/>
            <a:r>
              <a:rPr lang="en-US" dirty="0" smtClean="0"/>
              <a:t>Goal was actually to measure the internet</a:t>
            </a:r>
          </a:p>
          <a:p>
            <a:r>
              <a:rPr lang="en-US" dirty="0" smtClean="0"/>
              <a:t>Written in 99 lines of C code, it was supposed to slowly make its way across the UNIX-based VAX and SUN machines on the ~60,000 large machine internet</a:t>
            </a:r>
          </a:p>
          <a:p>
            <a:r>
              <a:rPr lang="en-US" dirty="0" smtClean="0"/>
              <a:t>Instead, it brought the entire internet screeching to a halt in less than 3 days.</a:t>
            </a:r>
          </a:p>
          <a:p>
            <a:r>
              <a:rPr lang="en-US" dirty="0" smtClean="0"/>
              <a:t>Estimated that it took down 10% of the internet, and cost between $100,000 and $10,000,000 before it ended.</a:t>
            </a:r>
            <a:endParaRPr lang="en-US" dirty="0"/>
          </a:p>
        </p:txBody>
      </p:sp>
    </p:spTree>
    <p:extLst>
      <p:ext uri="{BB962C8B-B14F-4D97-AF65-F5344CB8AC3E}">
        <p14:creationId xmlns:p14="http://schemas.microsoft.com/office/powerpoint/2010/main" val="206683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how?</a:t>
            </a:r>
            <a:endParaRPr lang="en-US" dirty="0"/>
          </a:p>
        </p:txBody>
      </p:sp>
      <p:sp>
        <p:nvSpPr>
          <p:cNvPr id="3" name="Content Placeholder 2"/>
          <p:cNvSpPr>
            <a:spLocks noGrp="1"/>
          </p:cNvSpPr>
          <p:nvPr>
            <p:ph idx="1"/>
          </p:nvPr>
        </p:nvSpPr>
        <p:spPr/>
        <p:txBody>
          <a:bodyPr/>
          <a:lstStyle/>
          <a:p>
            <a:r>
              <a:rPr lang="en-US" dirty="0" smtClean="0"/>
              <a:t>Used 4 different attacks to propagate itself.  We’ll examine a couple of them:</a:t>
            </a:r>
          </a:p>
          <a:p>
            <a:endParaRPr lang="en-US" dirty="0"/>
          </a:p>
        </p:txBody>
      </p:sp>
      <p:pic>
        <p:nvPicPr>
          <p:cNvPr id="4" name="Picture 3"/>
          <p:cNvPicPr>
            <a:picLocks noChangeAspect="1"/>
          </p:cNvPicPr>
          <p:nvPr/>
        </p:nvPicPr>
        <p:blipFill>
          <a:blip r:embed="rId2"/>
          <a:stretch>
            <a:fillRect/>
          </a:stretch>
        </p:blipFill>
        <p:spPr>
          <a:xfrm>
            <a:off x="1691680" y="2636912"/>
            <a:ext cx="6084168" cy="3994589"/>
          </a:xfrm>
          <a:prstGeom prst="rect">
            <a:avLst/>
          </a:prstGeom>
        </p:spPr>
      </p:pic>
    </p:spTree>
    <p:extLst>
      <p:ext uri="{BB962C8B-B14F-4D97-AF65-F5344CB8AC3E}">
        <p14:creationId xmlns:p14="http://schemas.microsoft.com/office/powerpoint/2010/main" val="132374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a:t>
            </a:r>
            <a:endParaRPr lang="en-US" dirty="0"/>
          </a:p>
        </p:txBody>
      </p:sp>
      <p:sp>
        <p:nvSpPr>
          <p:cNvPr id="3" name="Content Placeholder 2"/>
          <p:cNvSpPr>
            <a:spLocks noGrp="1"/>
          </p:cNvSpPr>
          <p:nvPr>
            <p:ph idx="1"/>
          </p:nvPr>
        </p:nvSpPr>
        <p:spPr/>
        <p:txBody>
          <a:bodyPr/>
          <a:lstStyle/>
          <a:p>
            <a:r>
              <a:rPr lang="en-US" dirty="0" smtClean="0"/>
              <a:t>A UNIX server, used to provide information about a user at a remote host:</a:t>
            </a:r>
            <a:endParaRPr lang="en-US" dirty="0"/>
          </a:p>
        </p:txBody>
      </p:sp>
      <p:pic>
        <p:nvPicPr>
          <p:cNvPr id="4" name="Picture 3"/>
          <p:cNvPicPr>
            <a:picLocks noChangeAspect="1"/>
          </p:cNvPicPr>
          <p:nvPr/>
        </p:nvPicPr>
        <p:blipFill>
          <a:blip r:embed="rId2"/>
          <a:stretch>
            <a:fillRect/>
          </a:stretch>
        </p:blipFill>
        <p:spPr>
          <a:xfrm>
            <a:off x="827584" y="2996952"/>
            <a:ext cx="7223596" cy="3002276"/>
          </a:xfrm>
          <a:prstGeom prst="rect">
            <a:avLst/>
          </a:prstGeom>
        </p:spPr>
      </p:pic>
    </p:spTree>
    <p:extLst>
      <p:ext uri="{BB962C8B-B14F-4D97-AF65-F5344CB8AC3E}">
        <p14:creationId xmlns:p14="http://schemas.microsoft.com/office/powerpoint/2010/main" val="421500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weakness</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 Finger processes input using the C utility gets().  This function does not have bounds checking.</a:t>
            </a:r>
          </a:p>
          <a:p>
            <a:r>
              <a:rPr lang="en-US" dirty="0" smtClean="0"/>
              <a:t>Essentially, this just means it doesn’t check to be sure you haven’t overrun the allocated space in the array that is set up for it.</a:t>
            </a:r>
          </a:p>
          <a:p>
            <a:r>
              <a:rPr lang="en-US" dirty="0" smtClean="0"/>
              <a:t>(Remember when you ran off the end of your array in C++ in data structures?  What happened?)</a:t>
            </a:r>
            <a:endParaRPr lang="en-US" dirty="0"/>
          </a:p>
        </p:txBody>
      </p:sp>
    </p:spTree>
    <p:extLst>
      <p:ext uri="{BB962C8B-B14F-4D97-AF65-F5344CB8AC3E}">
        <p14:creationId xmlns:p14="http://schemas.microsoft.com/office/powerpoint/2010/main" val="343207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gets()</a:t>
            </a:r>
            <a:endParaRPr lang="en-US" dirty="0"/>
          </a:p>
        </p:txBody>
      </p:sp>
      <p:sp>
        <p:nvSpPr>
          <p:cNvPr id="3" name="Content Placeholder 2"/>
          <p:cNvSpPr>
            <a:spLocks noGrp="1"/>
          </p:cNvSpPr>
          <p:nvPr>
            <p:ph idx="1"/>
          </p:nvPr>
        </p:nvSpPr>
        <p:spPr/>
        <p:txBody>
          <a:bodyPr/>
          <a:lstStyle/>
          <a:p>
            <a:r>
              <a:rPr lang="en-US" dirty="0" smtClean="0"/>
              <a:t>C code with gets():</a:t>
            </a:r>
            <a:endParaRPr lang="en-US" dirty="0"/>
          </a:p>
        </p:txBody>
      </p:sp>
      <p:pic>
        <p:nvPicPr>
          <p:cNvPr id="4" name="Content Placeholder 3"/>
          <p:cNvPicPr>
            <a:picLocks noChangeAspect="1"/>
          </p:cNvPicPr>
          <p:nvPr/>
        </p:nvPicPr>
        <p:blipFill rotWithShape="1">
          <a:blip r:embed="rId2"/>
          <a:srcRect l="-27379" t="-1737" r="-19816" b="-2899"/>
          <a:stretch/>
        </p:blipFill>
        <p:spPr>
          <a:xfrm>
            <a:off x="778431" y="2169899"/>
            <a:ext cx="7488838" cy="4535263"/>
          </a:xfrm>
          <a:prstGeom prst="rect">
            <a:avLst/>
          </a:prstGeom>
        </p:spPr>
      </p:pic>
    </p:spTree>
    <p:extLst>
      <p:ext uri="{BB962C8B-B14F-4D97-AF65-F5344CB8AC3E}">
        <p14:creationId xmlns:p14="http://schemas.microsoft.com/office/powerpoint/2010/main" val="19879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a:srcRect l="-8593" t="-281" r="-10873" b="-1127"/>
          <a:stretch/>
        </p:blipFill>
        <p:spPr>
          <a:xfrm>
            <a:off x="457200" y="1725717"/>
            <a:ext cx="8229600" cy="4970066"/>
          </a:xfrm>
          <a:prstGeom prst="rect">
            <a:avLst/>
          </a:prstGeom>
        </p:spPr>
      </p:pic>
    </p:spTree>
    <p:extLst>
      <p:ext uri="{BB962C8B-B14F-4D97-AF65-F5344CB8AC3E}">
        <p14:creationId xmlns:p14="http://schemas.microsoft.com/office/powerpoint/2010/main" val="119430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sp>
        <p:nvSpPr>
          <p:cNvPr id="3" name="Content Placeholder 2"/>
          <p:cNvSpPr>
            <a:spLocks noGrp="1"/>
          </p:cNvSpPr>
          <p:nvPr>
            <p:ph idx="1"/>
          </p:nvPr>
        </p:nvSpPr>
        <p:spPr/>
        <p:txBody>
          <a:bodyPr>
            <a:normAutofit lnSpcReduction="10000"/>
          </a:bodyPr>
          <a:lstStyle/>
          <a:p>
            <a:r>
              <a:rPr lang="en-US" dirty="0" smtClean="0"/>
              <a:t>Many different types</a:t>
            </a:r>
          </a:p>
          <a:p>
            <a:r>
              <a:rPr lang="en-US" dirty="0" smtClean="0"/>
              <a:t>Classified in two ways:</a:t>
            </a:r>
          </a:p>
          <a:p>
            <a:pPr lvl="1"/>
            <a:r>
              <a:rPr lang="en-US" dirty="0" smtClean="0"/>
              <a:t>How it spreads or propagates</a:t>
            </a:r>
          </a:p>
          <a:p>
            <a:pPr lvl="1"/>
            <a:r>
              <a:rPr lang="en-US" dirty="0" smtClean="0"/>
              <a:t>Actions it performs on a target</a:t>
            </a:r>
          </a:p>
          <a:p>
            <a:r>
              <a:rPr lang="en-US" dirty="0" smtClean="0"/>
              <a:t>Generally, broad categories are virus versus worm</a:t>
            </a:r>
          </a:p>
          <a:p>
            <a:pPr lvl="1"/>
            <a:r>
              <a:rPr lang="en-US" dirty="0" smtClean="0"/>
              <a:t>For now, we’ll focus on worms, which use network propagation as a key feature</a:t>
            </a:r>
          </a:p>
          <a:p>
            <a:pPr lvl="1"/>
            <a:r>
              <a:rPr lang="en-US" dirty="0" smtClean="0"/>
              <a:t>(Viruses will come later…)</a:t>
            </a:r>
          </a:p>
          <a:p>
            <a:endParaRPr lang="en-US" dirty="0"/>
          </a:p>
        </p:txBody>
      </p:sp>
    </p:spTree>
    <p:extLst>
      <p:ext uri="{BB962C8B-B14F-4D97-AF65-F5344CB8AC3E}">
        <p14:creationId xmlns:p14="http://schemas.microsoft.com/office/powerpoint/2010/main" val="277461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4"/>
          <p:cNvPicPr>
            <a:picLocks noChangeAspect="1"/>
          </p:cNvPicPr>
          <p:nvPr/>
        </p:nvPicPr>
        <p:blipFill rotWithShape="1">
          <a:blip r:embed="rId2"/>
          <a:srcRect l="-10142" t="274" r="-13538" b="276"/>
          <a:stretch/>
        </p:blipFill>
        <p:spPr>
          <a:xfrm>
            <a:off x="457200" y="1670495"/>
            <a:ext cx="8229600" cy="4983870"/>
          </a:xfrm>
          <a:prstGeom prst="rect">
            <a:avLst/>
          </a:prstGeom>
        </p:spPr>
      </p:pic>
    </p:spTree>
    <p:extLst>
      <p:ext uri="{BB962C8B-B14F-4D97-AF65-F5344CB8AC3E}">
        <p14:creationId xmlns:p14="http://schemas.microsoft.com/office/powerpoint/2010/main" val="412241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6" name="Content Placeholder 3"/>
          <p:cNvPicPr>
            <a:picLocks noChangeAspect="1"/>
          </p:cNvPicPr>
          <p:nvPr/>
        </p:nvPicPr>
        <p:blipFill rotWithShape="1">
          <a:blip r:embed="rId2"/>
          <a:srcRect l="-12663" t="-842" r="-15537" b="-560"/>
          <a:stretch/>
        </p:blipFill>
        <p:spPr>
          <a:xfrm>
            <a:off x="457200" y="1725717"/>
            <a:ext cx="8229600" cy="4997677"/>
          </a:xfrm>
          <a:prstGeom prst="rect">
            <a:avLst/>
          </a:prstGeom>
        </p:spPr>
      </p:pic>
    </p:spTree>
    <p:extLst>
      <p:ext uri="{BB962C8B-B14F-4D97-AF65-F5344CB8AC3E}">
        <p14:creationId xmlns:p14="http://schemas.microsoft.com/office/powerpoint/2010/main" val="859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worse…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If one is clever, can actually execute a malicious program from the stack</a:t>
            </a:r>
          </a:p>
          <a:p>
            <a:r>
              <a:rPr lang="en-US" dirty="0" smtClean="0"/>
              <a:t>This is called “smashing the stack”.</a:t>
            </a:r>
          </a:p>
          <a:p>
            <a:r>
              <a:rPr lang="en-US" dirty="0" smtClean="0"/>
              <a:t>We say programs like this have “stack-based buffer overflow” problems.  Unfortunately, very common in C code!</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Content Placeholder 4"/>
          <p:cNvPicPr>
            <a:picLocks noChangeAspect="1"/>
          </p:cNvPicPr>
          <p:nvPr/>
        </p:nvPicPr>
        <p:blipFill>
          <a:blip r:embed="rId2"/>
          <a:srcRect t="173" b="173"/>
          <a:stretch>
            <a:fillRect/>
          </a:stretch>
        </p:blipFill>
        <p:spPr>
          <a:xfrm>
            <a:off x="4754880" y="1944744"/>
            <a:ext cx="3931920" cy="3980328"/>
          </a:xfrm>
          <a:prstGeom prst="rect">
            <a:avLst/>
          </a:prstGeom>
        </p:spPr>
      </p:pic>
    </p:spTree>
    <p:extLst>
      <p:ext uri="{BB962C8B-B14F-4D97-AF65-F5344CB8AC3E}">
        <p14:creationId xmlns:p14="http://schemas.microsoft.com/office/powerpoint/2010/main" val="1999236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 to finger</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So, if someone called finger with a cleverly crafted argument, that someone could smash the stack and invoke another program</a:t>
            </a:r>
          </a:p>
          <a:p>
            <a:pPr lvl="1"/>
            <a:r>
              <a:rPr lang="en-US" dirty="0" smtClean="0"/>
              <a:t>Like </a:t>
            </a:r>
            <a:r>
              <a:rPr lang="en-US" dirty="0" err="1" smtClean="0"/>
              <a:t>sh</a:t>
            </a:r>
            <a:r>
              <a:rPr lang="en-US" dirty="0" smtClean="0"/>
              <a:t>!</a:t>
            </a:r>
          </a:p>
          <a:p>
            <a:r>
              <a:rPr lang="en-US" dirty="0" smtClean="0"/>
              <a:t>This is essentially one of the key components of the Morris worm.</a:t>
            </a:r>
          </a:p>
          <a:p>
            <a:pPr lvl="1"/>
            <a:r>
              <a:rPr lang="en-US" dirty="0" smtClean="0"/>
              <a:t>And this is a teaser for a future lecture on buffer overflows, which we’ll look at more closely.</a:t>
            </a:r>
          </a:p>
          <a:p>
            <a:r>
              <a:rPr lang="en-US" dirty="0" smtClean="0"/>
              <a:t>But first, one more vulnerability the Morris worm used to propagate…</a:t>
            </a:r>
            <a:endParaRPr lang="en-US" dirty="0"/>
          </a:p>
        </p:txBody>
      </p:sp>
    </p:spTree>
    <p:extLst>
      <p:ext uri="{BB962C8B-B14F-4D97-AF65-F5344CB8AC3E}">
        <p14:creationId xmlns:p14="http://schemas.microsoft.com/office/powerpoint/2010/main" val="334903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Sendmail</a:t>
            </a:r>
            <a:endParaRPr lang="en-US" dirty="0"/>
          </a:p>
        </p:txBody>
      </p:sp>
      <p:sp>
        <p:nvSpPr>
          <p:cNvPr id="3" name="Content Placeholder 2"/>
          <p:cNvSpPr>
            <a:spLocks noGrp="1"/>
          </p:cNvSpPr>
          <p:nvPr>
            <p:ph idx="1"/>
          </p:nvPr>
        </p:nvSpPr>
        <p:spPr/>
        <p:txBody>
          <a:bodyPr/>
          <a:lstStyle/>
          <a:p>
            <a:r>
              <a:rPr lang="en-US" dirty="0" err="1" smtClean="0"/>
              <a:t>Sendmail</a:t>
            </a:r>
            <a:r>
              <a:rPr lang="en-US" dirty="0" smtClean="0"/>
              <a:t> is a UNIX mail server</a:t>
            </a:r>
          </a:p>
          <a:p>
            <a:r>
              <a:rPr lang="en-US" dirty="0" smtClean="0"/>
              <a:t>Early versions contained two “features”:</a:t>
            </a:r>
          </a:p>
          <a:p>
            <a:pPr lvl="1"/>
            <a:r>
              <a:rPr lang="en-US" dirty="0" smtClean="0"/>
              <a:t>An outsider establishing an SMTP connection to the </a:t>
            </a:r>
            <a:r>
              <a:rPr lang="en-US" dirty="0" err="1" smtClean="0"/>
              <a:t>sendmail</a:t>
            </a:r>
            <a:r>
              <a:rPr lang="en-US" dirty="0" smtClean="0"/>
              <a:t> program could place </a:t>
            </a:r>
            <a:r>
              <a:rPr lang="en-US" dirty="0" err="1" smtClean="0"/>
              <a:t>sendmail</a:t>
            </a:r>
            <a:r>
              <a:rPr lang="en-US" dirty="0" smtClean="0"/>
              <a:t> in DEBUG mode</a:t>
            </a:r>
          </a:p>
          <a:p>
            <a:pPr lvl="1"/>
            <a:r>
              <a:rPr lang="en-US" dirty="0" smtClean="0"/>
              <a:t>With DEBUG mode enabled, a user can execute the run command feature, which sends an email to a program.  The program then uses the email as input.</a:t>
            </a:r>
            <a:endParaRPr lang="en-US" dirty="0"/>
          </a:p>
        </p:txBody>
      </p:sp>
    </p:spTree>
    <p:extLst>
      <p:ext uri="{BB962C8B-B14F-4D97-AF65-F5344CB8AC3E}">
        <p14:creationId xmlns:p14="http://schemas.microsoft.com/office/powerpoint/2010/main" val="254220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Morris worm</a:t>
            </a:r>
            <a:endParaRPr lang="en-US" dirty="0"/>
          </a:p>
        </p:txBody>
      </p:sp>
      <p:sp>
        <p:nvSpPr>
          <p:cNvPr id="3" name="Content Placeholder 2"/>
          <p:cNvSpPr>
            <a:spLocks noGrp="1"/>
          </p:cNvSpPr>
          <p:nvPr>
            <p:ph idx="1"/>
          </p:nvPr>
        </p:nvSpPr>
        <p:spPr/>
        <p:txBody>
          <a:bodyPr/>
          <a:lstStyle/>
          <a:p>
            <a:r>
              <a:rPr lang="en-US" dirty="0" smtClean="0"/>
              <a:t>After initialization (and hiding itself), the worm calls </a:t>
            </a:r>
            <a:r>
              <a:rPr lang="en-US" dirty="0" err="1" smtClean="0"/>
              <a:t>if_init</a:t>
            </a:r>
            <a:r>
              <a:rPr lang="en-US" dirty="0" smtClean="0"/>
              <a:t>() routine which scans the network interfaces on that machine</a:t>
            </a:r>
            <a:endParaRPr lang="en-US" dirty="0"/>
          </a:p>
        </p:txBody>
      </p:sp>
      <p:pic>
        <p:nvPicPr>
          <p:cNvPr id="4" name="Picture 3"/>
          <p:cNvPicPr>
            <a:picLocks noChangeAspect="1"/>
          </p:cNvPicPr>
          <p:nvPr/>
        </p:nvPicPr>
        <p:blipFill>
          <a:blip r:embed="rId2"/>
          <a:stretch>
            <a:fillRect/>
          </a:stretch>
        </p:blipFill>
        <p:spPr>
          <a:xfrm>
            <a:off x="1691680" y="3068960"/>
            <a:ext cx="5148064" cy="3439253"/>
          </a:xfrm>
          <a:prstGeom prst="rect">
            <a:avLst/>
          </a:prstGeom>
        </p:spPr>
      </p:pic>
    </p:spTree>
    <p:extLst>
      <p:ext uri="{BB962C8B-B14F-4D97-AF65-F5344CB8AC3E}">
        <p14:creationId xmlns:p14="http://schemas.microsoft.com/office/powerpoint/2010/main" val="428054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r>
              <a:rPr lang="en-US" dirty="0" smtClean="0"/>
              <a:t>The machine then calls </a:t>
            </a:r>
            <a:r>
              <a:rPr lang="en-US" dirty="0" err="1" smtClean="0"/>
              <a:t>rt_init</a:t>
            </a:r>
            <a:r>
              <a:rPr lang="en-US" dirty="0" smtClean="0"/>
              <a:t>() to look up the machine’s routing table</a:t>
            </a:r>
            <a:endParaRPr lang="en-US" dirty="0"/>
          </a:p>
        </p:txBody>
      </p:sp>
      <p:pic>
        <p:nvPicPr>
          <p:cNvPr id="4" name="Picture 3"/>
          <p:cNvPicPr>
            <a:picLocks noChangeAspect="1"/>
          </p:cNvPicPr>
          <p:nvPr/>
        </p:nvPicPr>
        <p:blipFill>
          <a:blip r:embed="rId2"/>
          <a:stretch>
            <a:fillRect/>
          </a:stretch>
        </p:blipFill>
        <p:spPr>
          <a:xfrm>
            <a:off x="1835696" y="2996952"/>
            <a:ext cx="5400600" cy="3662671"/>
          </a:xfrm>
          <a:prstGeom prst="rect">
            <a:avLst/>
          </a:prstGeom>
        </p:spPr>
      </p:pic>
    </p:spTree>
    <p:extLst>
      <p:ext uri="{BB962C8B-B14F-4D97-AF65-F5344CB8AC3E}">
        <p14:creationId xmlns:p14="http://schemas.microsoft.com/office/powerpoint/2010/main" val="8980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netstat</a:t>
            </a:r>
            <a:endParaRPr lang="en-US" dirty="0"/>
          </a:p>
        </p:txBody>
      </p:sp>
      <p:sp>
        <p:nvSpPr>
          <p:cNvPr id="3" name="Content Placeholder 2"/>
          <p:cNvSpPr>
            <a:spLocks noGrp="1"/>
          </p:cNvSpPr>
          <p:nvPr>
            <p:ph idx="1"/>
          </p:nvPr>
        </p:nvSpPr>
        <p:spPr/>
        <p:txBody>
          <a:bodyPr/>
          <a:lstStyle/>
          <a:p>
            <a:r>
              <a:rPr lang="en-US" dirty="0" smtClean="0"/>
              <a:t>How?  It calls </a:t>
            </a:r>
            <a:r>
              <a:rPr lang="en-US" dirty="0" err="1" smtClean="0"/>
              <a:t>netstat</a:t>
            </a:r>
            <a:r>
              <a:rPr lang="en-US" dirty="0" smtClean="0"/>
              <a:t>:</a:t>
            </a:r>
          </a:p>
          <a:p>
            <a:pPr marL="0" indent="0">
              <a:buNone/>
            </a:pPr>
            <a:r>
              <a:rPr lang="en-US" dirty="0"/>
              <a:t>	</a:t>
            </a:r>
            <a:r>
              <a:rPr lang="en-US" dirty="0" smtClean="0"/>
              <a:t>pipe=</a:t>
            </a:r>
            <a:r>
              <a:rPr lang="en-US" dirty="0" err="1" smtClean="0"/>
              <a:t>popen</a:t>
            </a:r>
            <a:r>
              <a:rPr lang="en-US" dirty="0" smtClean="0"/>
              <a:t>(“/</a:t>
            </a:r>
            <a:r>
              <a:rPr lang="en-US" dirty="0" err="1" smtClean="0"/>
              <a:t>usr</a:t>
            </a:r>
            <a:r>
              <a:rPr lang="en-US" dirty="0" smtClean="0"/>
              <a:t>/</a:t>
            </a:r>
            <a:r>
              <a:rPr lang="en-US" dirty="0" err="1" smtClean="0"/>
              <a:t>ucb</a:t>
            </a:r>
            <a:r>
              <a:rPr lang="en-US" dirty="0" smtClean="0"/>
              <a:t>/</a:t>
            </a:r>
            <a:r>
              <a:rPr lang="en-US" dirty="0" err="1" smtClean="0"/>
              <a:t>netstat</a:t>
            </a:r>
            <a:r>
              <a:rPr lang="en-US" dirty="0" smtClean="0"/>
              <a:t> –r –n”, “r”);</a:t>
            </a:r>
            <a:endParaRPr lang="en-US" dirty="0"/>
          </a:p>
        </p:txBody>
      </p:sp>
      <p:pic>
        <p:nvPicPr>
          <p:cNvPr id="4" name="Picture 3"/>
          <p:cNvPicPr>
            <a:picLocks noChangeAspect="1"/>
          </p:cNvPicPr>
          <p:nvPr/>
        </p:nvPicPr>
        <p:blipFill>
          <a:blip r:embed="rId2"/>
          <a:stretch>
            <a:fillRect/>
          </a:stretch>
        </p:blipFill>
        <p:spPr>
          <a:xfrm>
            <a:off x="1807141" y="2793396"/>
            <a:ext cx="4817864" cy="3880256"/>
          </a:xfrm>
          <a:prstGeom prst="rect">
            <a:avLst/>
          </a:prstGeom>
        </p:spPr>
      </p:pic>
    </p:spTree>
    <p:extLst>
      <p:ext uri="{BB962C8B-B14F-4D97-AF65-F5344CB8AC3E}">
        <p14:creationId xmlns:p14="http://schemas.microsoft.com/office/powerpoint/2010/main" val="1888696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next:</a:t>
            </a:r>
            <a:endParaRPr lang="en-US" dirty="0"/>
          </a:p>
        </p:txBody>
      </p:sp>
      <p:sp>
        <p:nvSpPr>
          <p:cNvPr id="3" name="Content Placeholder 2"/>
          <p:cNvSpPr>
            <a:spLocks noGrp="1"/>
          </p:cNvSpPr>
          <p:nvPr>
            <p:ph idx="1"/>
          </p:nvPr>
        </p:nvSpPr>
        <p:spPr/>
        <p:txBody>
          <a:bodyPr/>
          <a:lstStyle/>
          <a:p>
            <a:r>
              <a:rPr lang="en-US" dirty="0" smtClean="0"/>
              <a:t>Then it calls </a:t>
            </a:r>
            <a:r>
              <a:rPr lang="en-US" dirty="0" err="1" smtClean="0"/>
              <a:t>cracksome</a:t>
            </a:r>
            <a:r>
              <a:rPr lang="en-US" dirty="0" smtClean="0"/>
              <a:t>() to find more machines that would be likely targets.  (Both </a:t>
            </a:r>
            <a:r>
              <a:rPr lang="en-US" dirty="0" err="1" smtClean="0"/>
              <a:t>rhosts</a:t>
            </a:r>
            <a:r>
              <a:rPr lang="en-US" dirty="0" smtClean="0"/>
              <a:t> and </a:t>
            </a:r>
            <a:r>
              <a:rPr lang="en-US" dirty="0" err="1" smtClean="0"/>
              <a:t>rhosts.equiv</a:t>
            </a:r>
            <a:r>
              <a:rPr lang="en-US" dirty="0" smtClean="0"/>
              <a:t> list machines that the local machine knows and trusts.)</a:t>
            </a:r>
            <a:endParaRPr lang="en-US" dirty="0"/>
          </a:p>
        </p:txBody>
      </p:sp>
      <p:pic>
        <p:nvPicPr>
          <p:cNvPr id="4" name="Picture 3"/>
          <p:cNvPicPr>
            <a:picLocks noChangeAspect="1"/>
          </p:cNvPicPr>
          <p:nvPr/>
        </p:nvPicPr>
        <p:blipFill>
          <a:blip r:embed="rId2"/>
          <a:stretch>
            <a:fillRect/>
          </a:stretch>
        </p:blipFill>
        <p:spPr>
          <a:xfrm>
            <a:off x="2273951" y="3652154"/>
            <a:ext cx="4291497" cy="2938239"/>
          </a:xfrm>
          <a:prstGeom prst="rect">
            <a:avLst/>
          </a:prstGeom>
        </p:spPr>
      </p:pic>
    </p:spTree>
    <p:extLst>
      <p:ext uri="{BB962C8B-B14F-4D97-AF65-F5344CB8AC3E}">
        <p14:creationId xmlns:p14="http://schemas.microsoft.com/office/powerpoint/2010/main" val="240960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are </a:t>
            </a:r>
            <a:r>
              <a:rPr lang="en-US" dirty="0" err="1" smtClean="0"/>
              <a:t>aquired</a:t>
            </a:r>
            <a:endParaRPr lang="en-US" dirty="0"/>
          </a:p>
        </p:txBody>
      </p:sp>
      <p:sp>
        <p:nvSpPr>
          <p:cNvPr id="3" name="Content Placeholder 2"/>
          <p:cNvSpPr>
            <a:spLocks noGrp="1"/>
          </p:cNvSpPr>
          <p:nvPr>
            <p:ph idx="1"/>
          </p:nvPr>
        </p:nvSpPr>
        <p:spPr/>
        <p:txBody>
          <a:bodyPr/>
          <a:lstStyle/>
          <a:p>
            <a:r>
              <a:rPr lang="en-US" dirty="0" smtClean="0"/>
              <a:t>The worm now has a list of potential targets to attack.</a:t>
            </a:r>
            <a:endParaRPr lang="en-US" dirty="0"/>
          </a:p>
        </p:txBody>
      </p:sp>
      <p:pic>
        <p:nvPicPr>
          <p:cNvPr id="4" name="Picture 3"/>
          <p:cNvPicPr>
            <a:picLocks noChangeAspect="1"/>
          </p:cNvPicPr>
          <p:nvPr/>
        </p:nvPicPr>
        <p:blipFill>
          <a:blip r:embed="rId2"/>
          <a:stretch>
            <a:fillRect/>
          </a:stretch>
        </p:blipFill>
        <p:spPr>
          <a:xfrm>
            <a:off x="1547664" y="2564904"/>
            <a:ext cx="6084168" cy="4012262"/>
          </a:xfrm>
          <a:prstGeom prst="rect">
            <a:avLst/>
          </a:prstGeom>
        </p:spPr>
      </p:pic>
    </p:spTree>
    <p:extLst>
      <p:ext uri="{BB962C8B-B14F-4D97-AF65-F5344CB8AC3E}">
        <p14:creationId xmlns:p14="http://schemas.microsoft.com/office/powerpoint/2010/main" val="95256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Worms: network based attacks</a:t>
            </a:r>
            <a:endParaRPr lang="en-US" dirty="0"/>
          </a:p>
        </p:txBody>
      </p:sp>
      <p:sp>
        <p:nvSpPr>
          <p:cNvPr id="3" name="Content Placeholder 2"/>
          <p:cNvSpPr>
            <a:spLocks noGrp="1"/>
          </p:cNvSpPr>
          <p:nvPr>
            <p:ph idx="1"/>
          </p:nvPr>
        </p:nvSpPr>
        <p:spPr/>
        <p:txBody>
          <a:bodyPr/>
          <a:lstStyle/>
          <a:p>
            <a:r>
              <a:rPr lang="en-US" dirty="0" smtClean="0"/>
              <a:t>Tons of them!</a:t>
            </a:r>
            <a:endParaRPr lang="en-US" dirty="0"/>
          </a:p>
        </p:txBody>
      </p:sp>
      <p:pic>
        <p:nvPicPr>
          <p:cNvPr id="5" name="Picture 4" descr="Screen Shot 2015-02-04 at 10.03.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59" y="2222417"/>
            <a:ext cx="8033341" cy="4853326"/>
          </a:xfrm>
          <a:prstGeom prst="rect">
            <a:avLst/>
          </a:prstGeom>
        </p:spPr>
      </p:pic>
    </p:spTree>
    <p:extLst>
      <p:ext uri="{BB962C8B-B14F-4D97-AF65-F5344CB8AC3E}">
        <p14:creationId xmlns:p14="http://schemas.microsoft.com/office/powerpoint/2010/main" val="7592844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a:t>
            </a:r>
            <a:endParaRPr lang="en-US" dirty="0"/>
          </a:p>
        </p:txBody>
      </p:sp>
      <p:sp>
        <p:nvSpPr>
          <p:cNvPr id="3" name="Content Placeholder 2"/>
          <p:cNvSpPr>
            <a:spLocks noGrp="1"/>
          </p:cNvSpPr>
          <p:nvPr>
            <p:ph idx="1"/>
          </p:nvPr>
        </p:nvSpPr>
        <p:spPr/>
        <p:txBody>
          <a:bodyPr/>
          <a:lstStyle/>
          <a:p>
            <a:r>
              <a:rPr lang="en-US" dirty="0" smtClean="0"/>
              <a:t>It now tried to attack every host on this list using the finger exploit.  If that fails, it tries the </a:t>
            </a:r>
            <a:r>
              <a:rPr lang="en-US" dirty="0" err="1" smtClean="0"/>
              <a:t>sendmail</a:t>
            </a:r>
            <a:r>
              <a:rPr lang="en-US" dirty="0" smtClean="0"/>
              <a:t> exploit.</a:t>
            </a:r>
            <a:endParaRPr lang="en-US" dirty="0"/>
          </a:p>
        </p:txBody>
      </p:sp>
      <p:pic>
        <p:nvPicPr>
          <p:cNvPr id="4" name="Picture 3"/>
          <p:cNvPicPr>
            <a:picLocks noChangeAspect="1"/>
          </p:cNvPicPr>
          <p:nvPr/>
        </p:nvPicPr>
        <p:blipFill>
          <a:blip r:embed="rId2"/>
          <a:stretch>
            <a:fillRect/>
          </a:stretch>
        </p:blipFill>
        <p:spPr>
          <a:xfrm>
            <a:off x="2038258" y="3155997"/>
            <a:ext cx="5377549" cy="3585032"/>
          </a:xfrm>
          <a:prstGeom prst="rect">
            <a:avLst/>
          </a:prstGeom>
        </p:spPr>
      </p:pic>
    </p:spTree>
    <p:extLst>
      <p:ext uri="{BB962C8B-B14F-4D97-AF65-F5344CB8AC3E}">
        <p14:creationId xmlns:p14="http://schemas.microsoft.com/office/powerpoint/2010/main" val="304132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next phase</a:t>
            </a:r>
            <a:endParaRPr lang="en-US" dirty="0"/>
          </a:p>
        </p:txBody>
      </p:sp>
      <p:sp>
        <p:nvSpPr>
          <p:cNvPr id="3" name="Content Placeholder 2"/>
          <p:cNvSpPr>
            <a:spLocks noGrp="1"/>
          </p:cNvSpPr>
          <p:nvPr>
            <p:ph idx="1"/>
          </p:nvPr>
        </p:nvSpPr>
        <p:spPr/>
        <p:txBody>
          <a:bodyPr>
            <a:normAutofit lnSpcReduction="10000"/>
          </a:bodyPr>
          <a:lstStyle/>
          <a:p>
            <a:r>
              <a:rPr lang="en-US" dirty="0" smtClean="0"/>
              <a:t>Either way, a small program l1.c has hopefully been copied, compiled and launched at the remote host.</a:t>
            </a:r>
          </a:p>
          <a:p>
            <a:r>
              <a:rPr lang="en-US" dirty="0" smtClean="0"/>
              <a:t>This is its “grappling hook”: a small piece of portable code that attempts to copy the full worm onto the new machine.</a:t>
            </a:r>
          </a:p>
          <a:p>
            <a:r>
              <a:rPr lang="en-US" dirty="0" smtClean="0"/>
              <a:t>The final phase, </a:t>
            </a:r>
            <a:r>
              <a:rPr lang="en-US" dirty="0" err="1" smtClean="0"/>
              <a:t>waithit</a:t>
            </a:r>
            <a:r>
              <a:rPr lang="en-US" dirty="0" smtClean="0"/>
              <a:t>(), communicates with l1.c at the remote host to copy over a set of object files (the actual worm).</a:t>
            </a:r>
            <a:endParaRPr lang="en-US" dirty="0"/>
          </a:p>
        </p:txBody>
      </p:sp>
    </p:spTree>
    <p:extLst>
      <p:ext uri="{BB962C8B-B14F-4D97-AF65-F5344CB8AC3E}">
        <p14:creationId xmlns:p14="http://schemas.microsoft.com/office/powerpoint/2010/main" val="418310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final phase</a:t>
            </a:r>
            <a:endParaRPr lang="en-US" dirty="0"/>
          </a:p>
        </p:txBody>
      </p:sp>
      <p:sp>
        <p:nvSpPr>
          <p:cNvPr id="3" name="Content Placeholder 2"/>
          <p:cNvSpPr>
            <a:spLocks noGrp="1"/>
          </p:cNvSpPr>
          <p:nvPr>
            <p:ph idx="1"/>
          </p:nvPr>
        </p:nvSpPr>
        <p:spPr/>
        <p:txBody>
          <a:bodyPr/>
          <a:lstStyle/>
          <a:p>
            <a:r>
              <a:rPr lang="en-US" dirty="0" smtClean="0"/>
              <a:t>The object files are compiled for different targets.  The program l1.c attempts to link and launch them on the target.</a:t>
            </a:r>
            <a:endParaRPr lang="en-US" dirty="0"/>
          </a:p>
        </p:txBody>
      </p:sp>
      <p:pic>
        <p:nvPicPr>
          <p:cNvPr id="4" name="Picture 3"/>
          <p:cNvPicPr>
            <a:picLocks noChangeAspect="1"/>
          </p:cNvPicPr>
          <p:nvPr/>
        </p:nvPicPr>
        <p:blipFill>
          <a:blip r:embed="rId2"/>
          <a:stretch>
            <a:fillRect/>
          </a:stretch>
        </p:blipFill>
        <p:spPr>
          <a:xfrm>
            <a:off x="2135212" y="3212976"/>
            <a:ext cx="5004048" cy="3305574"/>
          </a:xfrm>
          <a:prstGeom prst="rect">
            <a:avLst/>
          </a:prstGeom>
        </p:spPr>
      </p:pic>
    </p:spTree>
    <p:extLst>
      <p:ext uri="{BB962C8B-B14F-4D97-AF65-F5344CB8AC3E}">
        <p14:creationId xmlns:p14="http://schemas.microsoft.com/office/powerpoint/2010/main" val="378434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a mistake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might be asking: how does this measure the internet??</a:t>
            </a:r>
          </a:p>
          <a:p>
            <a:pPr lvl="1"/>
            <a:r>
              <a:rPr lang="en-US" dirty="0" smtClean="0"/>
              <a:t>Good question!</a:t>
            </a:r>
          </a:p>
          <a:p>
            <a:r>
              <a:rPr lang="en-US" dirty="0" smtClean="0"/>
              <a:t>The worm was supposed to send a packet of data to 128.32.137.13, but the code had a bug.  It never sent anything.</a:t>
            </a:r>
          </a:p>
          <a:p>
            <a:r>
              <a:rPr lang="en-US" dirty="0" smtClean="0"/>
              <a:t>Also, the worm was supposed to detect if it was already running on the machine.  However, in order to make it harder to detect later, it was set to run on the machine every 7 times.  (Too much!)</a:t>
            </a:r>
          </a:p>
          <a:p>
            <a:r>
              <a:rPr lang="en-US" dirty="0" smtClean="0"/>
              <a:t>Interestingly, it was released at MIT, even though Morris was a student at Cornell.</a:t>
            </a:r>
            <a:endParaRPr lang="en-US" dirty="0"/>
          </a:p>
        </p:txBody>
      </p:sp>
    </p:spTree>
    <p:extLst>
      <p:ext uri="{BB962C8B-B14F-4D97-AF65-F5344CB8AC3E}">
        <p14:creationId xmlns:p14="http://schemas.microsoft.com/office/powerpoint/2010/main" val="272460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worm: the aftermath</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“Robert T. Morris was convicted of violating the Computer Fraud and Abuse Act (Title 18), and sentenced to 3 years of probation, 400 hours of community service, a fine of $10,050, and the costs of his supervision.”</a:t>
            </a:r>
          </a:p>
          <a:p>
            <a:r>
              <a:rPr lang="en-US" dirty="0" smtClean="0"/>
              <a:t>He became a professor at MIT, conducting research in networks and OS.</a:t>
            </a:r>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6" name="Content Placeholder 4"/>
          <p:cNvPicPr>
            <a:picLocks noChangeAspect="1"/>
          </p:cNvPicPr>
          <p:nvPr/>
        </p:nvPicPr>
        <p:blipFill rotWithShape="1">
          <a:blip r:embed="rId2"/>
          <a:srcRect l="-7819" t="-5986" r="-5993" b="-2060"/>
          <a:stretch/>
        </p:blipFill>
        <p:spPr>
          <a:xfrm>
            <a:off x="4754880" y="2057401"/>
            <a:ext cx="3931920" cy="3980328"/>
          </a:xfrm>
          <a:prstGeom prst="rect">
            <a:avLst/>
          </a:prstGeom>
        </p:spPr>
      </p:pic>
    </p:spTree>
    <p:extLst>
      <p:ext uri="{BB962C8B-B14F-4D97-AF65-F5344CB8AC3E}">
        <p14:creationId xmlns:p14="http://schemas.microsoft.com/office/powerpoint/2010/main" val="1189239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care</a:t>
            </a:r>
            <a:endParaRPr lang="en-US" dirty="0"/>
          </a:p>
        </p:txBody>
      </p:sp>
      <p:sp>
        <p:nvSpPr>
          <p:cNvPr id="5" name="Content Placeholder 4"/>
          <p:cNvSpPr>
            <a:spLocks noGrp="1"/>
          </p:cNvSpPr>
          <p:nvPr>
            <p:ph idx="1"/>
          </p:nvPr>
        </p:nvSpPr>
        <p:spPr/>
        <p:txBody>
          <a:bodyPr/>
          <a:lstStyle/>
          <a:p>
            <a:r>
              <a:rPr lang="en-US" dirty="0" smtClean="0"/>
              <a:t>It may seem silly to study such an old case – why should we care?</a:t>
            </a:r>
          </a:p>
          <a:p>
            <a:r>
              <a:rPr lang="en-US" dirty="0" smtClean="0"/>
              <a:t>These same exploits (or similar ones) are still out there today!</a:t>
            </a:r>
            <a:endParaRPr lang="en-US" dirty="0"/>
          </a:p>
        </p:txBody>
      </p:sp>
      <p:pic>
        <p:nvPicPr>
          <p:cNvPr id="6" name="Picture 5"/>
          <p:cNvPicPr>
            <a:picLocks noChangeAspect="1"/>
          </p:cNvPicPr>
          <p:nvPr/>
        </p:nvPicPr>
        <p:blipFill>
          <a:blip r:embed="rId2"/>
          <a:stretch>
            <a:fillRect/>
          </a:stretch>
        </p:blipFill>
        <p:spPr>
          <a:xfrm>
            <a:off x="1331640" y="3933056"/>
            <a:ext cx="6444208" cy="2757192"/>
          </a:xfrm>
          <a:prstGeom prst="rect">
            <a:avLst/>
          </a:prstGeom>
        </p:spPr>
      </p:pic>
    </p:spTree>
    <p:extLst>
      <p:ext uri="{BB962C8B-B14F-4D97-AF65-F5344CB8AC3E}">
        <p14:creationId xmlns:p14="http://schemas.microsoft.com/office/powerpoint/2010/main" val="136816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Defenses	</a:t>
            </a:r>
            <a:endParaRPr lang="en-US" dirty="0"/>
          </a:p>
        </p:txBody>
      </p:sp>
      <p:sp>
        <p:nvSpPr>
          <p:cNvPr id="3" name="Content Placeholder 2"/>
          <p:cNvSpPr>
            <a:spLocks noGrp="1"/>
          </p:cNvSpPr>
          <p:nvPr>
            <p:ph idx="1"/>
          </p:nvPr>
        </p:nvSpPr>
        <p:spPr/>
        <p:txBody>
          <a:bodyPr>
            <a:normAutofit lnSpcReduction="10000"/>
          </a:bodyPr>
          <a:lstStyle/>
          <a:p>
            <a:r>
              <a:rPr lang="en-US" dirty="0" smtClean="0"/>
              <a:t>Many defenses have been enacted to stop the spread of worms.  Main ones:</a:t>
            </a:r>
          </a:p>
          <a:p>
            <a:pPr lvl="1"/>
            <a:r>
              <a:rPr lang="en-US" dirty="0" smtClean="0"/>
              <a:t>Firewalls</a:t>
            </a:r>
          </a:p>
          <a:p>
            <a:pPr lvl="1"/>
            <a:r>
              <a:rPr lang="en-US" dirty="0" smtClean="0"/>
              <a:t>ASLR (Address Space Layout Randomization)</a:t>
            </a:r>
          </a:p>
          <a:p>
            <a:pPr lvl="1"/>
            <a:r>
              <a:rPr lang="en-US" dirty="0" smtClean="0"/>
              <a:t>DEP (Data Execution Prevention) or Executable Address Space Protection</a:t>
            </a:r>
          </a:p>
          <a:p>
            <a:r>
              <a:rPr lang="en-US" dirty="0" smtClean="0"/>
              <a:t>We’ll see these more later, but they are fairly strong, and there are many recent developments.</a:t>
            </a:r>
            <a:endParaRPr lang="en-US" dirty="0"/>
          </a:p>
        </p:txBody>
      </p:sp>
    </p:spTree>
    <p:extLst>
      <p:ext uri="{BB962C8B-B14F-4D97-AF65-F5344CB8AC3E}">
        <p14:creationId xmlns:p14="http://schemas.microsoft.com/office/powerpoint/2010/main" val="2543520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Collection of compromised hosts</a:t>
            </a:r>
          </a:p>
          <a:p>
            <a:pPr lvl="1"/>
            <a:r>
              <a:rPr lang="en-US" dirty="0" smtClean="0"/>
              <a:t>Spread like worms and viruses</a:t>
            </a:r>
          </a:p>
          <a:p>
            <a:pPr lvl="1"/>
            <a:r>
              <a:rPr lang="en-US" dirty="0" smtClean="0"/>
              <a:t>Once installed, respond to remote commands</a:t>
            </a:r>
          </a:p>
          <a:p>
            <a:r>
              <a:rPr lang="en-US" dirty="0" smtClean="0"/>
              <a:t>Platform for many network attacks</a:t>
            </a:r>
          </a:p>
          <a:p>
            <a:pPr lvl="1"/>
            <a:r>
              <a:rPr lang="en-US" dirty="0" smtClean="0"/>
              <a:t>Spam forwarding</a:t>
            </a:r>
          </a:p>
          <a:p>
            <a:pPr lvl="1"/>
            <a:r>
              <a:rPr lang="en-US" dirty="0" smtClean="0"/>
              <a:t>Click fraud</a:t>
            </a:r>
          </a:p>
          <a:p>
            <a:pPr lvl="1"/>
            <a:r>
              <a:rPr lang="en-US" dirty="0" smtClean="0"/>
              <a:t>Keystroke logging</a:t>
            </a:r>
          </a:p>
          <a:p>
            <a:pPr lvl="1"/>
            <a:r>
              <a:rPr lang="en-US" dirty="0" err="1" smtClean="0"/>
              <a:t>DDoS</a:t>
            </a:r>
            <a:endParaRPr lang="en-US" dirty="0" smtClean="0"/>
          </a:p>
          <a:p>
            <a:r>
              <a:rPr lang="en-US" dirty="0" smtClean="0"/>
              <a:t>Serious problems!</a:t>
            </a:r>
          </a:p>
          <a:p>
            <a:pPr lvl="1"/>
            <a:r>
              <a:rPr lang="en-US" dirty="0" smtClean="0"/>
              <a:t>This is the top concern of many businesses like banks and online merchants</a:t>
            </a:r>
            <a:endParaRPr lang="en-US" dirty="0"/>
          </a:p>
        </p:txBody>
      </p:sp>
    </p:spTree>
    <p:extLst>
      <p:ext uri="{BB962C8B-B14F-4D97-AF65-F5344CB8AC3E}">
        <p14:creationId xmlns:p14="http://schemas.microsoft.com/office/powerpoint/2010/main" val="286101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botnet</a:t>
            </a:r>
            <a:endParaRPr lang="en-US" dirty="0"/>
          </a:p>
        </p:txBody>
      </p:sp>
      <p:sp>
        <p:nvSpPr>
          <p:cNvPr id="3" name="Content Placeholder 2"/>
          <p:cNvSpPr>
            <a:spLocks noGrp="1"/>
          </p:cNvSpPr>
          <p:nvPr>
            <p:ph idx="1"/>
          </p:nvPr>
        </p:nvSpPr>
        <p:spPr/>
        <p:txBody>
          <a:bodyPr/>
          <a:lstStyle/>
          <a:p>
            <a:r>
              <a:rPr lang="en-US" dirty="0" smtClean="0"/>
              <a:t>Try different attacks:</a:t>
            </a:r>
            <a:endParaRPr lang="en-US" dirty="0"/>
          </a:p>
        </p:txBody>
      </p:sp>
      <p:pic>
        <p:nvPicPr>
          <p:cNvPr id="4" name="Picture 3" descr="Screen Shot 2015-02-04 at 11.56.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59" y="2169932"/>
            <a:ext cx="5947238" cy="3989567"/>
          </a:xfrm>
          <a:prstGeom prst="rect">
            <a:avLst/>
          </a:prstGeom>
        </p:spPr>
      </p:pic>
    </p:spTree>
    <p:extLst>
      <p:ext uri="{BB962C8B-B14F-4D97-AF65-F5344CB8AC3E}">
        <p14:creationId xmlns:p14="http://schemas.microsoft.com/office/powerpoint/2010/main" val="2111007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botnet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Hosts then connect back:</a:t>
            </a:r>
            <a:endParaRPr lang="en-US" dirty="0"/>
          </a:p>
        </p:txBody>
      </p:sp>
      <p:pic>
        <p:nvPicPr>
          <p:cNvPr id="4" name="Picture 3" descr="Screen Shot 2015-02-04 at 11.57.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71" y="2250416"/>
            <a:ext cx="6875594" cy="4073356"/>
          </a:xfrm>
          <a:prstGeom prst="rect">
            <a:avLst/>
          </a:prstGeom>
        </p:spPr>
      </p:pic>
    </p:spTree>
    <p:extLst>
      <p:ext uri="{BB962C8B-B14F-4D97-AF65-F5344CB8AC3E}">
        <p14:creationId xmlns:p14="http://schemas.microsoft.com/office/powerpoint/2010/main" val="67575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even more of them:</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table"/>
          <p:cNvPicPr>
            <a:picLocks noChangeAspect="1"/>
          </p:cNvPicPr>
          <p:nvPr/>
        </p:nvPicPr>
        <p:blipFill>
          <a:blip r:embed="rId2">
            <a:alphaModFix/>
            <a:duotone>
              <a:prstClr val="black"/>
              <a:srgbClr val="000000">
                <a:tint val="45000"/>
                <a:satMod val="400000"/>
              </a:srgbClr>
            </a:duotone>
            <a:extLst>
              <a:ext uri="{BEBA8EAE-BF5A-486C-A8C5-ECC9F3942E4B}">
                <a14:imgProps xmlns:a14="http://schemas.microsoft.com/office/drawing/2010/main">
                  <a14:imgLayer r:embed="rId3">
                    <a14:imgEffect>
                      <a14:sharpenSoften amount="96000"/>
                    </a14:imgEffect>
                    <a14:imgEffect>
                      <a14:brightnessContrast bright="-100000" contrast="28000"/>
                    </a14:imgEffect>
                  </a14:imgLayer>
                </a14:imgProps>
              </a:ext>
            </a:extLst>
          </a:blip>
          <a:stretch>
            <a:fillRect/>
          </a:stretch>
        </p:blipFill>
        <p:spPr>
          <a:xfrm>
            <a:off x="1102464" y="1559058"/>
            <a:ext cx="7224689" cy="4744713"/>
          </a:xfrm>
          <a:prstGeom prst="rect">
            <a:avLst/>
          </a:prstGeom>
        </p:spPr>
      </p:pic>
    </p:spTree>
    <p:extLst>
      <p:ext uri="{BB962C8B-B14F-4D97-AF65-F5344CB8AC3E}">
        <p14:creationId xmlns:p14="http://schemas.microsoft.com/office/powerpoint/2010/main" val="39130708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botnet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And get instructions:</a:t>
            </a:r>
            <a:endParaRPr lang="en-US" dirty="0"/>
          </a:p>
        </p:txBody>
      </p:sp>
      <p:pic>
        <p:nvPicPr>
          <p:cNvPr id="5" name="Picture 4" descr="Screen Shot 2015-02-04 at 11.58.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55" y="2293294"/>
            <a:ext cx="7275069" cy="4114858"/>
          </a:xfrm>
          <a:prstGeom prst="rect">
            <a:avLst/>
          </a:prstGeom>
        </p:spPr>
      </p:pic>
    </p:spTree>
    <p:extLst>
      <p:ext uri="{BB962C8B-B14F-4D97-AF65-F5344CB8AC3E}">
        <p14:creationId xmlns:p14="http://schemas.microsoft.com/office/powerpoint/2010/main" val="3120169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botnet: Storm email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Clicking on email or link caused malicious code to be installed</a:t>
            </a:r>
          </a:p>
          <a:p>
            <a:pPr lvl="1"/>
            <a:r>
              <a:rPr lang="en-US" dirty="0" smtClean="0"/>
              <a:t>Fake news story on storm, </a:t>
            </a:r>
            <a:r>
              <a:rPr lang="en-US" dirty="0" err="1" smtClean="0"/>
              <a:t>ecard</a:t>
            </a:r>
            <a:r>
              <a:rPr lang="en-US" dirty="0" smtClean="0"/>
              <a:t>, links to malicious website</a:t>
            </a:r>
          </a:p>
          <a:p>
            <a:pPr lvl="1"/>
            <a:r>
              <a:rPr lang="en-US" dirty="0" smtClean="0"/>
              <a:t>Incorporated a quick change to stay ahead of blocking: modified itself every 30 minutes to evade standard signature based monitoring</a:t>
            </a:r>
          </a:p>
          <a:p>
            <a:r>
              <a:rPr lang="en-US" dirty="0" smtClean="0"/>
              <a:t>Infected 1.7 million bots by end of July</a:t>
            </a:r>
          </a:p>
          <a:p>
            <a:pPr lvl="1"/>
            <a:r>
              <a:rPr lang="en-US" dirty="0" smtClean="0"/>
              <a:t>P2P architecture instead of centralized</a:t>
            </a:r>
          </a:p>
          <a:p>
            <a:r>
              <a:rPr lang="en-US" dirty="0" smtClean="0"/>
              <a:t>For profit: it sent stock-picking spam, and ripped profits for the risen stocks</a:t>
            </a:r>
            <a:endParaRPr lang="en-US" dirty="0"/>
          </a:p>
        </p:txBody>
      </p:sp>
    </p:spTree>
    <p:extLst>
      <p:ext uri="{BB962C8B-B14F-4D97-AF65-F5344CB8AC3E}">
        <p14:creationId xmlns:p14="http://schemas.microsoft.com/office/powerpoint/2010/main" val="3062121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 detection 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Signature based (and in most products)</a:t>
            </a:r>
          </a:p>
          <a:p>
            <a:r>
              <a:rPr lang="en-US" dirty="0" smtClean="0"/>
              <a:t>Rule-based</a:t>
            </a:r>
          </a:p>
          <a:p>
            <a:pPr lvl="1"/>
            <a:r>
              <a:rPr lang="en-US" dirty="0" smtClean="0"/>
              <a:t>Monitor outbound network connections (like </a:t>
            </a:r>
            <a:r>
              <a:rPr lang="en-US" dirty="0" err="1" smtClean="0"/>
              <a:t>ZoneAlarm</a:t>
            </a:r>
            <a:r>
              <a:rPr lang="en-US" dirty="0" smtClean="0"/>
              <a:t>) – generally annoying</a:t>
            </a:r>
          </a:p>
          <a:p>
            <a:pPr lvl="1"/>
            <a:r>
              <a:rPr lang="en-US" dirty="0" smtClean="0"/>
              <a:t>Block certain ports</a:t>
            </a:r>
          </a:p>
          <a:p>
            <a:r>
              <a:rPr lang="en-US" dirty="0" smtClean="0"/>
              <a:t>Hybrid approach: content based filtering</a:t>
            </a:r>
          </a:p>
          <a:p>
            <a:pPr lvl="1"/>
            <a:r>
              <a:rPr lang="en-US" dirty="0" smtClean="0"/>
              <a:t>Match network packets to known command strings</a:t>
            </a:r>
          </a:p>
          <a:p>
            <a:r>
              <a:rPr lang="en-US" dirty="0" smtClean="0"/>
              <a:t>Network monitoring</a:t>
            </a:r>
          </a:p>
          <a:p>
            <a:pPr lvl="1"/>
            <a:r>
              <a:rPr lang="en-US" dirty="0" smtClean="0"/>
              <a:t>Bot hunter: correlate various NIDS alarms to identify infection sequence in progress</a:t>
            </a:r>
          </a:p>
          <a:p>
            <a:pPr lvl="1"/>
            <a:r>
              <a:rPr lang="en-US" dirty="0" smtClean="0"/>
              <a:t>Recognize traffic patterns associated with infection</a:t>
            </a:r>
            <a:endParaRPr lang="en-US" dirty="0"/>
          </a:p>
        </p:txBody>
      </p:sp>
    </p:spTree>
    <p:extLst>
      <p:ext uri="{BB962C8B-B14F-4D97-AF65-F5344CB8AC3E}">
        <p14:creationId xmlns:p14="http://schemas.microsoft.com/office/powerpoint/2010/main" val="1291948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networking</a:t>
            </a:r>
            <a:endParaRPr lang="en-US" dirty="0"/>
          </a:p>
        </p:txBody>
      </p:sp>
      <p:sp>
        <p:nvSpPr>
          <p:cNvPr id="3" name="Content Placeholder 2"/>
          <p:cNvSpPr>
            <a:spLocks noGrp="1"/>
          </p:cNvSpPr>
          <p:nvPr>
            <p:ph idx="1"/>
          </p:nvPr>
        </p:nvSpPr>
        <p:spPr/>
        <p:txBody>
          <a:bodyPr/>
          <a:lstStyle/>
          <a:p>
            <a:r>
              <a:rPr lang="en-US" dirty="0" smtClean="0"/>
              <a:t>New challenges in wireless:</a:t>
            </a:r>
          </a:p>
          <a:p>
            <a:pPr lvl="1"/>
            <a:r>
              <a:rPr lang="en-US" dirty="0" smtClean="0"/>
              <a:t>Easier to sniff packets</a:t>
            </a:r>
          </a:p>
          <a:p>
            <a:pPr lvl="1"/>
            <a:r>
              <a:rPr lang="en-US" dirty="0" smtClean="0"/>
              <a:t>Easier to hijack a session</a:t>
            </a:r>
          </a:p>
          <a:p>
            <a:pPr lvl="1"/>
            <a:r>
              <a:rPr lang="en-US" dirty="0" smtClean="0"/>
              <a:t>Interloping: connecting through another person’s </a:t>
            </a:r>
            <a:r>
              <a:rPr lang="en-US" dirty="0" err="1" smtClean="0"/>
              <a:t>wifi</a:t>
            </a:r>
            <a:r>
              <a:rPr lang="en-US" dirty="0" smtClean="0"/>
              <a:t> connection</a:t>
            </a:r>
          </a:p>
          <a:p>
            <a:pPr lvl="1"/>
            <a:r>
              <a:rPr lang="en-US" dirty="0" smtClean="0"/>
              <a:t>Authentication: physical presence can’t be assumed as a given in a LAN</a:t>
            </a:r>
            <a:endParaRPr lang="en-US" dirty="0"/>
          </a:p>
        </p:txBody>
      </p:sp>
    </p:spTree>
    <p:extLst>
      <p:ext uri="{BB962C8B-B14F-4D97-AF65-F5344CB8AC3E}">
        <p14:creationId xmlns:p14="http://schemas.microsoft.com/office/powerpoint/2010/main" val="3267755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a:xfrm>
            <a:off x="457200" y="1291294"/>
            <a:ext cx="8229600" cy="5079803"/>
          </a:xfrm>
        </p:spPr>
        <p:txBody>
          <a:bodyPr>
            <a:normAutofit fontScale="85000" lnSpcReduction="20000"/>
          </a:bodyPr>
          <a:lstStyle/>
          <a:p>
            <a:r>
              <a:rPr lang="en-US" dirty="0" err="1" smtClean="0"/>
              <a:t>Wifi</a:t>
            </a:r>
            <a:r>
              <a:rPr lang="en-US" dirty="0" smtClean="0"/>
              <a:t> doesn’t rely on Ethernet protocol at the link layer – instead, protocols defined by the IEEE 802.11 family of standards</a:t>
            </a:r>
          </a:p>
          <a:p>
            <a:pPr lvl="1"/>
            <a:r>
              <a:rPr lang="en-US" dirty="0" smtClean="0"/>
              <a:t>Frame based, but TCP/IP reframes to packets before going higher in the stack</a:t>
            </a:r>
          </a:p>
          <a:p>
            <a:r>
              <a:rPr lang="en-US" dirty="0" smtClean="0"/>
              <a:t>Management frames:</a:t>
            </a:r>
          </a:p>
          <a:p>
            <a:pPr lvl="1"/>
            <a:r>
              <a:rPr lang="en-US" dirty="0" smtClean="0"/>
              <a:t>Authentication frame: client presents to an access point (AP) to identify itself</a:t>
            </a:r>
          </a:p>
          <a:p>
            <a:pPr lvl="1"/>
            <a:r>
              <a:rPr lang="en-US" dirty="0" smtClean="0"/>
              <a:t>If accepted and gets reply, then presents an association request frame, at which point the access point allocates resources</a:t>
            </a:r>
          </a:p>
          <a:p>
            <a:pPr lvl="1"/>
            <a:r>
              <a:rPr lang="en-US" dirty="0" smtClean="0"/>
              <a:t>At each stage, the AP replies with an association response frame if successful</a:t>
            </a:r>
          </a:p>
          <a:p>
            <a:pPr lvl="1"/>
            <a:r>
              <a:rPr lang="en-US" dirty="0" smtClean="0"/>
              <a:t>Finally, disassociation frames and </a:t>
            </a:r>
            <a:r>
              <a:rPr lang="en-US" dirty="0" err="1" smtClean="0"/>
              <a:t>reassociation</a:t>
            </a:r>
            <a:r>
              <a:rPr lang="en-US" dirty="0" smtClean="0"/>
              <a:t> frames  are used to leave or move between APs.</a:t>
            </a:r>
          </a:p>
          <a:p>
            <a:endParaRPr lang="en-US" dirty="0"/>
          </a:p>
        </p:txBody>
      </p:sp>
    </p:spTree>
    <p:extLst>
      <p:ext uri="{BB962C8B-B14F-4D97-AF65-F5344CB8AC3E}">
        <p14:creationId xmlns:p14="http://schemas.microsoft.com/office/powerpoint/2010/main" val="1674547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a:t>
            </a:r>
            <a:endParaRPr lang="en-US" dirty="0"/>
          </a:p>
        </p:txBody>
      </p:sp>
      <p:sp>
        <p:nvSpPr>
          <p:cNvPr id="3" name="Content Placeholder 2"/>
          <p:cNvSpPr>
            <a:spLocks noGrp="1"/>
          </p:cNvSpPr>
          <p:nvPr>
            <p:ph sz="half" idx="1"/>
          </p:nvPr>
        </p:nvSpPr>
        <p:spPr>
          <a:xfrm>
            <a:off x="457200" y="1216592"/>
            <a:ext cx="4596034" cy="5186520"/>
          </a:xfrm>
        </p:spPr>
        <p:txBody>
          <a:bodyPr>
            <a:normAutofit fontScale="85000" lnSpcReduction="10000"/>
          </a:bodyPr>
          <a:lstStyle/>
          <a:p>
            <a:r>
              <a:rPr lang="en-US" dirty="0" smtClean="0"/>
              <a:t>WEP protocol was built into the original 802.11 standard to address this eavesdropping.</a:t>
            </a:r>
          </a:p>
          <a:p>
            <a:r>
              <a:rPr lang="en-US" dirty="0" smtClean="0"/>
              <a:t>Data frames are encrypted using a stream cipher, where </a:t>
            </a:r>
            <a:r>
              <a:rPr lang="en-US" dirty="0" err="1" smtClean="0"/>
              <a:t>ciphertext</a:t>
            </a:r>
            <a:r>
              <a:rPr lang="en-US" dirty="0" smtClean="0"/>
              <a:t> is generated via an XOR of the plaintext M and a pseudo-random binary vector.</a:t>
            </a:r>
          </a:p>
          <a:p>
            <a:r>
              <a:rPr lang="en-US" dirty="0" smtClean="0"/>
              <a:t>WEP uses RC4, a stream cipher which is simple and fairly efficient. </a:t>
            </a:r>
          </a:p>
          <a:p>
            <a:pPr lvl="1"/>
            <a:r>
              <a:rPr lang="en-US" dirty="0" smtClean="0"/>
              <a:t>Seed is obtained by concatenating a 24-bit initialization vector with the WEP key, a secret key that both parties share.  </a:t>
            </a:r>
          </a:p>
          <a:p>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6" name="Picture 5" descr="305px-Wep-crypt-al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234" y="2667964"/>
            <a:ext cx="3873500" cy="2222500"/>
          </a:xfrm>
          <a:prstGeom prst="rect">
            <a:avLst/>
          </a:prstGeom>
        </p:spPr>
      </p:pic>
    </p:spTree>
    <p:extLst>
      <p:ext uri="{BB962C8B-B14F-4D97-AF65-F5344CB8AC3E}">
        <p14:creationId xmlns:p14="http://schemas.microsoft.com/office/powerpoint/2010/main" val="3263686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in WEP</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Key started small – only 64 bits (so 40 past the IV), but is now increased to 256.</a:t>
            </a:r>
          </a:p>
          <a:p>
            <a:r>
              <a:rPr lang="en-US" dirty="0" smtClean="0"/>
              <a:t>The same </a:t>
            </a:r>
            <a:r>
              <a:rPr lang="en-US" dirty="0" err="1" smtClean="0"/>
              <a:t>keystream</a:t>
            </a:r>
            <a:r>
              <a:rPr lang="en-US" dirty="0" smtClean="0"/>
              <a:t> should never be reused, since an attacker can do statistical attacks.</a:t>
            </a:r>
          </a:p>
          <a:p>
            <a:r>
              <a:rPr lang="en-US" dirty="0" smtClean="0"/>
              <a:t>So IV values should never be reused, but this is actually not written into the standard – access points do not reject duplicate </a:t>
            </a:r>
            <a:r>
              <a:rPr lang="en-US" dirty="0" err="1" smtClean="0"/>
              <a:t>IVs,which</a:t>
            </a:r>
            <a:r>
              <a:rPr lang="en-US" dirty="0" smtClean="0"/>
              <a:t> is a vulnerability that has been used.  </a:t>
            </a:r>
          </a:p>
          <a:p>
            <a:r>
              <a:rPr lang="en-US" dirty="0" smtClean="0"/>
              <a:t>WEP also does a CRC-32 checksum, which is the output of a hash function of the message.  This protects only against transmission errors, though – and this has also been exploited in attacks.  </a:t>
            </a:r>
            <a:endParaRPr lang="en-US" dirty="0"/>
          </a:p>
        </p:txBody>
      </p:sp>
    </p:spTree>
    <p:extLst>
      <p:ext uri="{BB962C8B-B14F-4D97-AF65-F5344CB8AC3E}">
        <p14:creationId xmlns:p14="http://schemas.microsoft.com/office/powerpoint/2010/main" val="976810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authentication methods</a:t>
            </a:r>
            <a:endParaRPr lang="en-US" dirty="0"/>
          </a:p>
        </p:txBody>
      </p:sp>
      <p:sp>
        <p:nvSpPr>
          <p:cNvPr id="3" name="Content Placeholder 2"/>
          <p:cNvSpPr>
            <a:spLocks noGrp="1"/>
          </p:cNvSpPr>
          <p:nvPr>
            <p:ph idx="1"/>
          </p:nvPr>
        </p:nvSpPr>
        <p:spPr>
          <a:xfrm>
            <a:off x="457200" y="1600200"/>
            <a:ext cx="8229600" cy="4824256"/>
          </a:xfrm>
        </p:spPr>
        <p:txBody>
          <a:bodyPr>
            <a:normAutofit fontScale="85000" lnSpcReduction="20000"/>
          </a:bodyPr>
          <a:lstStyle/>
          <a:p>
            <a:r>
              <a:rPr lang="en-US" dirty="0" smtClean="0"/>
              <a:t>Open system authentication: the client does not provide credentials and can immediately associate itself to the AP.  </a:t>
            </a:r>
            <a:endParaRPr lang="en-US" dirty="0"/>
          </a:p>
          <a:p>
            <a:pPr lvl="1"/>
            <a:r>
              <a:rPr lang="en-US" dirty="0" smtClean="0"/>
              <a:t>However, must have the correct encryption key, or else the </a:t>
            </a:r>
            <a:r>
              <a:rPr lang="en-US" smtClean="0"/>
              <a:t>AP </a:t>
            </a:r>
            <a:r>
              <a:rPr lang="en-US" smtClean="0"/>
              <a:t>ignores </a:t>
            </a:r>
            <a:r>
              <a:rPr lang="en-US" dirty="0" smtClean="0"/>
              <a:t>messages.</a:t>
            </a:r>
          </a:p>
          <a:p>
            <a:r>
              <a:rPr lang="en-US" dirty="0" smtClean="0"/>
              <a:t>Shared Key authentication: the client must prove its possession of the WEP key before associating.</a:t>
            </a:r>
          </a:p>
          <a:p>
            <a:pPr lvl="1"/>
            <a:r>
              <a:rPr lang="en-US" dirty="0" smtClean="0"/>
              <a:t>The AP sends a plaintext challenge, who encrypts it and resends.</a:t>
            </a:r>
          </a:p>
          <a:p>
            <a:pPr lvl="1"/>
            <a:r>
              <a:rPr lang="en-US" dirty="0" smtClean="0"/>
              <a:t>If it decrypts correctly, then it is allowed to associate.</a:t>
            </a:r>
          </a:p>
          <a:p>
            <a:r>
              <a:rPr lang="en-US" dirty="0" smtClean="0"/>
              <a:t>Open system is actually stronger!  	</a:t>
            </a:r>
          </a:p>
          <a:p>
            <a:pPr lvl="1"/>
            <a:r>
              <a:rPr lang="en-US" dirty="0" smtClean="0"/>
              <a:t>In shared, the message and IV are sent in the clear, so can recover the </a:t>
            </a:r>
            <a:r>
              <a:rPr lang="en-US" dirty="0" err="1" smtClean="0"/>
              <a:t>keystream</a:t>
            </a:r>
            <a:r>
              <a:rPr lang="en-US" dirty="0" smtClean="0"/>
              <a:t>.</a:t>
            </a:r>
          </a:p>
        </p:txBody>
      </p:sp>
    </p:spTree>
    <p:extLst>
      <p:ext uri="{BB962C8B-B14F-4D97-AF65-F5344CB8AC3E}">
        <p14:creationId xmlns:p14="http://schemas.microsoft.com/office/powerpoint/2010/main" val="1164786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WEP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However, even open system, WEP is not secure.</a:t>
            </a:r>
          </a:p>
          <a:p>
            <a:pPr lvl="1"/>
            <a:r>
              <a:rPr lang="en-US" dirty="0" smtClean="0"/>
              <a:t>The first few bytes of the RC4 </a:t>
            </a:r>
            <a:r>
              <a:rPr lang="en-US" dirty="0" err="1" smtClean="0"/>
              <a:t>keystream</a:t>
            </a:r>
            <a:r>
              <a:rPr lang="en-US" dirty="0" smtClean="0"/>
              <a:t> are strongly “non-random”, so attacks can recover information about the key using many </a:t>
            </a:r>
            <a:r>
              <a:rPr lang="en-US" dirty="0" err="1" smtClean="0"/>
              <a:t>ciphertexts</a:t>
            </a:r>
            <a:r>
              <a:rPr lang="en-US" dirty="0" smtClean="0"/>
              <a:t>.  </a:t>
            </a:r>
          </a:p>
          <a:p>
            <a:pPr lvl="1"/>
            <a:r>
              <a:rPr lang="en-US" dirty="0" smtClean="0"/>
              <a:t>Not fast – need 40,000 data packets to get a 50% chance of cracking it, but possible in a busy system.</a:t>
            </a:r>
          </a:p>
          <a:p>
            <a:r>
              <a:rPr lang="en-US" dirty="0" smtClean="0"/>
              <a:t>ARP reinjection: Attacker in an open system can </a:t>
            </a:r>
            <a:r>
              <a:rPr lang="en-US" dirty="0" err="1" smtClean="0"/>
              <a:t>assocate</a:t>
            </a:r>
            <a:r>
              <a:rPr lang="en-US" dirty="0" smtClean="0"/>
              <a:t>, capture a single ARP packet, and resend repeatedly, which generates the necessary amount of traffic quite quickly.</a:t>
            </a:r>
            <a:endParaRPr lang="en-US" dirty="0"/>
          </a:p>
        </p:txBody>
      </p:sp>
    </p:spTree>
    <p:extLst>
      <p:ext uri="{BB962C8B-B14F-4D97-AF65-F5344CB8AC3E}">
        <p14:creationId xmlns:p14="http://schemas.microsoft.com/office/powerpoint/2010/main" val="2088474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Chop-chop attack</a:t>
            </a:r>
            <a:endParaRPr lang="en-US" dirty="0"/>
          </a:p>
        </p:txBody>
      </p:sp>
      <p:sp>
        <p:nvSpPr>
          <p:cNvPr id="3" name="Content Placeholder 2"/>
          <p:cNvSpPr>
            <a:spLocks noGrp="1"/>
          </p:cNvSpPr>
          <p:nvPr>
            <p:ph idx="1"/>
          </p:nvPr>
        </p:nvSpPr>
        <p:spPr/>
        <p:txBody>
          <a:bodyPr/>
          <a:lstStyle/>
          <a:p>
            <a:r>
              <a:rPr lang="en-US" dirty="0" smtClean="0"/>
              <a:t>Another attack uses the CRC-32 checksum.  </a:t>
            </a:r>
            <a:endParaRPr lang="en-US" dirty="0"/>
          </a:p>
          <a:p>
            <a:pPr lvl="1"/>
            <a:r>
              <a:rPr lang="en-US" dirty="0" smtClean="0"/>
              <a:t>If checksum is incorrect, packet is silently dropped.</a:t>
            </a:r>
          </a:p>
          <a:p>
            <a:pPr lvl="1"/>
            <a:r>
              <a:rPr lang="en-US" dirty="0" smtClean="0"/>
              <a:t>Attacker truncates data in the packet by one byte, then corrects checksum by guessing the byte = X.</a:t>
            </a:r>
          </a:p>
          <a:p>
            <a:pPr lvl="1"/>
            <a:r>
              <a:rPr lang="en-US" dirty="0" smtClean="0"/>
              <a:t>If x was correct, it will respond. </a:t>
            </a:r>
          </a:p>
          <a:p>
            <a:pPr lvl="1"/>
            <a:r>
              <a:rPr lang="en-US" dirty="0" smtClean="0"/>
              <a:t>Enough guesses and the entire </a:t>
            </a:r>
            <a:r>
              <a:rPr lang="en-US" dirty="0" err="1" smtClean="0"/>
              <a:t>keystream</a:t>
            </a:r>
            <a:r>
              <a:rPr lang="en-US" dirty="0" smtClean="0"/>
              <a:t> is recovered, at which point an ARP packet can be forged, </a:t>
            </a:r>
            <a:r>
              <a:rPr lang="en-US" dirty="0" err="1" smtClean="0"/>
              <a:t>ecrypted</a:t>
            </a:r>
            <a:r>
              <a:rPr lang="en-US" dirty="0" smtClean="0"/>
              <a:t> with this </a:t>
            </a:r>
            <a:r>
              <a:rPr lang="en-US" dirty="0" err="1" smtClean="0"/>
              <a:t>keystream</a:t>
            </a:r>
            <a:r>
              <a:rPr lang="en-US" dirty="0" smtClean="0"/>
              <a:t>, and sent in.</a:t>
            </a:r>
            <a:endParaRPr lang="en-US" dirty="0"/>
          </a:p>
        </p:txBody>
      </p:sp>
    </p:spTree>
    <p:extLst>
      <p:ext uri="{BB962C8B-B14F-4D97-AF65-F5344CB8AC3E}">
        <p14:creationId xmlns:p14="http://schemas.microsoft.com/office/powerpoint/2010/main" val="337291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worms propagate</a:t>
            </a:r>
            <a:endParaRPr lang="en-US" dirty="0"/>
          </a:p>
        </p:txBody>
      </p:sp>
      <p:sp>
        <p:nvSpPr>
          <p:cNvPr id="3" name="Content Placeholder 2"/>
          <p:cNvSpPr>
            <a:spLocks noGrp="1"/>
          </p:cNvSpPr>
          <p:nvPr>
            <p:ph idx="1"/>
          </p:nvPr>
        </p:nvSpPr>
        <p:spPr>
          <a:xfrm>
            <a:off x="457200" y="1600200"/>
            <a:ext cx="8229600" cy="4892945"/>
          </a:xfrm>
        </p:spPr>
        <p:txBody>
          <a:bodyPr>
            <a:normAutofit fontScale="70000" lnSpcReduction="20000"/>
          </a:bodyPr>
          <a:lstStyle/>
          <a:p>
            <a:r>
              <a:rPr lang="en-US" dirty="0"/>
              <a:t>Scanning </a:t>
            </a:r>
            <a:r>
              <a:rPr lang="en-US" dirty="0" smtClean="0"/>
              <a:t>worms</a:t>
            </a:r>
          </a:p>
          <a:p>
            <a:pPr lvl="1"/>
            <a:r>
              <a:rPr lang="en-US" dirty="0" smtClean="0"/>
              <a:t>Worm </a:t>
            </a:r>
            <a:r>
              <a:rPr lang="en-US" dirty="0"/>
              <a:t>chooses “random” address</a:t>
            </a:r>
          </a:p>
          <a:p>
            <a:r>
              <a:rPr lang="en-US" dirty="0" smtClean="0"/>
              <a:t>Coordinated scanning</a:t>
            </a:r>
          </a:p>
          <a:p>
            <a:pPr lvl="1"/>
            <a:r>
              <a:rPr lang="en-US" dirty="0" smtClean="0"/>
              <a:t>Different </a:t>
            </a:r>
            <a:r>
              <a:rPr lang="en-US" dirty="0"/>
              <a:t>worm instances scan different addresses</a:t>
            </a:r>
          </a:p>
          <a:p>
            <a:r>
              <a:rPr lang="en-US" dirty="0" smtClean="0"/>
              <a:t>Flash worms</a:t>
            </a:r>
          </a:p>
          <a:p>
            <a:pPr lvl="1"/>
            <a:r>
              <a:rPr lang="en-US" dirty="0" smtClean="0"/>
              <a:t>Assemble </a:t>
            </a:r>
            <a:r>
              <a:rPr lang="en-US" dirty="0"/>
              <a:t>tree of vulnerable hosts in advance, propagate along </a:t>
            </a:r>
            <a:r>
              <a:rPr lang="en-US" dirty="0" smtClean="0"/>
              <a:t>tree</a:t>
            </a:r>
          </a:p>
          <a:p>
            <a:r>
              <a:rPr lang="en-US" dirty="0" smtClean="0"/>
              <a:t>Meta</a:t>
            </a:r>
            <a:r>
              <a:rPr lang="en-US" dirty="0"/>
              <a:t>-server </a:t>
            </a:r>
            <a:r>
              <a:rPr lang="en-US" dirty="0" smtClean="0"/>
              <a:t>worm</a:t>
            </a:r>
          </a:p>
          <a:p>
            <a:pPr lvl="1"/>
            <a:r>
              <a:rPr lang="en-US" dirty="0" smtClean="0"/>
              <a:t>Ask </a:t>
            </a:r>
            <a:r>
              <a:rPr lang="en-US" dirty="0"/>
              <a:t>server for hosts to infect (e.g., Google for “powered by </a:t>
            </a:r>
            <a:r>
              <a:rPr lang="en-US" dirty="0" err="1"/>
              <a:t>phpbb</a:t>
            </a:r>
            <a:r>
              <a:rPr lang="en-US" dirty="0"/>
              <a:t>”)</a:t>
            </a:r>
          </a:p>
          <a:p>
            <a:r>
              <a:rPr lang="en-US" dirty="0" smtClean="0"/>
              <a:t>Topological </a:t>
            </a:r>
            <a:r>
              <a:rPr lang="en-US" dirty="0"/>
              <a:t>worm:</a:t>
            </a:r>
          </a:p>
          <a:p>
            <a:pPr lvl="1"/>
            <a:r>
              <a:rPr lang="en-US" dirty="0" smtClean="0"/>
              <a:t>Use </a:t>
            </a:r>
            <a:r>
              <a:rPr lang="en-US" dirty="0"/>
              <a:t>information from infected hosts (web server logs, email </a:t>
            </a:r>
            <a:r>
              <a:rPr lang="en-US" dirty="0" smtClean="0"/>
              <a:t>address books</a:t>
            </a:r>
            <a:r>
              <a:rPr lang="en-US" dirty="0"/>
              <a:t>, </a:t>
            </a:r>
            <a:r>
              <a:rPr lang="en-US" dirty="0" err="1"/>
              <a:t>config</a:t>
            </a:r>
            <a:r>
              <a:rPr lang="en-US" dirty="0"/>
              <a:t> files, SSH “known hosts”)</a:t>
            </a:r>
          </a:p>
          <a:p>
            <a:r>
              <a:rPr lang="en-US" dirty="0" smtClean="0"/>
              <a:t>Contagion </a:t>
            </a:r>
            <a:r>
              <a:rPr lang="en-US" dirty="0"/>
              <a:t>worm</a:t>
            </a:r>
          </a:p>
          <a:p>
            <a:pPr lvl="1"/>
            <a:r>
              <a:rPr lang="en-US" dirty="0" smtClean="0"/>
              <a:t>Propagate </a:t>
            </a:r>
            <a:r>
              <a:rPr lang="en-US" dirty="0"/>
              <a:t>parasitically along with normally initiated communication</a:t>
            </a:r>
          </a:p>
        </p:txBody>
      </p:sp>
    </p:spTree>
    <p:extLst>
      <p:ext uri="{BB962C8B-B14F-4D97-AF65-F5344CB8AC3E}">
        <p14:creationId xmlns:p14="http://schemas.microsoft.com/office/powerpoint/2010/main" val="1256453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a:t>
            </a:r>
            <a:r>
              <a:rPr lang="en-US" dirty="0" err="1" smtClean="0"/>
              <a:t>caffe</a:t>
            </a:r>
            <a:r>
              <a:rPr lang="en-US" dirty="0" smtClean="0"/>
              <a:t> latte attack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Commonly used in coffee shops.</a:t>
            </a:r>
          </a:p>
          <a:p>
            <a:r>
              <a:rPr lang="en-US" dirty="0" smtClean="0"/>
              <a:t>Attacker listens to </a:t>
            </a:r>
            <a:r>
              <a:rPr lang="en-US" dirty="0" err="1" smtClean="0"/>
              <a:t>wifi</a:t>
            </a:r>
            <a:r>
              <a:rPr lang="en-US" dirty="0" smtClean="0"/>
              <a:t> traffic and identifying APs that clients are trying to connect to, and then sets up a honeypot network with the same SSID.</a:t>
            </a:r>
          </a:p>
          <a:p>
            <a:r>
              <a:rPr lang="en-US" dirty="0" smtClean="0"/>
              <a:t>The AP is never questioned in the protocol, so the honeypot takes some initial ARP packets from a client, and then flips bits referring to the sender MAC and IP and does a chop-chop attack.</a:t>
            </a:r>
          </a:p>
          <a:p>
            <a:r>
              <a:rPr lang="en-US" dirty="0" smtClean="0"/>
              <a:t>This results in a valid encrypted ARP to the client, which can be repeatedly sent until enough information is gathered for the WEP key to be broken.</a:t>
            </a:r>
          </a:p>
          <a:p>
            <a:r>
              <a:rPr lang="en-US" dirty="0" smtClean="0"/>
              <a:t>Note: This can be done to break an organization’s key while no where near the AP!</a:t>
            </a:r>
            <a:endParaRPr lang="en-US" dirty="0"/>
          </a:p>
        </p:txBody>
      </p:sp>
    </p:spTree>
    <p:extLst>
      <p:ext uri="{BB962C8B-B14F-4D97-AF65-F5344CB8AC3E}">
        <p14:creationId xmlns:p14="http://schemas.microsoft.com/office/powerpoint/2010/main" val="2197259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 Wi-Fi Protected Access</a:t>
            </a:r>
            <a:endParaRPr lang="en-US" dirty="0"/>
          </a:p>
        </p:txBody>
      </p:sp>
      <p:sp>
        <p:nvSpPr>
          <p:cNvPr id="3" name="Content Placeholder 2"/>
          <p:cNvSpPr>
            <a:spLocks noGrp="1"/>
          </p:cNvSpPr>
          <p:nvPr>
            <p:ph idx="1"/>
          </p:nvPr>
        </p:nvSpPr>
        <p:spPr>
          <a:xfrm>
            <a:off x="457200" y="1600201"/>
            <a:ext cx="8113132" cy="3671696"/>
          </a:xfrm>
        </p:spPr>
        <p:txBody>
          <a:bodyPr>
            <a:normAutofit fontScale="85000" lnSpcReduction="10000"/>
          </a:bodyPr>
          <a:lstStyle/>
          <a:p>
            <a:r>
              <a:rPr lang="en-US" dirty="0" smtClean="0"/>
              <a:t>More complex authentication scheme:</a:t>
            </a:r>
          </a:p>
          <a:p>
            <a:pPr lvl="1"/>
            <a:r>
              <a:rPr lang="en-US" dirty="0" smtClean="0"/>
              <a:t>First generates a shared key for use in generating encryption keys</a:t>
            </a:r>
          </a:p>
          <a:p>
            <a:pPr lvl="1"/>
            <a:r>
              <a:rPr lang="en-US" dirty="0" smtClean="0"/>
              <a:t>Then client is authenticated to the AP</a:t>
            </a:r>
          </a:p>
          <a:p>
            <a:pPr lvl="1"/>
            <a:r>
              <a:rPr lang="en-US" dirty="0" smtClean="0"/>
              <a:t>Then shared key is used with encryption algorithm to generate </a:t>
            </a:r>
            <a:r>
              <a:rPr lang="en-US" dirty="0" err="1" smtClean="0"/>
              <a:t>keystreams</a:t>
            </a:r>
            <a:endParaRPr lang="en-US" dirty="0" smtClean="0"/>
          </a:p>
          <a:p>
            <a:r>
              <a:rPr lang="en-US" dirty="0" smtClean="0"/>
              <a:t>Two modes: PSK (or personal) and WPA Enterprise</a:t>
            </a:r>
          </a:p>
          <a:p>
            <a:r>
              <a:rPr lang="en-US" dirty="0" smtClean="0"/>
              <a:t>Two protocols for encryption traffic: TKIP and WPA2</a:t>
            </a:r>
            <a:endParaRPr lang="en-US" dirty="0"/>
          </a:p>
        </p:txBody>
      </p:sp>
      <p:pic>
        <p:nvPicPr>
          <p:cNvPr id="4" name="Picture 3" descr="Image0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560" y="4986018"/>
            <a:ext cx="2363056" cy="1632765"/>
          </a:xfrm>
          <a:prstGeom prst="rect">
            <a:avLst/>
          </a:prstGeom>
        </p:spPr>
      </p:pic>
    </p:spTree>
    <p:extLst>
      <p:ext uri="{BB962C8B-B14F-4D97-AF65-F5344CB8AC3E}">
        <p14:creationId xmlns:p14="http://schemas.microsoft.com/office/powerpoint/2010/main" val="2314319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 PSK or personal</a:t>
            </a:r>
            <a:endParaRPr lang="en-US" dirty="0"/>
          </a:p>
        </p:txBody>
      </p:sp>
      <p:sp>
        <p:nvSpPr>
          <p:cNvPr id="3" name="Content Placeholder 2"/>
          <p:cNvSpPr>
            <a:spLocks noGrp="1"/>
          </p:cNvSpPr>
          <p:nvPr>
            <p:ph idx="1"/>
          </p:nvPr>
        </p:nvSpPr>
        <p:spPr/>
        <p:txBody>
          <a:bodyPr/>
          <a:lstStyle/>
          <a:p>
            <a:r>
              <a:rPr lang="en-US" dirty="0" smtClean="0"/>
              <a:t>A shared secret key is manually entered into an AP and the client</a:t>
            </a:r>
          </a:p>
          <a:p>
            <a:r>
              <a:rPr lang="en-US" dirty="0" smtClean="0"/>
              <a:t>Weak passwords can be a huge problem here: initial 4 way handshake can be captured and then broken via a dictionary attack</a:t>
            </a:r>
          </a:p>
          <a:p>
            <a:r>
              <a:rPr lang="en-US" dirty="0" smtClean="0"/>
              <a:t>Not really a weakness of the protocol – just a reminder to be careful of passwords!</a:t>
            </a:r>
            <a:endParaRPr lang="en-US" dirty="0"/>
          </a:p>
        </p:txBody>
      </p:sp>
    </p:spTree>
    <p:extLst>
      <p:ext uri="{BB962C8B-B14F-4D97-AF65-F5344CB8AC3E}">
        <p14:creationId xmlns:p14="http://schemas.microsoft.com/office/powerpoint/2010/main" val="1770868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 802.1x mode, or Enterprise</a:t>
            </a:r>
            <a:endParaRPr lang="en-US" dirty="0"/>
          </a:p>
        </p:txBody>
      </p:sp>
      <p:sp>
        <p:nvSpPr>
          <p:cNvPr id="3" name="Content Placeholder 2"/>
          <p:cNvSpPr>
            <a:spLocks noGrp="1"/>
          </p:cNvSpPr>
          <p:nvPr>
            <p:ph idx="1"/>
          </p:nvPr>
        </p:nvSpPr>
        <p:spPr/>
        <p:txBody>
          <a:bodyPr/>
          <a:lstStyle/>
          <a:p>
            <a:r>
              <a:rPr lang="en-US" dirty="0" smtClean="0"/>
              <a:t>A third party authentication service is responsible for authenticating client and generating the key.</a:t>
            </a:r>
          </a:p>
          <a:p>
            <a:pPr lvl="1"/>
            <a:r>
              <a:rPr lang="en-US" dirty="0" smtClean="0"/>
              <a:t>Several possibilities, governed by the Extensible Authentication Protocol, or EAP</a:t>
            </a:r>
          </a:p>
          <a:p>
            <a:r>
              <a:rPr lang="en-US" dirty="0" smtClean="0"/>
              <a:t>Considered fairly secure</a:t>
            </a:r>
            <a:endParaRPr lang="en-US" dirty="0"/>
          </a:p>
        </p:txBody>
      </p:sp>
    </p:spTree>
    <p:extLst>
      <p:ext uri="{BB962C8B-B14F-4D97-AF65-F5344CB8AC3E}">
        <p14:creationId xmlns:p14="http://schemas.microsoft.com/office/powerpoint/2010/main" val="174865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 TKIP versus WPA2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TKIP, or Temporal Key Integrity Protocol, uses the same RC4 that is a problem in WEP</a:t>
            </a:r>
          </a:p>
          <a:p>
            <a:pPr lvl="1"/>
            <a:r>
              <a:rPr lang="en-US" dirty="0" smtClean="0"/>
              <a:t>However, stronger implementation: increases the IV length and incorporates a “key-mixing” algorithm, so not simply concatenating</a:t>
            </a:r>
          </a:p>
          <a:p>
            <a:pPr lvl="1"/>
            <a:r>
              <a:rPr lang="en-US" dirty="0" smtClean="0"/>
              <a:t>Still potentially vulnerable, but much more secure</a:t>
            </a:r>
          </a:p>
          <a:p>
            <a:r>
              <a:rPr lang="en-US" dirty="0" smtClean="0"/>
              <a:t>WPA2 is based on AES, which (as of now) has not been broken.</a:t>
            </a:r>
          </a:p>
          <a:p>
            <a:r>
              <a:rPr lang="en-US" dirty="0" smtClean="0"/>
              <a:t>Variations of the chop-chop attack have been performed on TKIP, but WPA has better safeguards, so again much more difficult.</a:t>
            </a:r>
            <a:endParaRPr lang="en-US" dirty="0"/>
          </a:p>
        </p:txBody>
      </p:sp>
    </p:spTree>
    <p:extLst>
      <p:ext uri="{BB962C8B-B14F-4D97-AF65-F5344CB8AC3E}">
        <p14:creationId xmlns:p14="http://schemas.microsoft.com/office/powerpoint/2010/main" val="297238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activity</a:t>
            </a:r>
            <a:endParaRPr lang="en-US" dirty="0"/>
          </a:p>
        </p:txBody>
      </p:sp>
      <p:sp>
        <p:nvSpPr>
          <p:cNvPr id="3" name="Content Placeholder 2"/>
          <p:cNvSpPr>
            <a:spLocks noGrp="1"/>
          </p:cNvSpPr>
          <p:nvPr>
            <p:ph idx="1"/>
          </p:nvPr>
        </p:nvSpPr>
        <p:spPr/>
        <p:txBody>
          <a:bodyPr/>
          <a:lstStyle/>
          <a:p>
            <a:r>
              <a:rPr lang="en-US" dirty="0" smtClean="0"/>
              <a:t>Network telescopes:</a:t>
            </a:r>
          </a:p>
          <a:p>
            <a:pPr lvl="1"/>
            <a:r>
              <a:rPr lang="en-US" dirty="0" smtClean="0"/>
              <a:t>Monitor a cross section of the internet address space</a:t>
            </a:r>
          </a:p>
          <a:p>
            <a:pPr lvl="2"/>
            <a:r>
              <a:rPr lang="en-US" dirty="0" smtClean="0"/>
              <a:t>“Backscatter” from DOS floods</a:t>
            </a:r>
          </a:p>
          <a:p>
            <a:pPr lvl="2"/>
            <a:r>
              <a:rPr lang="en-US" dirty="0" smtClean="0"/>
              <a:t>Attackers probing randomly</a:t>
            </a:r>
          </a:p>
          <a:p>
            <a:pPr lvl="2"/>
            <a:r>
              <a:rPr lang="en-US" dirty="0" smtClean="0"/>
              <a:t>Scans from worms</a:t>
            </a:r>
            <a:endParaRPr lang="en-US" dirty="0"/>
          </a:p>
        </p:txBody>
      </p:sp>
      <p:pic>
        <p:nvPicPr>
          <p:cNvPr id="4" name="Picture 3" descr="Worm_Fra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094" y="4170481"/>
            <a:ext cx="3916853" cy="2293653"/>
          </a:xfrm>
          <a:prstGeom prst="rect">
            <a:avLst/>
          </a:prstGeom>
        </p:spPr>
      </p:pic>
    </p:spTree>
    <p:extLst>
      <p:ext uri="{BB962C8B-B14F-4D97-AF65-F5344CB8AC3E}">
        <p14:creationId xmlns:p14="http://schemas.microsoft.com/office/powerpoint/2010/main" val="324258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 are worms?</a:t>
            </a:r>
            <a:endParaRPr lang="en-US" dirty="0"/>
          </a:p>
        </p:txBody>
      </p:sp>
      <p:sp>
        <p:nvSpPr>
          <p:cNvPr id="3" name="Content Placeholder 2"/>
          <p:cNvSpPr>
            <a:spLocks noGrp="1"/>
          </p:cNvSpPr>
          <p:nvPr>
            <p:ph idx="1"/>
          </p:nvPr>
        </p:nvSpPr>
        <p:spPr/>
        <p:txBody>
          <a:bodyPr/>
          <a:lstStyle/>
          <a:p>
            <a:r>
              <a:rPr lang="en-US" dirty="0" smtClean="0"/>
              <a:t>Model as an infectious epidemic</a:t>
            </a:r>
            <a:endParaRPr lang="en-US" dirty="0"/>
          </a:p>
        </p:txBody>
      </p:sp>
      <p:pic>
        <p:nvPicPr>
          <p:cNvPr id="4" name="Picture 3" descr="Screen Shot 2015-02-04 at 10.50.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7656"/>
            <a:ext cx="9144000" cy="4181811"/>
          </a:xfrm>
          <a:prstGeom prst="rect">
            <a:avLst/>
          </a:prstGeom>
        </p:spPr>
      </p:pic>
    </p:spTree>
    <p:extLst>
      <p:ext uri="{BB962C8B-B14F-4D97-AF65-F5344CB8AC3E}">
        <p14:creationId xmlns:p14="http://schemas.microsoft.com/office/powerpoint/2010/main" val="335724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accurate?</a:t>
            </a:r>
            <a:endParaRPr lang="en-US" dirty="0"/>
          </a:p>
        </p:txBody>
      </p:sp>
      <p:sp>
        <p:nvSpPr>
          <p:cNvPr id="3" name="Content Placeholder 2"/>
          <p:cNvSpPr>
            <a:spLocks noGrp="1"/>
          </p:cNvSpPr>
          <p:nvPr>
            <p:ph sz="half" idx="1"/>
          </p:nvPr>
        </p:nvSpPr>
        <p:spPr>
          <a:xfrm>
            <a:off x="457199" y="1600200"/>
            <a:ext cx="3973709" cy="4525963"/>
          </a:xfrm>
        </p:spPr>
        <p:txBody>
          <a:bodyPr/>
          <a:lstStyle/>
          <a:p>
            <a:r>
              <a:rPr lang="en-US" dirty="0" smtClean="0"/>
              <a:t>Code Red 1 Propagation</a:t>
            </a:r>
          </a:p>
          <a:p>
            <a:r>
              <a:rPr lang="en-US" dirty="0" smtClean="0"/>
              <a:t>Count # of scans rather than number of hosts</a:t>
            </a:r>
          </a:p>
          <a:p>
            <a:r>
              <a:rPr lang="en-US" dirty="0" smtClean="0"/>
              <a:t>Theory pretty close to what was observed </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Screen Shot 2015-02-04 at 11.33.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9" y="1858025"/>
            <a:ext cx="4713091" cy="4188795"/>
          </a:xfrm>
          <a:prstGeom prst="rect">
            <a:avLst/>
          </a:prstGeom>
        </p:spPr>
      </p:pic>
    </p:spTree>
    <p:extLst>
      <p:ext uri="{BB962C8B-B14F-4D97-AF65-F5344CB8AC3E}">
        <p14:creationId xmlns:p14="http://schemas.microsoft.com/office/powerpoint/2010/main" val="70893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depends on the worm</a:t>
            </a:r>
            <a:endParaRPr lang="en-US" dirty="0"/>
          </a:p>
        </p:txBody>
      </p:sp>
      <p:sp>
        <p:nvSpPr>
          <p:cNvPr id="3" name="Content Placeholder 2"/>
          <p:cNvSpPr>
            <a:spLocks noGrp="1"/>
          </p:cNvSpPr>
          <p:nvPr>
            <p:ph sz="half" idx="1"/>
          </p:nvPr>
        </p:nvSpPr>
        <p:spPr/>
        <p:txBody>
          <a:bodyPr/>
          <a:lstStyle/>
          <a:p>
            <a:r>
              <a:rPr lang="en-US" dirty="0" smtClean="0"/>
              <a:t>Slammer worm </a:t>
            </a:r>
            <a:r>
              <a:rPr lang="en-US" dirty="0" err="1" smtClean="0"/>
              <a:t>didn</a:t>
            </a:r>
            <a:r>
              <a:rPr lang="fr-FR" dirty="0" smtClean="0"/>
              <a:t>’</a:t>
            </a:r>
            <a:r>
              <a:rPr lang="en-US" dirty="0" smtClean="0"/>
              <a:t>t match theory</a:t>
            </a:r>
          </a:p>
          <a:p>
            <a:r>
              <a:rPr lang="en-US" dirty="0" smtClean="0"/>
              <a:t>Fast propagating worms can encounter link bandwidth and latency constraints</a:t>
            </a:r>
            <a:endParaRPr lang="en-US" dirty="0"/>
          </a:p>
        </p:txBody>
      </p:sp>
      <p:pic>
        <p:nvPicPr>
          <p:cNvPr id="7" name="Content Placeholder 6" descr="Screen Shot 2015-02-04 at 11.35.56 AM.png"/>
          <p:cNvPicPr>
            <a:picLocks noGrp="1" noChangeAspect="1"/>
          </p:cNvPicPr>
          <p:nvPr>
            <p:ph sz="half" idx="2"/>
          </p:nvPr>
        </p:nvPicPr>
        <p:blipFill>
          <a:blip r:embed="rId2">
            <a:extLst>
              <a:ext uri="{28A0092B-C50C-407E-A947-70E740481C1C}">
                <a14:useLocalDpi xmlns:a14="http://schemas.microsoft.com/office/drawing/2010/main" val="0"/>
              </a:ext>
            </a:extLst>
          </a:blip>
          <a:srcRect t="-13417" b="-13417"/>
          <a:stretch>
            <a:fillRect/>
          </a:stretch>
        </p:blipFill>
        <p:spPr>
          <a:xfrm>
            <a:off x="4535526" y="1424718"/>
            <a:ext cx="4313995" cy="4834592"/>
          </a:xfrm>
        </p:spPr>
      </p:pic>
    </p:spTree>
    <p:extLst>
      <p:ext uri="{BB962C8B-B14F-4D97-AF65-F5344CB8AC3E}">
        <p14:creationId xmlns:p14="http://schemas.microsoft.com/office/powerpoint/2010/main" val="838525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2505</Words>
  <Application>Microsoft Macintosh PowerPoint</Application>
  <PresentationFormat>On-screen Show (4:3)</PresentationFormat>
  <Paragraphs>246</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Network security</vt:lpstr>
      <vt:lpstr>Malware</vt:lpstr>
      <vt:lpstr>Worms: network based attacks</vt:lpstr>
      <vt:lpstr>And even more of them:</vt:lpstr>
      <vt:lpstr>How worms propagate</vt:lpstr>
      <vt:lpstr>Measuring activity</vt:lpstr>
      <vt:lpstr>How fast are worms?</vt:lpstr>
      <vt:lpstr>How accurate?</vt:lpstr>
      <vt:lpstr>But depends on the worm</vt:lpstr>
      <vt:lpstr>Worm defenses</vt:lpstr>
      <vt:lpstr>Challenges for Worm defenses</vt:lpstr>
      <vt:lpstr>Generic Exploit Blocking</vt:lpstr>
      <vt:lpstr>Generic exploit blocking</vt:lpstr>
      <vt:lpstr>Morris Worm </vt:lpstr>
      <vt:lpstr>Morris worm: how?</vt:lpstr>
      <vt:lpstr>Finger</vt:lpstr>
      <vt:lpstr>Finger weakness</vt:lpstr>
      <vt:lpstr>Example: gets()</vt:lpstr>
      <vt:lpstr>What is happening?</vt:lpstr>
      <vt:lpstr>What is happening (cont)</vt:lpstr>
      <vt:lpstr>What is happening (cont)</vt:lpstr>
      <vt:lpstr>Even worse…</vt:lpstr>
      <vt:lpstr>Back to finger</vt:lpstr>
      <vt:lpstr>Sendmail</vt:lpstr>
      <vt:lpstr>Back to the Morris worm</vt:lpstr>
      <vt:lpstr>Next:</vt:lpstr>
      <vt:lpstr>Using netstat</vt:lpstr>
      <vt:lpstr>And next:</vt:lpstr>
      <vt:lpstr>Targets are aquired</vt:lpstr>
      <vt:lpstr>Attacking</vt:lpstr>
      <vt:lpstr>Morris worm: next phase</vt:lpstr>
      <vt:lpstr>Morris worm: final phase</vt:lpstr>
      <vt:lpstr>Morris worm: a mistake</vt:lpstr>
      <vt:lpstr>Morris worm: the aftermath</vt:lpstr>
      <vt:lpstr>Why we care</vt:lpstr>
      <vt:lpstr>Other Defenses </vt:lpstr>
      <vt:lpstr>Botnet</vt:lpstr>
      <vt:lpstr>Building a botnet</vt:lpstr>
      <vt:lpstr>Building a botnet (cont)</vt:lpstr>
      <vt:lpstr>Building a botnet (cont)</vt:lpstr>
      <vt:lpstr>An example botnet: Storm email</vt:lpstr>
      <vt:lpstr>Bot detection methods</vt:lpstr>
      <vt:lpstr>Wireless networking</vt:lpstr>
      <vt:lpstr>Structure</vt:lpstr>
      <vt:lpstr>WEP</vt:lpstr>
      <vt:lpstr>Issues in WEP</vt:lpstr>
      <vt:lpstr>WEP authentication methods</vt:lpstr>
      <vt:lpstr>Attacks on WEP</vt:lpstr>
      <vt:lpstr>WEP Chop-chop attack</vt:lpstr>
      <vt:lpstr>WEP caffe latte attack</vt:lpstr>
      <vt:lpstr>WPA: Wi-Fi Protected Access</vt:lpstr>
      <vt:lpstr>WPA PSK or personal</vt:lpstr>
      <vt:lpstr>WPA 802.1x mode, or Enterprise</vt:lpstr>
      <vt:lpstr>WPA: TKIP versus WPA2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dc:title>
  <dc:creator>Default User</dc:creator>
  <cp:lastModifiedBy>Default User</cp:lastModifiedBy>
  <cp:revision>8</cp:revision>
  <dcterms:created xsi:type="dcterms:W3CDTF">2015-02-09T19:56:01Z</dcterms:created>
  <dcterms:modified xsi:type="dcterms:W3CDTF">2015-02-10T20:02:56Z</dcterms:modified>
</cp:coreProperties>
</file>