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69" r:id="rId3"/>
    <p:sldId id="270" r:id="rId4"/>
    <p:sldId id="271" r:id="rId5"/>
    <p:sldId id="272" r:id="rId6"/>
    <p:sldId id="273" r:id="rId7"/>
    <p:sldId id="274" r:id="rId8"/>
    <p:sldId id="275" r:id="rId9"/>
    <p:sldId id="276" r:id="rId10"/>
    <p:sldId id="277" r:id="rId11"/>
    <p:sldId id="278" r:id="rId12"/>
    <p:sldId id="279" r:id="rId13"/>
    <p:sldId id="280" r:id="rId14"/>
    <p:sldId id="281" r:id="rId15"/>
    <p:sldId id="282" r:id="rId16"/>
    <p:sldId id="283" r:id="rId17"/>
    <p:sldId id="284" r:id="rId18"/>
    <p:sldId id="285" r:id="rId19"/>
    <p:sldId id="286" r:id="rId20"/>
    <p:sldId id="257" r:id="rId21"/>
    <p:sldId id="258" r:id="rId22"/>
    <p:sldId id="259" r:id="rId23"/>
    <p:sldId id="260" r:id="rId24"/>
    <p:sldId id="261" r:id="rId25"/>
    <p:sldId id="262" r:id="rId26"/>
    <p:sldId id="263" r:id="rId27"/>
    <p:sldId id="264" r:id="rId28"/>
    <p:sldId id="265" r:id="rId29"/>
    <p:sldId id="266" r:id="rId30"/>
    <p:sldId id="267" r:id="rId31"/>
    <p:sldId id="268" r:id="rId32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1"/>
    <p:restoredTop sz="94607"/>
  </p:normalViewPr>
  <p:slideViewPr>
    <p:cSldViewPr snapToGrid="0" snapToObjects="1">
      <p:cViewPr varScale="1">
        <p:scale>
          <a:sx n="124" d="100"/>
          <a:sy n="124" d="100"/>
        </p:scale>
        <p:origin x="1824" y="16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theme" Target="theme/theme1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905000"/>
            <a:ext cx="7543800" cy="2593975"/>
          </a:xfrm>
        </p:spPr>
        <p:txBody>
          <a:bodyPr anchor="b"/>
          <a:lstStyle>
            <a:lvl1pPr>
              <a:defRPr sz="6600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4572000"/>
            <a:ext cx="6461760" cy="10668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1752600" cy="5851525"/>
          </a:xfrm>
        </p:spPr>
        <p:txBody>
          <a:bodyPr vert="eaVert" anchor="b" anchorCtr="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5486400"/>
            <a:ext cx="7659687" cy="1168400"/>
          </a:xfrm>
        </p:spPr>
        <p:txBody>
          <a:bodyPr anchor="t"/>
          <a:lstStyle>
            <a:lvl1pPr algn="l">
              <a:defRPr sz="3600" b="0" cap="all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852863"/>
            <a:ext cx="6135687" cy="1633538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19600" y="1536192"/>
            <a:ext cx="3657600" cy="459028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19600" y="1535113"/>
            <a:ext cx="3657600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sz="2000" b="1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19600" y="2174875"/>
            <a:ext cx="365760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1" y="5495544"/>
            <a:ext cx="7772400" cy="594360"/>
          </a:xfrm>
        </p:spPr>
        <p:txBody>
          <a:bodyPr anchor="b"/>
          <a:lstStyle>
            <a:lvl1pPr algn="ctr">
              <a:defRPr sz="2200" b="1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4799" y="6096000"/>
            <a:ext cx="7772401" cy="6096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04800" y="381000"/>
            <a:ext cx="7772400" cy="494284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1752" y="5495278"/>
            <a:ext cx="7772400" cy="594626"/>
          </a:xfrm>
        </p:spPr>
        <p:txBody>
          <a:bodyPr anchor="b"/>
          <a:lstStyle>
            <a:lvl1pPr algn="ctr">
              <a:defRPr sz="2200" b="1">
                <a:ln>
                  <a:noFill/>
                </a:ln>
                <a:solidFill>
                  <a:schemeClr val="tx2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84582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01752" y="6096000"/>
            <a:ext cx="7772400" cy="612648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6200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620000" cy="4800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8458200" y="0"/>
            <a:ext cx="6858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8458200" y="5486400"/>
            <a:ext cx="685800" cy="6858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1788" y="5648960"/>
            <a:ext cx="548640" cy="396240"/>
          </a:xfrm>
          <a:prstGeom prst="bracketPair">
            <a:avLst>
              <a:gd name="adj" fmla="val 17949"/>
            </a:avLst>
          </a:prstGeom>
          <a:ln w="19050">
            <a:solidFill>
              <a:srgbClr val="FFFFFF"/>
            </a:solidFill>
          </a:ln>
        </p:spPr>
        <p:txBody>
          <a:bodyPr vert="horz" lIns="0" tIns="0" rIns="0" bIns="0" rtlCol="0" anchor="ctr"/>
          <a:lstStyle>
            <a:lvl1pPr algn="ctr">
              <a:defRPr sz="1800">
                <a:solidFill>
                  <a:srgbClr val="FFFFFF"/>
                </a:solidFill>
              </a:defRPr>
            </a:lvl1pPr>
          </a:lstStyle>
          <a:p>
            <a:fld id="{7EB64624-9479-6C43-8852-826A453A1B2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16200000">
            <a:off x="7586910" y="4048760"/>
            <a:ext cx="2367281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bg2"/>
                </a:solidFill>
              </a:defRPr>
            </a:lvl1pPr>
          </a:lstStyle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16200000">
            <a:off x="7551351" y="1645920"/>
            <a:ext cx="2438399" cy="36576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bg2"/>
                </a:solidFill>
              </a:defRPr>
            </a:lvl1pPr>
          </a:lstStyle>
          <a:p>
            <a:fld id="{65B88180-ACBC-234D-9CF6-60D76FD9DDEB}" type="datetimeFigureOut">
              <a:rPr lang="en-US" smtClean="0"/>
              <a:t>1/29/20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600" kern="1200" cap="none" spc="-100" baseline="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429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2860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2860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defTabSz="914400" rtl="0" eaLnBrk="1" latinLnBrk="0" hangingPunct="1">
        <a:spcBef>
          <a:spcPct val="20000"/>
        </a:spcBef>
        <a:buClr>
          <a:schemeClr val="accent5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defTabSz="914400" rtl="0" eaLnBrk="1" latinLnBrk="0" hangingPunct="1">
        <a:spcBef>
          <a:spcPct val="20000"/>
        </a:spcBef>
        <a:buClr>
          <a:schemeClr val="accent2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defTabSz="914400" rtl="0" eaLnBrk="1" latinLnBrk="0" hangingPunct="1">
        <a:spcBef>
          <a:spcPct val="20000"/>
        </a:spcBef>
        <a:buClr>
          <a:schemeClr val="accent3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defTabSz="914400" rtl="0" eaLnBrk="1" latinLnBrk="0" hangingPunct="1">
        <a:spcBef>
          <a:spcPct val="20000"/>
        </a:spcBef>
        <a:buClr>
          <a:schemeClr val="accent4"/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More on flex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137379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‘[a-z]{-}[</a:t>
            </a:r>
            <a:r>
              <a:rPr lang="en-US" sz="2400" dirty="0" err="1">
                <a:latin typeface="Courier New"/>
                <a:cs typeface="Courier New"/>
              </a:rPr>
              <a:t>aeiou</a:t>
            </a:r>
            <a:r>
              <a:rPr lang="en-US" sz="2400" dirty="0">
                <a:latin typeface="Courier New"/>
                <a:cs typeface="Courier New"/>
              </a:rPr>
              <a:t>]’ </a:t>
            </a:r>
            <a:r>
              <a:rPr lang="en-US" sz="2400" dirty="0">
                <a:cs typeface="Courier New"/>
              </a:rPr>
              <a:t>– any lower case consonant</a:t>
            </a:r>
          </a:p>
          <a:p>
            <a:r>
              <a:rPr lang="en-US" sz="2400" dirty="0">
                <a:latin typeface="Courier New"/>
                <a:cs typeface="Courier New"/>
              </a:rPr>
              <a:t>‘r*’ </a:t>
            </a:r>
            <a:r>
              <a:rPr lang="en-US" sz="2400" dirty="0">
                <a:cs typeface="Courier New"/>
              </a:rPr>
              <a:t>-  0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‘r+’ </a:t>
            </a:r>
            <a:r>
              <a:rPr lang="en-US" sz="2400" dirty="0">
                <a:cs typeface="Courier New"/>
              </a:rPr>
              <a:t>– 1 or more of expression r</a:t>
            </a:r>
          </a:p>
          <a:p>
            <a:r>
              <a:rPr lang="en-US" sz="2400" dirty="0">
                <a:latin typeface="Courier New"/>
                <a:cs typeface="Courier New"/>
              </a:rPr>
              <a:t>‘r?’ </a:t>
            </a:r>
            <a:r>
              <a:rPr lang="en-US" sz="2400" dirty="0">
                <a:cs typeface="Courier New"/>
              </a:rPr>
              <a:t>– 0 or 1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‘r{2-5}’ </a:t>
            </a:r>
            <a:r>
              <a:rPr lang="en-US" sz="2400" dirty="0">
                <a:cs typeface="Courier New"/>
              </a:rPr>
              <a:t>– between 2 and 5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‘r{4}’ </a:t>
            </a:r>
            <a:r>
              <a:rPr lang="en-US" sz="2400" dirty="0">
                <a:cs typeface="Courier New"/>
              </a:rPr>
              <a:t>– exactly 4 r’s</a:t>
            </a:r>
          </a:p>
          <a:p>
            <a:r>
              <a:rPr lang="en-US" sz="2400" dirty="0">
                <a:latin typeface="Courier New"/>
                <a:cs typeface="Courier New"/>
              </a:rPr>
              <a:t>‘{name}’ </a:t>
            </a:r>
            <a:r>
              <a:rPr lang="en-US" sz="2400" dirty="0">
                <a:cs typeface="Courier New"/>
              </a:rPr>
              <a:t>– expansion of some name from your definitions section</a:t>
            </a:r>
          </a:p>
          <a:p>
            <a:r>
              <a:rPr lang="en-US" sz="2400" dirty="0">
                <a:latin typeface="Courier New"/>
                <a:cs typeface="Courier New"/>
              </a:rPr>
              <a:t>‘r$’ </a:t>
            </a:r>
            <a:r>
              <a:rPr lang="en-US" sz="2400" dirty="0">
                <a:cs typeface="Courier New"/>
              </a:rPr>
              <a:t>– r at the end of a line</a:t>
            </a:r>
          </a:p>
          <a:p>
            <a:endParaRPr lang="en-US" sz="2400" dirty="0">
              <a:cs typeface="Courier New"/>
            </a:endParaRPr>
          </a:p>
          <a:p>
            <a:endParaRPr lang="en-US" sz="2400" dirty="0">
              <a:cs typeface="Courier New"/>
            </a:endParaRP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67166581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username    </a:t>
            </a:r>
            <a:r>
              <a:rPr lang="en-US" sz="1800" dirty="0" err="1">
                <a:latin typeface="Courier New"/>
                <a:cs typeface="Courier New"/>
              </a:rPr>
              <a:t>printf</a:t>
            </a:r>
            <a:r>
              <a:rPr lang="en-US" sz="1800" dirty="0">
                <a:latin typeface="Courier New"/>
                <a:cs typeface="Courier New"/>
              </a:rPr>
              <a:t>( "%s", </a:t>
            </a:r>
            <a:r>
              <a:rPr lang="en-US" sz="1800" dirty="0" err="1">
                <a:latin typeface="Courier New"/>
                <a:cs typeface="Courier New"/>
              </a:rPr>
              <a:t>getlogin</a:t>
            </a:r>
            <a:r>
              <a:rPr lang="en-US" sz="1800" dirty="0">
                <a:latin typeface="Courier New"/>
                <a:cs typeface="Courier New"/>
              </a:rPr>
              <a:t>() );</a:t>
            </a:r>
          </a:p>
          <a:p>
            <a:r>
              <a:rPr lang="en-US" sz="2400" dirty="0"/>
              <a:t>Explanation: </a:t>
            </a:r>
          </a:p>
          <a:p>
            <a:pPr lvl="1"/>
            <a:r>
              <a:rPr lang="en-US" sz="2250" dirty="0"/>
              <a:t>The first section is blank, so no definitions</a:t>
            </a:r>
          </a:p>
          <a:p>
            <a:pPr lvl="1"/>
            <a:r>
              <a:rPr lang="en-US" sz="2250" dirty="0"/>
              <a:t>The third section is missing, so no C code in this simple example either</a:t>
            </a:r>
          </a:p>
          <a:p>
            <a:pPr lvl="1"/>
            <a:r>
              <a:rPr lang="en-US" sz="2250" dirty="0"/>
              <a:t>The middle is rules: by default, flex just copies input to the output if it doesn’t match a rule, so that’s what will happen here for most input</a:t>
            </a:r>
          </a:p>
          <a:p>
            <a:pPr lvl="1"/>
            <a:r>
              <a:rPr lang="en-US" sz="2250" dirty="0"/>
              <a:t>The only exception is that if it encounters “username”, it will then run this c code and replace that with the username expanded</a:t>
            </a:r>
          </a:p>
        </p:txBody>
      </p:sp>
    </p:spTree>
    <p:extLst>
      <p:ext uri="{BB962C8B-B14F-4D97-AF65-F5344CB8AC3E}">
        <p14:creationId xmlns:p14="http://schemas.microsoft.com/office/powerpoint/2010/main" val="151332088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 = 0,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\n      ++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;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.       ++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  <a:p>
            <a:pPr marL="85725" indent="0">
              <a:buNone/>
            </a:pPr>
            <a:endParaRPr lang="en-US" dirty="0">
              <a:latin typeface="Courier New"/>
              <a:cs typeface="Courier New"/>
            </a:endParaRP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main()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{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yylex</a:t>
            </a:r>
            <a:r>
              <a:rPr lang="en-US" dirty="0">
                <a:latin typeface="Courier New"/>
                <a:cs typeface="Courier New"/>
              </a:rPr>
              <a:t>();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</a:t>
            </a:r>
            <a:r>
              <a:rPr lang="en-US" dirty="0" err="1">
                <a:latin typeface="Courier New"/>
                <a:cs typeface="Courier New"/>
              </a:rPr>
              <a:t>printf</a:t>
            </a:r>
            <a:r>
              <a:rPr lang="en-US" dirty="0">
                <a:latin typeface="Courier New"/>
                <a:cs typeface="Courier New"/>
              </a:rPr>
              <a:t>( "# lines = %d, # chars = %d\n",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        </a:t>
            </a:r>
            <a:r>
              <a:rPr lang="en-US" dirty="0" err="1">
                <a:latin typeface="Courier New"/>
                <a:cs typeface="Courier New"/>
              </a:rPr>
              <a:t>num_lines</a:t>
            </a:r>
            <a:r>
              <a:rPr lang="en-US" dirty="0">
                <a:latin typeface="Courier New"/>
                <a:cs typeface="Courier New"/>
              </a:rPr>
              <a:t>, </a:t>
            </a:r>
            <a:r>
              <a:rPr lang="en-US" dirty="0" err="1">
                <a:latin typeface="Courier New"/>
                <a:cs typeface="Courier New"/>
              </a:rPr>
              <a:t>num_chars</a:t>
            </a:r>
            <a:r>
              <a:rPr lang="en-US" dirty="0">
                <a:latin typeface="Courier New"/>
                <a:cs typeface="Courier New"/>
              </a:rPr>
              <a:t> );</a:t>
            </a:r>
          </a:p>
          <a:p>
            <a:pPr marL="85725" indent="0">
              <a:buNone/>
            </a:pPr>
            <a:r>
              <a:rPr lang="en-US" dirty="0">
                <a:latin typeface="Courier New"/>
                <a:cs typeface="Courier New"/>
              </a:rPr>
              <a:t>        }</a:t>
            </a:r>
          </a:p>
        </p:txBody>
      </p:sp>
    </p:spTree>
    <p:extLst>
      <p:ext uri="{BB962C8B-B14F-4D97-AF65-F5344CB8AC3E}">
        <p14:creationId xmlns:p14="http://schemas.microsoft.com/office/powerpoint/2010/main" val="173519873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Things to note from last slide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Two global variables are declared at the beginning</a:t>
            </a:r>
          </a:p>
          <a:p>
            <a:r>
              <a:rPr lang="en-US" sz="2400" dirty="0"/>
              <a:t>Both are accessible in </a:t>
            </a:r>
            <a:r>
              <a:rPr lang="en-US" sz="2400" dirty="0" err="1"/>
              <a:t>yylex</a:t>
            </a:r>
            <a:r>
              <a:rPr lang="en-US" sz="2400" dirty="0"/>
              <a:t> and in main</a:t>
            </a:r>
          </a:p>
          <a:p>
            <a:r>
              <a:rPr lang="en-US" sz="2400" dirty="0"/>
              <a:t>Only two rules:</a:t>
            </a:r>
          </a:p>
          <a:p>
            <a:pPr lvl="1"/>
            <a:r>
              <a:rPr lang="en-US" sz="2250" dirty="0"/>
              <a:t>First matches newline</a:t>
            </a:r>
          </a:p>
          <a:p>
            <a:pPr lvl="1"/>
            <a:r>
              <a:rPr lang="en-US" sz="2250" dirty="0"/>
              <a:t>Second matches any character other than newline</a:t>
            </a:r>
          </a:p>
          <a:p>
            <a:r>
              <a:rPr lang="en-US" sz="2400" dirty="0"/>
              <a:t>Order of precedence matters – takes the first and longest possible match</a:t>
            </a:r>
          </a:p>
        </p:txBody>
      </p:sp>
    </p:spTree>
    <p:extLst>
      <p:ext uri="{BB962C8B-B14F-4D97-AF65-F5344CB8AC3E}">
        <p14:creationId xmlns:p14="http://schemas.microsoft.com/office/powerpoint/2010/main" val="65728011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matching happens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Input is analyzed to find any match to one of the patterns</a:t>
            </a:r>
          </a:p>
          <a:p>
            <a:pPr lvl="1"/>
            <a:r>
              <a:rPr lang="en-US" sz="2250" dirty="0"/>
              <a:t>If more than one, will take the longest</a:t>
            </a:r>
          </a:p>
          <a:p>
            <a:pPr lvl="1"/>
            <a:r>
              <a:rPr lang="en-US" sz="2250" dirty="0"/>
              <a:t>If two are equal, takes the first one</a:t>
            </a:r>
          </a:p>
          <a:p>
            <a:r>
              <a:rPr lang="en-US" sz="2400" dirty="0"/>
              <a:t>Once matched, text corresponding to this </a:t>
            </a:r>
            <a:r>
              <a:rPr lang="en-US" sz="2400" dirty="0" err="1"/>
              <a:t>matc</a:t>
            </a:r>
            <a:r>
              <a:rPr lang="en-US" sz="2400" dirty="0"/>
              <a:t> is put in global character pointer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, and its length is in </a:t>
            </a:r>
            <a:r>
              <a:rPr lang="en-US" sz="2400" dirty="0" err="1">
                <a:latin typeface="Courier New"/>
                <a:cs typeface="Courier New"/>
              </a:rPr>
              <a:t>yyleng</a:t>
            </a:r>
            <a:endParaRPr lang="en-US" sz="2400" dirty="0">
              <a:latin typeface="Courier New"/>
              <a:cs typeface="Courier New"/>
            </a:endParaRPr>
          </a:p>
          <a:p>
            <a:r>
              <a:rPr lang="en-US" sz="2400" dirty="0">
                <a:cs typeface="Courier New"/>
              </a:rPr>
              <a:t>The action is then executed</a:t>
            </a:r>
          </a:p>
          <a:p>
            <a:r>
              <a:rPr lang="en-US" sz="2400" dirty="0">
                <a:cs typeface="Courier New"/>
              </a:rPr>
              <a:t>If nothing matches, default action is to match one character and copied to standard output</a:t>
            </a:r>
          </a:p>
        </p:txBody>
      </p:sp>
    </p:spTree>
    <p:extLst>
      <p:ext uri="{BB962C8B-B14F-4D97-AF65-F5344CB8AC3E}">
        <p14:creationId xmlns:p14="http://schemas.microsoft.com/office/powerpoint/2010/main" val="25097902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Actions can be any C code, including returns</a:t>
            </a:r>
          </a:p>
          <a:p>
            <a:r>
              <a:rPr lang="en-US" sz="2400" dirty="0"/>
              <a:t>If action is a vertical bar (|), then it executes the previous rule’s action</a:t>
            </a:r>
          </a:p>
          <a:p>
            <a:r>
              <a:rPr lang="en-US" sz="2400" dirty="0"/>
              <a:t>If action is empty, then the input is discarded</a:t>
            </a:r>
          </a:p>
          <a:p>
            <a:r>
              <a:rPr lang="en-US" sz="2400" dirty="0"/>
              <a:t>Simple example to illustrate: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hr-HR" sz="2400" dirty="0">
                <a:latin typeface="Courier New"/>
                <a:cs typeface="Courier New"/>
              </a:rPr>
              <a:t>"zap me"</a:t>
            </a:r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54655685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 simple 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This program compresses multiple spaces and tabs to a single space, and throws away any white space at the end of a line: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%%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 </a:t>
            </a:r>
            <a:r>
              <a:rPr lang="en-US" sz="1800" dirty="0" err="1">
                <a:latin typeface="Courier New"/>
                <a:cs typeface="Courier New"/>
              </a:rPr>
              <a:t>putchar</a:t>
            </a:r>
            <a:r>
              <a:rPr lang="en-US" sz="1800" dirty="0">
                <a:latin typeface="Courier New"/>
                <a:cs typeface="Courier New"/>
              </a:rPr>
              <a:t>( ’ ’ );</a:t>
            </a:r>
          </a:p>
          <a:p>
            <a:pPr marL="85725" indent="0">
              <a:buNone/>
            </a:pPr>
            <a:r>
              <a:rPr lang="en-US" sz="1800" dirty="0">
                <a:latin typeface="Courier New"/>
                <a:cs typeface="Courier New"/>
              </a:rPr>
              <a:t>[ \t]+$ /* ignore this token */</a:t>
            </a:r>
          </a:p>
        </p:txBody>
      </p:sp>
    </p:spTree>
    <p:extLst>
      <p:ext uri="{BB962C8B-B14F-4D97-AF65-F5344CB8AC3E}">
        <p14:creationId xmlns:p14="http://schemas.microsoft.com/office/powerpoint/2010/main" val="119347015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Special actions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ourier New"/>
                <a:cs typeface="Courier New"/>
              </a:rPr>
              <a:t>ECHO</a:t>
            </a:r>
            <a:r>
              <a:rPr lang="en-US" sz="2400" dirty="0"/>
              <a:t> copies </a:t>
            </a:r>
            <a:r>
              <a:rPr lang="en-US" sz="2400" dirty="0" err="1">
                <a:latin typeface="Courier New"/>
                <a:cs typeface="Courier New"/>
              </a:rPr>
              <a:t>yytext</a:t>
            </a:r>
            <a:r>
              <a:rPr lang="en-US" sz="2400" dirty="0"/>
              <a:t> to the scanner’s output</a:t>
            </a:r>
          </a:p>
          <a:p>
            <a:r>
              <a:rPr lang="en-US" sz="2400" dirty="0">
                <a:latin typeface="Courier New"/>
                <a:cs typeface="Courier New"/>
              </a:rPr>
              <a:t>BEGIN</a:t>
            </a:r>
            <a:r>
              <a:rPr lang="en-US" sz="2400" dirty="0"/>
              <a:t> followed by name of a start condition puts scanner in a new state (like a DFA – more on that next time)</a:t>
            </a:r>
          </a:p>
          <a:p>
            <a:r>
              <a:rPr lang="en-US" sz="2400" dirty="0">
                <a:latin typeface="Courier New"/>
                <a:cs typeface="Courier New"/>
              </a:rPr>
              <a:t>REJECT</a:t>
            </a:r>
            <a:r>
              <a:rPr lang="en-US" sz="2400" dirty="0"/>
              <a:t> directs scanner to go to “second best” matching rule</a:t>
            </a:r>
          </a:p>
          <a:p>
            <a:pPr lvl="1"/>
            <a:r>
              <a:rPr lang="en-US" sz="2250" dirty="0"/>
              <a:t>Note: this one REALLY slows the program down, even if it is never matched</a:t>
            </a:r>
          </a:p>
          <a:p>
            <a:r>
              <a:rPr lang="en-US" sz="2400" dirty="0"/>
              <a:t>There are even commands to append or remove rules from the rules section</a:t>
            </a:r>
          </a:p>
        </p:txBody>
      </p:sp>
    </p:spTree>
    <p:extLst>
      <p:ext uri="{BB962C8B-B14F-4D97-AF65-F5344CB8AC3E}">
        <p14:creationId xmlns:p14="http://schemas.microsoft.com/office/powerpoint/2010/main" val="1155581684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In the following, we count words but also call the function special whenever </a:t>
            </a:r>
            <a:r>
              <a:rPr lang="en-US" sz="2400" dirty="0" err="1"/>
              <a:t>frob</a:t>
            </a:r>
            <a:r>
              <a:rPr lang="en-US" sz="2400" dirty="0"/>
              <a:t> is seen</a:t>
            </a:r>
          </a:p>
          <a:p>
            <a:pPr lvl="1"/>
            <a:r>
              <a:rPr lang="en-US" sz="2250" dirty="0"/>
              <a:t>Without REJECT, ‘</a:t>
            </a:r>
            <a:r>
              <a:rPr lang="en-US" sz="2250" dirty="0" err="1"/>
              <a:t>frob</a:t>
            </a:r>
            <a:r>
              <a:rPr lang="en-US" sz="2250" dirty="0"/>
              <a:t>’ wouldn’t be counted as a word</a:t>
            </a:r>
          </a:p>
          <a:p>
            <a:pPr marL="308610" lvl="1" indent="0">
              <a:buNone/>
            </a:pPr>
            <a:r>
              <a:rPr lang="en-US" dirty="0" err="1">
                <a:latin typeface="Courier New"/>
                <a:cs typeface="Courier New"/>
              </a:rPr>
              <a:t>int</a:t>
            </a:r>
            <a:r>
              <a:rPr lang="en-US" dirty="0">
                <a:latin typeface="Courier New"/>
                <a:cs typeface="Courier New"/>
              </a:rPr>
              <a:t> </a:t>
            </a:r>
            <a:r>
              <a:rPr lang="en-US" dirty="0" err="1">
                <a:latin typeface="Courier New"/>
                <a:cs typeface="Courier New"/>
              </a:rPr>
              <a:t>word_count</a:t>
            </a:r>
            <a:r>
              <a:rPr lang="en-US" dirty="0">
                <a:latin typeface="Courier New"/>
                <a:cs typeface="Courier New"/>
              </a:rPr>
              <a:t> = 0;</a:t>
            </a:r>
          </a:p>
          <a:p>
            <a:pPr marL="308610" lvl="1" indent="0">
              <a:buNone/>
            </a:pPr>
            <a:r>
              <a:rPr lang="en-US" dirty="0">
                <a:latin typeface="Courier New"/>
                <a:cs typeface="Courier New"/>
              </a:rPr>
              <a:t>%%</a:t>
            </a:r>
          </a:p>
          <a:p>
            <a:pPr marL="308610" lvl="1" indent="0">
              <a:buNone/>
            </a:pPr>
            <a:r>
              <a:rPr lang="en-US" dirty="0" err="1">
                <a:latin typeface="Courier New"/>
                <a:cs typeface="Courier New"/>
              </a:rPr>
              <a:t>frob</a:t>
            </a:r>
            <a:r>
              <a:rPr lang="en-US" dirty="0">
                <a:latin typeface="Courier New"/>
                <a:cs typeface="Courier New"/>
              </a:rPr>
              <a:t> special(); REJECT;</a:t>
            </a:r>
          </a:p>
          <a:p>
            <a:pPr marL="308610" lvl="1" indent="0">
              <a:buNone/>
            </a:pPr>
            <a:r>
              <a:rPr lang="en-US" dirty="0">
                <a:latin typeface="Courier New"/>
                <a:cs typeface="Courier New"/>
              </a:rPr>
              <a:t>[^ \t\n]+ ++</a:t>
            </a:r>
            <a:r>
              <a:rPr lang="en-US" dirty="0" err="1">
                <a:latin typeface="Courier New"/>
                <a:cs typeface="Courier New"/>
              </a:rPr>
              <a:t>word_count</a:t>
            </a:r>
            <a:r>
              <a:rPr lang="en-US" dirty="0">
                <a:latin typeface="Courier New"/>
                <a:cs typeface="Courier New"/>
              </a:rPr>
              <a:t>;</a:t>
            </a:r>
          </a:p>
        </p:txBody>
      </p:sp>
    </p:spTree>
    <p:extLst>
      <p:ext uri="{BB962C8B-B14F-4D97-AF65-F5344CB8AC3E}">
        <p14:creationId xmlns:p14="http://schemas.microsoft.com/office/powerpoint/2010/main" val="1925952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 and flex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Perhaps the most powerful feature, though is the use of states</a:t>
            </a:r>
          </a:p>
          <a:p>
            <a:r>
              <a:rPr lang="en-US" sz="2400" dirty="0"/>
              <a:t>Can specify states with %s at the beginning</a:t>
            </a:r>
          </a:p>
          <a:p>
            <a:r>
              <a:rPr lang="en-US" sz="2400" dirty="0"/>
              <a:t>Then, a rule can match and put you into a new state</a:t>
            </a:r>
          </a:p>
          <a:p>
            <a:r>
              <a:rPr lang="en-US" sz="2400" dirty="0"/>
              <a:t>We can then add rules that only match when you are in a particular state, as opposed to matching all </a:t>
            </a:r>
            <a:r>
              <a:rPr lang="en-US" sz="2400"/>
              <a:t>the time</a:t>
            </a:r>
          </a:p>
        </p:txBody>
      </p:sp>
    </p:spTree>
    <p:extLst>
      <p:ext uri="{BB962C8B-B14F-4D97-AF65-F5344CB8AC3E}">
        <p14:creationId xmlns:p14="http://schemas.microsoft.com/office/powerpoint/2010/main" val="157220559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/>
              <a:t>lex</a:t>
            </a:r>
            <a:r>
              <a:rPr lang="en-US" dirty="0"/>
              <a:t> &amp; flex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 err="1"/>
              <a:t>lex</a:t>
            </a:r>
            <a:r>
              <a:rPr lang="en-US" sz="2400" dirty="0"/>
              <a:t> is a tool to generate a scanner</a:t>
            </a:r>
          </a:p>
          <a:p>
            <a:pPr lvl="1"/>
            <a:r>
              <a:rPr lang="en-US" sz="2250" dirty="0"/>
              <a:t>written by Mike </a:t>
            </a:r>
            <a:r>
              <a:rPr lang="en-US" sz="2250" dirty="0" err="1"/>
              <a:t>Lesk</a:t>
            </a:r>
            <a:r>
              <a:rPr lang="en-US" sz="2250" dirty="0"/>
              <a:t> and Eric Schmidt</a:t>
            </a:r>
          </a:p>
          <a:p>
            <a:pPr lvl="1"/>
            <a:r>
              <a:rPr lang="en-US" sz="2250" dirty="0"/>
              <a:t>not really used anymore</a:t>
            </a:r>
          </a:p>
          <a:p>
            <a:r>
              <a:rPr lang="en-US" sz="2400" dirty="0"/>
              <a:t>Flex: fast lexical analyzer generator</a:t>
            </a:r>
          </a:p>
          <a:p>
            <a:pPr lvl="1"/>
            <a:r>
              <a:rPr lang="en-US" sz="2250" dirty="0"/>
              <a:t>free and open source alternative</a:t>
            </a:r>
          </a:p>
          <a:p>
            <a:pPr lvl="1"/>
            <a:r>
              <a:rPr lang="en-US" sz="2250" dirty="0"/>
              <a:t>our software of choice this semester – on hopper, as well as the lab machines</a:t>
            </a:r>
          </a:p>
        </p:txBody>
      </p:sp>
    </p:spTree>
    <p:extLst>
      <p:ext uri="{BB962C8B-B14F-4D97-AF65-F5344CB8AC3E}">
        <p14:creationId xmlns:p14="http://schemas.microsoft.com/office/powerpoint/2010/main" val="1673156937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- compiling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Let’s compile one of our simple examples from last time</a:t>
            </a:r>
          </a:p>
          <a:p>
            <a:r>
              <a:rPr lang="en-US" sz="3200" dirty="0"/>
              <a:t>Log into hopper (you can do this later)</a:t>
            </a:r>
          </a:p>
          <a:p>
            <a:r>
              <a:rPr lang="en-US" sz="3200" dirty="0"/>
              <a:t>Copy </a:t>
            </a:r>
            <a:r>
              <a:rPr lang="en-US" sz="3200" dirty="0" err="1"/>
              <a:t>count.lex</a:t>
            </a:r>
            <a:r>
              <a:rPr lang="en-US" sz="3200" dirty="0"/>
              <a:t> from the schedule page into a file on your account</a:t>
            </a:r>
          </a:p>
          <a:p>
            <a:pPr lvl="1"/>
            <a:r>
              <a:rPr lang="en-US" sz="3000" dirty="0"/>
              <a:t>Also look at it again and be sure you remember the basic syntax</a:t>
            </a:r>
          </a:p>
          <a:p>
            <a:r>
              <a:rPr lang="en-US" sz="3200" dirty="0"/>
              <a:t>Compile (and check the .c output!):</a:t>
            </a:r>
          </a:p>
          <a:p>
            <a:pPr>
              <a:buFont typeface="Wingdings" charset="0"/>
              <a:buChar char="Ø"/>
            </a:pPr>
            <a:r>
              <a:rPr lang="en-US" sz="3200" dirty="0"/>
              <a:t>flex </a:t>
            </a:r>
            <a:r>
              <a:rPr lang="en-US" sz="3200" dirty="0" err="1"/>
              <a:t>count.lex</a:t>
            </a:r>
            <a:endParaRPr lang="en-US" sz="3200" dirty="0"/>
          </a:p>
          <a:p>
            <a:pPr>
              <a:buFont typeface="Wingdings" charset="0"/>
              <a:buChar char="Ø"/>
            </a:pPr>
            <a:r>
              <a:rPr lang="en-US" sz="3200" dirty="0" err="1"/>
              <a:t>gcc</a:t>
            </a:r>
            <a:r>
              <a:rPr lang="en-US" sz="3200" dirty="0"/>
              <a:t> </a:t>
            </a:r>
            <a:r>
              <a:rPr lang="en-US" sz="3200" dirty="0" err="1"/>
              <a:t>lex.yy.c</a:t>
            </a:r>
            <a:r>
              <a:rPr lang="en-US" sz="3200" dirty="0"/>
              <a:t> –</a:t>
            </a:r>
            <a:r>
              <a:rPr lang="en-US" sz="3200" dirty="0" err="1"/>
              <a:t>lfl</a:t>
            </a:r>
            <a:endParaRPr lang="en-US" sz="3200" dirty="0"/>
          </a:p>
          <a:p>
            <a:pPr>
              <a:buFont typeface="Wingdings" charset="0"/>
              <a:buChar char="Ø"/>
            </a:pPr>
            <a:r>
              <a:rPr lang="en-US" sz="3200" dirty="0"/>
              <a:t>./</a:t>
            </a:r>
            <a:r>
              <a:rPr lang="en-US" sz="3200" dirty="0" err="1"/>
              <a:t>a.out</a:t>
            </a:r>
            <a:r>
              <a:rPr lang="en-US" sz="3200" dirty="0"/>
              <a:t> &gt; </a:t>
            </a:r>
            <a:r>
              <a:rPr lang="en-US" sz="3200" dirty="0" err="1"/>
              <a:t>somefile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1636529403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States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sz="3200" dirty="0"/>
              <a:t>States are activated using BEGIN</a:t>
            </a:r>
          </a:p>
          <a:p>
            <a:r>
              <a:rPr lang="en-US" sz="3200" dirty="0"/>
              <a:t>INITIAL is the default state</a:t>
            </a:r>
          </a:p>
          <a:p>
            <a:r>
              <a:rPr lang="en-US" sz="3200" dirty="0"/>
              <a:t>The rest are defined in the first section, using %s or %x</a:t>
            </a:r>
          </a:p>
          <a:p>
            <a:pPr lvl="1"/>
            <a:r>
              <a:rPr lang="en-US" sz="3000" dirty="0"/>
              <a:t>%s is inclusive, where patterns not marked with a state can also match</a:t>
            </a:r>
          </a:p>
          <a:p>
            <a:pPr lvl="1"/>
            <a:r>
              <a:rPr lang="en-US" sz="3000" dirty="0"/>
              <a:t>%x is usually  more useful</a:t>
            </a:r>
          </a:p>
          <a:p>
            <a:r>
              <a:rPr lang="en-US" sz="3200" dirty="0"/>
              <a:t>When the scanner is in a particular state, patterns will only match that have that state next to them in the rules section </a:t>
            </a:r>
          </a:p>
        </p:txBody>
      </p:sp>
    </p:spTree>
    <p:extLst>
      <p:ext uri="{BB962C8B-B14F-4D97-AF65-F5344CB8AC3E}">
        <p14:creationId xmlns:p14="http://schemas.microsoft.com/office/powerpoint/2010/main" val="2367667614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en-US" sz="4600" dirty="0"/>
              <a:t>Consider a scanner which recognizes (and discards) C comments while maintaining a count of the current input line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%x comment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%%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       </a:t>
            </a:r>
            <a:r>
              <a:rPr lang="en-US" sz="3200" dirty="0" err="1">
                <a:latin typeface="Courier New"/>
                <a:cs typeface="Courier New"/>
              </a:rPr>
              <a:t>int</a:t>
            </a:r>
            <a:r>
              <a:rPr lang="en-US" sz="3200" dirty="0">
                <a:latin typeface="Courier New"/>
                <a:cs typeface="Courier New"/>
              </a:rPr>
              <a:t> 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 = 1;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"/*"         BEGIN(comment);</a:t>
            </a:r>
          </a:p>
          <a:p>
            <a:pPr marL="114300" indent="0">
              <a:buNone/>
            </a:pP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&lt;comment&gt;[^*\n]*        /* eat anything that's not a '*'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&lt;comment&gt;"*"+[^*/\n]*   /* eat up '*'s not followed by '/'s */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&lt;comment&gt;\n             ++</a:t>
            </a:r>
            <a:r>
              <a:rPr lang="en-US" sz="3200" dirty="0" err="1">
                <a:latin typeface="Courier New"/>
                <a:cs typeface="Courier New"/>
              </a:rPr>
              <a:t>line_num</a:t>
            </a:r>
            <a:r>
              <a:rPr lang="en-US" sz="3200" dirty="0">
                <a:latin typeface="Courier New"/>
                <a:cs typeface="Courier New"/>
              </a:rPr>
              <a:t>;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&lt;comment&gt;"*"+"/"        BEGIN(INITIAL);</a:t>
            </a:r>
          </a:p>
        </p:txBody>
      </p:sp>
    </p:spTree>
    <p:extLst>
      <p:ext uri="{BB962C8B-B14F-4D97-AF65-F5344CB8AC3E}">
        <p14:creationId xmlns:p14="http://schemas.microsoft.com/office/powerpoint/2010/main" val="94688902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homework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sz="3200" dirty="0"/>
              <a:t>Your next homework will dive into this</a:t>
            </a:r>
          </a:p>
          <a:p>
            <a:r>
              <a:rPr lang="en-US" sz="3200" dirty="0"/>
              <a:t>To warm up, the first part is for you to understand a more complex program, a Swedish Chef translator</a:t>
            </a:r>
          </a:p>
          <a:p>
            <a:r>
              <a:rPr lang="en-US" sz="3200" dirty="0"/>
              <a:t>Part 2 asks you to use flex to translate text or IM-speak</a:t>
            </a:r>
          </a:p>
          <a:p>
            <a:pPr lvl="1"/>
            <a:r>
              <a:rPr lang="en-US" sz="3000" dirty="0"/>
              <a:t>i.e. if you scan LOL, replace it with “laugh out loud”</a:t>
            </a:r>
          </a:p>
          <a:p>
            <a:r>
              <a:rPr lang="en-US" sz="3200" dirty="0"/>
              <a:t>Part 3 asks you to add capitalization</a:t>
            </a:r>
          </a:p>
          <a:p>
            <a:pPr lvl="1"/>
            <a:r>
              <a:rPr lang="en-US" sz="3000" dirty="0"/>
              <a:t>Will need states to understand when you’re inside a sentence</a:t>
            </a:r>
          </a:p>
        </p:txBody>
      </p:sp>
    </p:spTree>
    <p:extLst>
      <p:ext uri="{BB962C8B-B14F-4D97-AF65-F5344CB8AC3E}">
        <p14:creationId xmlns:p14="http://schemas.microsoft.com/office/powerpoint/2010/main" val="1162751797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Limitations of regular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Certain languages are simply NOT regular.</a:t>
            </a:r>
          </a:p>
          <a:p>
            <a:r>
              <a:rPr lang="en-US" sz="3200" dirty="0"/>
              <a:t>Example: Consider the language 0</a:t>
            </a:r>
            <a:r>
              <a:rPr lang="en-US" sz="3200" baseline="30000" dirty="0"/>
              <a:t>n</a:t>
            </a:r>
            <a:r>
              <a:rPr lang="en-US" sz="3200" dirty="0"/>
              <a:t>1</a:t>
            </a:r>
            <a:r>
              <a:rPr lang="en-US" sz="3200" baseline="30000" dirty="0"/>
              <a:t>n</a:t>
            </a:r>
          </a:p>
          <a:p>
            <a:r>
              <a:rPr lang="en-US" sz="3200" dirty="0"/>
              <a:t>How would you do a regular expression of DFA/NFA for this one?</a:t>
            </a:r>
          </a:p>
        </p:txBody>
      </p:sp>
    </p:spTree>
    <p:extLst>
      <p:ext uri="{BB962C8B-B14F-4D97-AF65-F5344CB8AC3E}">
        <p14:creationId xmlns:p14="http://schemas.microsoft.com/office/powerpoint/2010/main" val="101894710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So: we need things that are stronger than regular expressions</a:t>
            </a:r>
          </a:p>
          <a:p>
            <a:r>
              <a:rPr lang="en-US" sz="3200" dirty="0"/>
              <a:t>A simple (but more real world) example of this: </a:t>
            </a:r>
          </a:p>
          <a:p>
            <a:pPr lvl="1"/>
            <a:r>
              <a:rPr lang="en-US" sz="3000" dirty="0"/>
              <a:t>consider 52 + 2**10</a:t>
            </a:r>
          </a:p>
          <a:p>
            <a:r>
              <a:rPr lang="en-US" sz="3200" dirty="0"/>
              <a:t>Scanning or tokenizing will recognize this</a:t>
            </a:r>
          </a:p>
          <a:p>
            <a:r>
              <a:rPr lang="en-US" sz="3200" dirty="0"/>
              <a:t>But how to we add order precedence?</a:t>
            </a:r>
          </a:p>
          <a:p>
            <a:pPr lvl="1"/>
            <a:r>
              <a:rPr lang="en-US" sz="3000" dirty="0"/>
              <a:t>(Ties back to those parse trees we saw last week)</a:t>
            </a:r>
          </a:p>
        </p:txBody>
      </p:sp>
    </p:spTree>
    <p:extLst>
      <p:ext uri="{BB962C8B-B14F-4D97-AF65-F5344CB8AC3E}">
        <p14:creationId xmlns:p14="http://schemas.microsoft.com/office/powerpoint/2010/main" val="383839043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Beyond regular expressions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Generalizing: we need to recognize nested expressions</a:t>
            </a:r>
          </a:p>
          <a:p>
            <a:pPr marL="114300" indent="0">
              <a:buNone/>
            </a:pP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 -&gt; id | number | -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 |</a:t>
            </a: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       (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)| 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r>
              <a:rPr lang="en-US" sz="3200" dirty="0">
                <a:latin typeface="Courier New"/>
                <a:cs typeface="Courier New"/>
              </a:rPr>
              <a:t> op </a:t>
            </a:r>
            <a:r>
              <a:rPr lang="en-US" sz="3200" dirty="0" err="1">
                <a:latin typeface="Courier New"/>
                <a:cs typeface="Courier New"/>
              </a:rPr>
              <a:t>expr</a:t>
            </a:r>
            <a:endParaRPr lang="en-US" sz="3200" dirty="0">
              <a:latin typeface="Courier New"/>
              <a:cs typeface="Courier New"/>
            </a:endParaRPr>
          </a:p>
          <a:p>
            <a:pPr marL="114300" indent="0">
              <a:buNone/>
            </a:pPr>
            <a:r>
              <a:rPr lang="en-US" sz="3200" dirty="0">
                <a:latin typeface="Courier New"/>
                <a:cs typeface="Courier New"/>
              </a:rPr>
              <a:t>op -&gt; + | - | * | /</a:t>
            </a:r>
          </a:p>
          <a:p>
            <a:r>
              <a:rPr lang="en-US" sz="3200" dirty="0">
                <a:cs typeface="Courier New"/>
              </a:rPr>
              <a:t>Regular expressions can’t quite manage this, since could do ((((x + 7) * 2) + 3) - 1)</a:t>
            </a:r>
          </a:p>
          <a:p>
            <a:pPr lvl="1"/>
            <a:r>
              <a:rPr lang="en-US" sz="3000" dirty="0">
                <a:cs typeface="Courier New"/>
              </a:rPr>
              <a:t>At its heart, this is the 0</a:t>
            </a:r>
            <a:r>
              <a:rPr lang="en-US" sz="3000" baseline="30000" dirty="0">
                <a:cs typeface="Courier New"/>
              </a:rPr>
              <a:t>n</a:t>
            </a:r>
            <a:r>
              <a:rPr lang="en-US" sz="3000" dirty="0">
                <a:cs typeface="Courier New"/>
              </a:rPr>
              <a:t>1</a:t>
            </a:r>
            <a:r>
              <a:rPr lang="en-US" sz="3000" baseline="30000" dirty="0">
                <a:cs typeface="Courier New"/>
              </a:rPr>
              <a:t>n</a:t>
            </a:r>
            <a:r>
              <a:rPr lang="en-US" sz="3000" dirty="0">
                <a:cs typeface="Courier New"/>
              </a:rPr>
              <a:t>, since need to match parenthesis on any input</a:t>
            </a:r>
          </a:p>
        </p:txBody>
      </p:sp>
    </p:spTree>
    <p:extLst>
      <p:ext uri="{BB962C8B-B14F-4D97-AF65-F5344CB8AC3E}">
        <p14:creationId xmlns:p14="http://schemas.microsoft.com/office/powerpoint/2010/main" val="4197109660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Context Free Languages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200" dirty="0"/>
              <a:t>CFGs are this stronger class we need for parsing</a:t>
            </a:r>
          </a:p>
          <a:p>
            <a:r>
              <a:rPr lang="en-US" sz="3200" dirty="0"/>
              <a:t>Described in terms of productions</a:t>
            </a:r>
          </a:p>
          <a:p>
            <a:pPr lvl="1"/>
            <a:r>
              <a:rPr lang="en-US" sz="3000" dirty="0"/>
              <a:t>Called Backus-Normal Form, or BNF</a:t>
            </a:r>
          </a:p>
          <a:p>
            <a:r>
              <a:rPr lang="en-US" sz="3200" dirty="0"/>
              <a:t>Formally:</a:t>
            </a:r>
          </a:p>
          <a:p>
            <a:pPr lvl="1"/>
            <a:r>
              <a:rPr lang="en-US" sz="3000" dirty="0"/>
              <a:t>A set of terminals T</a:t>
            </a:r>
          </a:p>
          <a:p>
            <a:pPr lvl="1"/>
            <a:r>
              <a:rPr lang="en-US" sz="3000" dirty="0"/>
              <a:t>A set of non-terminals N</a:t>
            </a:r>
          </a:p>
          <a:p>
            <a:pPr lvl="1"/>
            <a:r>
              <a:rPr lang="en-US" sz="3000" dirty="0"/>
              <a:t>A start symbol S (always non-terminal)</a:t>
            </a:r>
          </a:p>
          <a:p>
            <a:pPr lvl="1"/>
            <a:r>
              <a:rPr lang="en-US" sz="3000" dirty="0"/>
              <a:t>A set of productions</a:t>
            </a:r>
          </a:p>
        </p:txBody>
      </p:sp>
    </p:spTree>
    <p:extLst>
      <p:ext uri="{BB962C8B-B14F-4D97-AF65-F5344CB8AC3E}">
        <p14:creationId xmlns:p14="http://schemas.microsoft.com/office/powerpoint/2010/main" val="444594543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example: 0</a:t>
            </a:r>
            <a:r>
              <a:rPr lang="en-US" baseline="30000" dirty="0"/>
              <a:t>n</a:t>
            </a:r>
            <a:r>
              <a:rPr lang="en-US" dirty="0"/>
              <a:t>1</a:t>
            </a:r>
            <a:r>
              <a:rPr lang="en-US" baseline="30000" dirty="0"/>
              <a:t>n</a:t>
            </a:r>
            <a:r>
              <a:rPr lang="en-US" dirty="0"/>
              <a:t>, n &gt; 0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sz="3200" dirty="0"/>
              <a:t>My terminals: 0 and 1</a:t>
            </a:r>
          </a:p>
          <a:p>
            <a:pPr lvl="1"/>
            <a:r>
              <a:rPr lang="en-US" sz="3000" dirty="0"/>
              <a:t>Usually these are the tokens in the language</a:t>
            </a:r>
          </a:p>
          <a:p>
            <a:r>
              <a:rPr lang="en-US" sz="3200" dirty="0"/>
              <a:t>Non-terminal: only need one, S</a:t>
            </a:r>
          </a:p>
          <a:p>
            <a:r>
              <a:rPr lang="en-US" sz="3200" dirty="0"/>
              <a:t>Rules:</a:t>
            </a:r>
          </a:p>
          <a:p>
            <a:pPr lvl="1"/>
            <a:r>
              <a:rPr lang="en-US" sz="3000" dirty="0"/>
              <a:t>S -&gt; 0S1</a:t>
            </a:r>
          </a:p>
          <a:p>
            <a:pPr lvl="1"/>
            <a:r>
              <a:rPr lang="en-US" sz="3000" dirty="0"/>
              <a:t>S -&gt; 01</a:t>
            </a:r>
          </a:p>
          <a:p>
            <a:r>
              <a:rPr lang="en-US" sz="3200" dirty="0"/>
              <a:t>How we parse: apply rules and see if can get to the final string via these rules</a:t>
            </a:r>
          </a:p>
          <a:p>
            <a:pPr lvl="1"/>
            <a:r>
              <a:rPr lang="en-US" sz="3000" dirty="0"/>
              <a:t>Demo on board…</a:t>
            </a:r>
          </a:p>
        </p:txBody>
      </p:sp>
    </p:spTree>
    <p:extLst>
      <p:ext uri="{BB962C8B-B14F-4D97-AF65-F5344CB8AC3E}">
        <p14:creationId xmlns:p14="http://schemas.microsoft.com/office/powerpoint/2010/main" val="15152602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Another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How would we alter this previous example to show that the set of all binary palindromes can be recognized by a CFG?</a:t>
            </a:r>
          </a:p>
        </p:txBody>
      </p:sp>
    </p:spTree>
    <p:extLst>
      <p:ext uri="{BB962C8B-B14F-4D97-AF65-F5344CB8AC3E}">
        <p14:creationId xmlns:p14="http://schemas.microsoft.com/office/powerpoint/2010/main" val="2889093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overview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485900" y="1920478"/>
            <a:ext cx="5715000" cy="2478032"/>
          </a:xfrm>
        </p:spPr>
        <p:txBody>
          <a:bodyPr>
            <a:normAutofit fontScale="92500" lnSpcReduction="20000"/>
          </a:bodyPr>
          <a:lstStyle/>
          <a:p>
            <a:r>
              <a:rPr lang="en-US" sz="2400" dirty="0"/>
              <a:t>First, FLEX reads a specification of a scanner either from an input file *.</a:t>
            </a:r>
            <a:r>
              <a:rPr lang="en-US" sz="2400" dirty="0" err="1"/>
              <a:t>lex</a:t>
            </a:r>
            <a:r>
              <a:rPr lang="en-US" sz="2400" dirty="0"/>
              <a:t>, or from standard input, and it generates as output a C source file </a:t>
            </a:r>
            <a:r>
              <a:rPr lang="en-US" sz="2400" dirty="0" err="1"/>
              <a:t>lex.yy.c</a:t>
            </a:r>
            <a:r>
              <a:rPr lang="en-US" sz="2400" dirty="0"/>
              <a:t>. </a:t>
            </a:r>
          </a:p>
          <a:p>
            <a:r>
              <a:rPr lang="en-US" sz="2400" dirty="0"/>
              <a:t>Then, </a:t>
            </a:r>
            <a:r>
              <a:rPr lang="en-US" sz="2400" dirty="0" err="1"/>
              <a:t>lex.yy.c</a:t>
            </a:r>
            <a:r>
              <a:rPr lang="en-US" sz="2400" dirty="0"/>
              <a:t> is compiled and linked with the "-</a:t>
            </a:r>
            <a:r>
              <a:rPr lang="en-US" sz="2400" dirty="0" err="1"/>
              <a:t>lfl</a:t>
            </a:r>
            <a:r>
              <a:rPr lang="en-US" sz="2400" dirty="0"/>
              <a:t>" library to produce an executable </a:t>
            </a:r>
            <a:r>
              <a:rPr lang="en-US" sz="2400" dirty="0" err="1"/>
              <a:t>a.out</a:t>
            </a:r>
            <a:r>
              <a:rPr lang="en-US" sz="2400" dirty="0"/>
              <a:t>. </a:t>
            </a:r>
          </a:p>
          <a:p>
            <a:r>
              <a:rPr lang="en-US" sz="2400" dirty="0"/>
              <a:t>Finally, </a:t>
            </a:r>
            <a:r>
              <a:rPr lang="en-US" sz="2400" dirty="0" err="1"/>
              <a:t>a.out</a:t>
            </a:r>
            <a:r>
              <a:rPr lang="en-US" sz="2400" dirty="0"/>
              <a:t> analyzes its input stream and transforms it into a sequence of tokens.</a:t>
            </a:r>
          </a:p>
        </p:txBody>
      </p:sp>
      <p:pic>
        <p:nvPicPr>
          <p:cNvPr id="9" name="Picture 8" descr="Screen Shot 2017-01-24 at 3.49.33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63248" y="4383862"/>
            <a:ext cx="5093475" cy="15375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97766341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 example from the book: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Expressions in a simple math language</a:t>
            </a:r>
          </a:p>
          <a:p>
            <a:pPr lvl="1"/>
            <a:r>
              <a:rPr lang="en-US" sz="3000" dirty="0"/>
              <a:t>Goal: capture that multiplication and division happen AFTER + and –</a:t>
            </a:r>
          </a:p>
          <a:p>
            <a:r>
              <a:rPr lang="en-US" sz="3200" dirty="0"/>
              <a:t>Example: 3 + 4 * 5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" y="3714771"/>
            <a:ext cx="8534400" cy="284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24998777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Resulting parse tree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200" dirty="0"/>
              <a:t>Note that the final parse tree captures precedence:</a:t>
            </a:r>
          </a:p>
        </p:txBody>
      </p:sp>
      <p:pic>
        <p:nvPicPr>
          <p:cNvPr id="4" name="Picture 10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3400" y="2743200"/>
            <a:ext cx="7477125" cy="3228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 cap="flat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4525814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Flex intro (</a:t>
            </a:r>
            <a:r>
              <a:rPr lang="en-US" dirty="0" err="1"/>
              <a:t>cont</a:t>
            </a:r>
            <a:r>
              <a:rPr lang="en-US" dirty="0"/>
              <a:t>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Flex reads given input files or standard input, and tokenizes the input according to the rules you specify</a:t>
            </a:r>
          </a:p>
          <a:p>
            <a:r>
              <a:rPr lang="en-US" sz="2400" dirty="0"/>
              <a:t>As output, it generates a function </a:t>
            </a:r>
            <a:r>
              <a:rPr lang="en-US" sz="2400" dirty="0" err="1"/>
              <a:t>yylex</a:t>
            </a:r>
            <a:r>
              <a:rPr lang="en-US" sz="2400" dirty="0"/>
              <a:t>()</a:t>
            </a:r>
          </a:p>
          <a:p>
            <a:pPr lvl="1"/>
            <a:r>
              <a:rPr lang="en-US" sz="2250" dirty="0"/>
              <a:t>(This is why you use –</a:t>
            </a:r>
            <a:r>
              <a:rPr lang="en-US" sz="2250" dirty="0" err="1"/>
              <a:t>lfl</a:t>
            </a:r>
            <a:r>
              <a:rPr lang="en-US" sz="2250" dirty="0"/>
              <a:t> option, so that it links to the flex runtime library)</a:t>
            </a:r>
          </a:p>
          <a:p>
            <a:r>
              <a:rPr lang="en-US" sz="2400" dirty="0"/>
              <a:t>When you run the final executable, it analyzes input for occurrences of regular expressions</a:t>
            </a:r>
          </a:p>
          <a:p>
            <a:r>
              <a:rPr lang="en-US" sz="2400" dirty="0"/>
              <a:t>If found, executes the matching C code</a:t>
            </a:r>
          </a:p>
          <a:p>
            <a:r>
              <a:rPr lang="en-US" sz="2400" dirty="0"/>
              <a:t>Also can track states, to mimic a DFA</a:t>
            </a:r>
          </a:p>
        </p:txBody>
      </p:sp>
    </p:spTree>
    <p:extLst>
      <p:ext uri="{BB962C8B-B14F-4D97-AF65-F5344CB8AC3E}">
        <p14:creationId xmlns:p14="http://schemas.microsoft.com/office/powerpoint/2010/main" val="152337109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Format of a flex file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Three main sections of any flex file:</a:t>
            </a:r>
            <a:endParaRPr lang="en-US" sz="2250" dirty="0"/>
          </a:p>
          <a:p>
            <a:endParaRPr lang="en-US" sz="2400" dirty="0"/>
          </a:p>
        </p:txBody>
      </p:sp>
      <p:pic>
        <p:nvPicPr>
          <p:cNvPr id="7" name="Picture 6" descr="Screen Shot 2017-01-24 at 3.56.14 P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44179" y="2539121"/>
            <a:ext cx="4762730" cy="32763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9802135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First section: definitions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first section is mainly for definitions that will make coding easier.</a:t>
            </a:r>
          </a:p>
          <a:p>
            <a:r>
              <a:rPr lang="en-US" sz="2400" dirty="0"/>
              <a:t>Form: </a:t>
            </a:r>
            <a:r>
              <a:rPr lang="en-US" sz="2400" dirty="0">
                <a:latin typeface="Courier New"/>
                <a:cs typeface="Courier New"/>
              </a:rPr>
              <a:t>name definition</a:t>
            </a:r>
          </a:p>
          <a:p>
            <a:r>
              <a:rPr lang="en-US" sz="2400" dirty="0">
                <a:cs typeface="Courier New"/>
              </a:rPr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digit [0-9]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ID [a-z][a-z0-9]*</a:t>
            </a:r>
          </a:p>
          <a:p>
            <a:r>
              <a:rPr lang="en-US" sz="2400" dirty="0">
                <a:cs typeface="Courier New"/>
              </a:rPr>
              <a:t>Note: these are regular expressions!</a:t>
            </a:r>
          </a:p>
        </p:txBody>
      </p:sp>
    </p:spTree>
    <p:extLst>
      <p:ext uri="{BB962C8B-B14F-4D97-AF65-F5344CB8AC3E}">
        <p14:creationId xmlns:p14="http://schemas.microsoft.com/office/powerpoint/2010/main" val="18976976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Definitions section (cont.)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An indented comments (starting with /*) is copied verbatim to the output, up to the next matching */</a:t>
            </a:r>
          </a:p>
          <a:p>
            <a:r>
              <a:rPr lang="en-US" sz="2400" dirty="0"/>
              <a:t>Any indented text or text enclosed in %{}% is copied verbatim (with the  %{}% removed)</a:t>
            </a:r>
          </a:p>
          <a:p>
            <a:r>
              <a:rPr lang="en-US" sz="2400" dirty="0"/>
              <a:t>%top makes sure that lines are copied to the top of the output C file</a:t>
            </a:r>
          </a:p>
          <a:p>
            <a:pPr lvl="1"/>
            <a:r>
              <a:rPr lang="en-US" sz="2250" dirty="0"/>
              <a:t>usually used for #include</a:t>
            </a:r>
          </a:p>
        </p:txBody>
      </p:sp>
    </p:spTree>
    <p:extLst>
      <p:ext uri="{BB962C8B-B14F-4D97-AF65-F5344CB8AC3E}">
        <p14:creationId xmlns:p14="http://schemas.microsoft.com/office/powerpoint/2010/main" val="1771606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The rules section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The second section is essentially specifying a DFA’s transition function</a:t>
            </a:r>
          </a:p>
          <a:p>
            <a:r>
              <a:rPr lang="en-US" sz="2400" dirty="0"/>
              <a:t>Format: </a:t>
            </a:r>
            <a:r>
              <a:rPr lang="en-US" sz="2400" dirty="0">
                <a:latin typeface="Courier New"/>
                <a:cs typeface="Courier New"/>
              </a:rPr>
              <a:t>pattern action</a:t>
            </a:r>
            <a:r>
              <a:rPr lang="en-US" sz="2400" dirty="0"/>
              <a:t> where </a:t>
            </a:r>
            <a:r>
              <a:rPr lang="en-US" sz="2400" dirty="0">
                <a:latin typeface="Courier New"/>
                <a:cs typeface="Courier New"/>
              </a:rPr>
              <a:t>pattern</a:t>
            </a:r>
            <a:r>
              <a:rPr lang="en-US" sz="2400" dirty="0"/>
              <a:t> is </a:t>
            </a:r>
            <a:r>
              <a:rPr lang="en-US" sz="2400" dirty="0" err="1">
                <a:cs typeface="Courier New"/>
              </a:rPr>
              <a:t>unindented</a:t>
            </a:r>
            <a:r>
              <a:rPr lang="en-US" sz="2400" dirty="0"/>
              <a:t> and </a:t>
            </a:r>
            <a:r>
              <a:rPr lang="en-US" sz="2400" dirty="0">
                <a:latin typeface="Courier New"/>
                <a:cs typeface="Courier New"/>
              </a:rPr>
              <a:t>action</a:t>
            </a:r>
            <a:r>
              <a:rPr lang="en-US" sz="2400" dirty="0"/>
              <a:t> is on the same line</a:t>
            </a:r>
          </a:p>
          <a:p>
            <a:r>
              <a:rPr lang="en-US" sz="2400" dirty="0"/>
              <a:t>Any indented line or line surrounded by a %{}% can be used to declare variables, etc.</a:t>
            </a:r>
          </a:p>
          <a:p>
            <a:r>
              <a:rPr lang="en-US" sz="2400" dirty="0"/>
              <a:t>Note: deviations from this format cause compile issues!</a:t>
            </a:r>
          </a:p>
          <a:p>
            <a:endParaRPr lang="en-US" sz="2400" dirty="0">
              <a:latin typeface="Courier New"/>
              <a:cs typeface="Courier New"/>
            </a:endParaRPr>
          </a:p>
        </p:txBody>
      </p:sp>
    </p:spTree>
    <p:extLst>
      <p:ext uri="{BB962C8B-B14F-4D97-AF65-F5344CB8AC3E}">
        <p14:creationId xmlns:p14="http://schemas.microsoft.com/office/powerpoint/2010/main" val="112682745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Rules section: allowed patterns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/>
              <a:t>Patterns are what encode the regular expressions that are recognized</a:t>
            </a:r>
          </a:p>
          <a:p>
            <a:r>
              <a:rPr lang="en-US" sz="2400" dirty="0"/>
              <a:t>Examples: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‘x’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 the character x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‘.’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any character except a newline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‘xyz’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x, y,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</a:t>
            </a:r>
            <a:r>
              <a:rPr lang="en-US" sz="2250" dirty="0" err="1">
                <a:latin typeface="Courier New"/>
                <a:cs typeface="Courier New"/>
              </a:rPr>
              <a:t>abj-oZ</a:t>
            </a:r>
            <a:r>
              <a:rPr lang="en-US" sz="2250" dirty="0">
                <a:latin typeface="Courier New"/>
                <a:cs typeface="Courier New"/>
              </a:rPr>
              <a:t>’ </a:t>
            </a:r>
            <a:r>
              <a:rPr lang="en-US" sz="2250" dirty="0">
                <a:cs typeface="Courier New"/>
              </a:rPr>
              <a:t>- </a:t>
            </a:r>
            <a:r>
              <a:rPr lang="en-US" sz="2250" dirty="0"/>
              <a:t>matches </a:t>
            </a:r>
            <a:r>
              <a:rPr lang="en-US" sz="2250" dirty="0" err="1"/>
              <a:t>a,b,j,k,l,m,n,o</a:t>
            </a:r>
            <a:r>
              <a:rPr lang="en-US" sz="2250" dirty="0"/>
              <a:t>, or Z</a:t>
            </a:r>
          </a:p>
          <a:p>
            <a:pPr lvl="1"/>
            <a:r>
              <a:rPr lang="en-US" sz="2250" dirty="0">
                <a:latin typeface="Courier New"/>
                <a:cs typeface="Courier New"/>
              </a:rPr>
              <a:t>‘[^A-Z]’ </a:t>
            </a:r>
            <a:r>
              <a:rPr lang="en-US" sz="2250" dirty="0">
                <a:cs typeface="Courier New"/>
              </a:rPr>
              <a:t>– characters OTHER than A-Z (negation)</a:t>
            </a:r>
            <a:endParaRPr lang="en-US" sz="2250" dirty="0"/>
          </a:p>
        </p:txBody>
      </p:sp>
    </p:spTree>
    <p:extLst>
      <p:ext uri="{BB962C8B-B14F-4D97-AF65-F5344CB8AC3E}">
        <p14:creationId xmlns:p14="http://schemas.microsoft.com/office/powerpoint/2010/main" val="20782705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djacency">
  <a:themeElements>
    <a:clrScheme name="Adjacency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Adjacency">
      <a:majorFont>
        <a:latin typeface="Cambria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明朝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Adjacency">
      <a:fillStyleLst>
        <a:solidFill>
          <a:schemeClr val="phClr"/>
        </a:solidFill>
        <a:solidFill>
          <a:schemeClr val="phClr">
            <a:tint val="55000"/>
          </a:schemeClr>
        </a:solidFill>
        <a:solidFill>
          <a:schemeClr val="phClr"/>
        </a:soli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algn="bl" rotWithShape="0">
              <a:srgbClr val="000000">
                <a:alpha val="60000"/>
              </a:srgbClr>
            </a:outerShdw>
          </a:effectLst>
        </a:effectStyle>
        <a:effectStyle>
          <a:effectLst/>
          <a:scene3d>
            <a:camera prst="orthographicFront">
              <a:rot lat="0" lon="0" rev="0"/>
            </a:camera>
            <a:lightRig rig="brightRoom" dir="tl">
              <a:rot lat="0" lon="0" rev="1800000"/>
            </a:lightRig>
          </a:scene3d>
          <a:sp3d contourW="10160" prstMaterial="dkEdge">
            <a:bevelT w="38100" h="50800" prst="angle"/>
            <a:contourClr>
              <a:schemeClr val="phClr">
                <a:shade val="40000"/>
                <a:satMod val="15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</a:schemeClr>
            </a:gs>
            <a:gs pos="75000">
              <a:schemeClr val="phClr">
                <a:shade val="100000"/>
                <a:satMod val="115000"/>
              </a:schemeClr>
            </a:gs>
            <a:gs pos="100000">
              <a:schemeClr val="phClr">
                <a:shade val="70000"/>
                <a:satMod val="130000"/>
              </a:schemeClr>
            </a:gs>
          </a:gsLst>
          <a:path path="circle">
            <a:fillToRect l="20000" t="50000" r="10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7000"/>
              </a:schemeClr>
              <a:schemeClr val="phClr">
                <a:shade val="96000"/>
              </a:schemeClr>
            </a:duotone>
          </a:blip>
          <a:tile tx="0" ty="0" sx="32000" sy="32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Adjacency.thmx</Template>
  <TotalTime>718</TotalTime>
  <Words>1769</Words>
  <Application>Microsoft Macintosh PowerPoint</Application>
  <PresentationFormat>On-screen Show (4:3)</PresentationFormat>
  <Paragraphs>201</Paragraphs>
  <Slides>31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31</vt:i4>
      </vt:variant>
    </vt:vector>
  </HeadingPairs>
  <TitlesOfParts>
    <vt:vector size="37" baseType="lpstr">
      <vt:lpstr>Arial</vt:lpstr>
      <vt:lpstr>Calibri</vt:lpstr>
      <vt:lpstr>Cambria</vt:lpstr>
      <vt:lpstr>Courier New</vt:lpstr>
      <vt:lpstr>Wingdings</vt:lpstr>
      <vt:lpstr>Adjacency</vt:lpstr>
      <vt:lpstr>More on flex</vt:lpstr>
      <vt:lpstr>lex &amp; flex</vt:lpstr>
      <vt:lpstr>Flex overview</vt:lpstr>
      <vt:lpstr>Flex intro (cont)</vt:lpstr>
      <vt:lpstr>Format of a flex file</vt:lpstr>
      <vt:lpstr>First section: definitions</vt:lpstr>
      <vt:lpstr>Definitions section (cont.)</vt:lpstr>
      <vt:lpstr>The rules section</vt:lpstr>
      <vt:lpstr>Rules section: allowed patterns</vt:lpstr>
      <vt:lpstr>More patterns</vt:lpstr>
      <vt:lpstr>A simple example</vt:lpstr>
      <vt:lpstr>Another simple example</vt:lpstr>
      <vt:lpstr>Things to note from last slide</vt:lpstr>
      <vt:lpstr>How matching happens</vt:lpstr>
      <vt:lpstr>Actions</vt:lpstr>
      <vt:lpstr>Another simple example</vt:lpstr>
      <vt:lpstr>Special actions</vt:lpstr>
      <vt:lpstr>Example</vt:lpstr>
      <vt:lpstr>States and flex</vt:lpstr>
      <vt:lpstr>Flex - compiling</vt:lpstr>
      <vt:lpstr>States</vt:lpstr>
      <vt:lpstr>Example</vt:lpstr>
      <vt:lpstr>Next homework</vt:lpstr>
      <vt:lpstr>Limitations of regular languages</vt:lpstr>
      <vt:lpstr>Beyond regular expressions</vt:lpstr>
      <vt:lpstr>Beyond regular expressions</vt:lpstr>
      <vt:lpstr>Context Free Languages</vt:lpstr>
      <vt:lpstr>An example: 0n1n, n &gt; 0</vt:lpstr>
      <vt:lpstr>Another</vt:lpstr>
      <vt:lpstr>An example from the book:</vt:lpstr>
      <vt:lpstr>Resulting parse tree</vt:lpstr>
    </vt:vector>
  </TitlesOfParts>
  <Company>SLU</Company>
  <LinksUpToDate>false</LinksUpToDate>
  <SharedDoc>false</SharedDoc>
  <HyperlinksChanged>false</HyperlinksChanged>
  <AppVersion>16.0016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More on flex</dc:title>
  <dc:creator>Erin Chambers</dc:creator>
  <cp:lastModifiedBy>Microsoft Office User</cp:lastModifiedBy>
  <cp:revision>7</cp:revision>
  <dcterms:created xsi:type="dcterms:W3CDTF">2017-01-27T03:02:07Z</dcterms:created>
  <dcterms:modified xsi:type="dcterms:W3CDTF">2020-01-29T14:58:45Z</dcterms:modified>
</cp:coreProperties>
</file>