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media/image10.png" ContentType="image/png"/>
  <Override PartName="/ppt/media/image9.png" ContentType="image/png"/>
  <Override PartName="/ppt/media/image7.jpeg" ContentType="image/jpeg"/>
  <Override PartName="/ppt/media/image2.png" ContentType="image/png"/>
  <Override PartName="/ppt/media/image8.jpeg" ContentType="image/jpeg"/>
  <Override PartName="/ppt/media/image1.png" ContentType="image/png"/>
  <Override PartName="/ppt/media/image5.jpeg" ContentType="image/jpeg"/>
  <Override PartName="/ppt/media/image3.png" ContentType="image/png"/>
  <Override PartName="/ppt/media/image6.jpeg" ContentType="image/jpeg"/>
  <Override PartName="/ppt/media/image4.png" ContentType="image/png"/>
  <Override PartName="/ppt/presentation.xml" ContentType="application/vnd.openxmlformats-officedocument.presentationml.presentation.main+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s/_rels/slide37.xml.rels" ContentType="application/vnd.openxmlformats-package.relationships+xml"/>
  <Override PartName="/ppt/slides/_rels/slide36.xml.rels" ContentType="application/vnd.openxmlformats-package.relationships+xml"/>
  <Override PartName="/ppt/slides/_rels/slide35.xml.rels" ContentType="application/vnd.openxmlformats-package.relationships+xml"/>
  <Override PartName="/ppt/slides/_rels/slide34.xml.rels" ContentType="application/vnd.openxmlformats-package.relationships+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29" name="PlaceHolder 2"/>
          <p:cNvSpPr>
            <a:spLocks noGrp="1"/>
          </p:cNvSpPr>
          <p:nvPr>
            <p:ph type="body"/>
          </p:nvPr>
        </p:nvSpPr>
        <p:spPr>
          <a:xfrm>
            <a:off x="457200" y="16002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30" name="PlaceHolder 3"/>
          <p:cNvSpPr>
            <a:spLocks noGrp="1"/>
          </p:cNvSpPr>
          <p:nvPr>
            <p:ph type="body"/>
          </p:nvPr>
        </p:nvSpPr>
        <p:spPr>
          <a:xfrm>
            <a:off x="457200" y="41076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32"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33"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34" name="PlaceHolder 4"/>
          <p:cNvSpPr>
            <a:spLocks noGrp="1"/>
          </p:cNvSpPr>
          <p:nvPr>
            <p:ph type="body"/>
          </p:nvPr>
        </p:nvSpPr>
        <p:spPr>
          <a:xfrm>
            <a:off x="4572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35" name="PlaceHolder 5"/>
          <p:cNvSpPr>
            <a:spLocks noGrp="1"/>
          </p:cNvSpPr>
          <p:nvPr>
            <p:ph type="body"/>
          </p:nvPr>
        </p:nvSpPr>
        <p:spPr>
          <a:xfrm>
            <a:off x="43614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37" name="PlaceHolder 2"/>
          <p:cNvSpPr>
            <a:spLocks noGrp="1"/>
          </p:cNvSpPr>
          <p:nvPr>
            <p:ph type="body"/>
          </p:nvPr>
        </p:nvSpPr>
        <p:spPr>
          <a:xfrm>
            <a:off x="45720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38" name="PlaceHolder 3"/>
          <p:cNvSpPr>
            <a:spLocks noGrp="1"/>
          </p:cNvSpPr>
          <p:nvPr>
            <p:ph type="body"/>
          </p:nvPr>
        </p:nvSpPr>
        <p:spPr>
          <a:xfrm>
            <a:off x="303372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39" name="PlaceHolder 4"/>
          <p:cNvSpPr>
            <a:spLocks noGrp="1"/>
          </p:cNvSpPr>
          <p:nvPr>
            <p:ph type="body"/>
          </p:nvPr>
        </p:nvSpPr>
        <p:spPr>
          <a:xfrm>
            <a:off x="561024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40" name="PlaceHolder 5"/>
          <p:cNvSpPr>
            <a:spLocks noGrp="1"/>
          </p:cNvSpPr>
          <p:nvPr>
            <p:ph type="body"/>
          </p:nvPr>
        </p:nvSpPr>
        <p:spPr>
          <a:xfrm>
            <a:off x="45720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41" name="PlaceHolder 6"/>
          <p:cNvSpPr>
            <a:spLocks noGrp="1"/>
          </p:cNvSpPr>
          <p:nvPr>
            <p:ph type="body"/>
          </p:nvPr>
        </p:nvSpPr>
        <p:spPr>
          <a:xfrm>
            <a:off x="303372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42" name="PlaceHolder 7"/>
          <p:cNvSpPr>
            <a:spLocks noGrp="1"/>
          </p:cNvSpPr>
          <p:nvPr>
            <p:ph type="body"/>
          </p:nvPr>
        </p:nvSpPr>
        <p:spPr>
          <a:xfrm>
            <a:off x="561024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51" name="PlaceHolder 2"/>
          <p:cNvSpPr>
            <a:spLocks noGrp="1"/>
          </p:cNvSpPr>
          <p:nvPr>
            <p:ph type="subTitle"/>
          </p:nvPr>
        </p:nvSpPr>
        <p:spPr>
          <a:xfrm>
            <a:off x="457200" y="1600200"/>
            <a:ext cx="7619760" cy="48002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53" name="PlaceHolder 2"/>
          <p:cNvSpPr>
            <a:spLocks noGrp="1"/>
          </p:cNvSpPr>
          <p:nvPr>
            <p:ph type="body"/>
          </p:nvPr>
        </p:nvSpPr>
        <p:spPr>
          <a:xfrm>
            <a:off x="457200" y="1600200"/>
            <a:ext cx="7619760" cy="480024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55" name="PlaceHolder 2"/>
          <p:cNvSpPr>
            <a:spLocks noGrp="1"/>
          </p:cNvSpPr>
          <p:nvPr>
            <p:ph type="body"/>
          </p:nvPr>
        </p:nvSpPr>
        <p:spPr>
          <a:xfrm>
            <a:off x="4572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56" name="PlaceHolder 3"/>
          <p:cNvSpPr>
            <a:spLocks noGrp="1"/>
          </p:cNvSpPr>
          <p:nvPr>
            <p:ph type="body"/>
          </p:nvPr>
        </p:nvSpPr>
        <p:spPr>
          <a:xfrm>
            <a:off x="43614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4680"/>
            <a:ext cx="761976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60"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61" name="PlaceHolder 3"/>
          <p:cNvSpPr>
            <a:spLocks noGrp="1"/>
          </p:cNvSpPr>
          <p:nvPr>
            <p:ph type="body"/>
          </p:nvPr>
        </p:nvSpPr>
        <p:spPr>
          <a:xfrm>
            <a:off x="43614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62" name="PlaceHolder 4"/>
          <p:cNvSpPr>
            <a:spLocks noGrp="1"/>
          </p:cNvSpPr>
          <p:nvPr>
            <p:ph type="body"/>
          </p:nvPr>
        </p:nvSpPr>
        <p:spPr>
          <a:xfrm>
            <a:off x="4572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8" name="PlaceHolder 2"/>
          <p:cNvSpPr>
            <a:spLocks noGrp="1"/>
          </p:cNvSpPr>
          <p:nvPr>
            <p:ph type="subTitle"/>
          </p:nvPr>
        </p:nvSpPr>
        <p:spPr>
          <a:xfrm>
            <a:off x="457200" y="1600200"/>
            <a:ext cx="7619760" cy="48002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64" name="PlaceHolder 2"/>
          <p:cNvSpPr>
            <a:spLocks noGrp="1"/>
          </p:cNvSpPr>
          <p:nvPr>
            <p:ph type="body"/>
          </p:nvPr>
        </p:nvSpPr>
        <p:spPr>
          <a:xfrm>
            <a:off x="4572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65"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66" name="PlaceHolder 4"/>
          <p:cNvSpPr>
            <a:spLocks noGrp="1"/>
          </p:cNvSpPr>
          <p:nvPr>
            <p:ph type="body"/>
          </p:nvPr>
        </p:nvSpPr>
        <p:spPr>
          <a:xfrm>
            <a:off x="43614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68"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69"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70" name="PlaceHolder 4"/>
          <p:cNvSpPr>
            <a:spLocks noGrp="1"/>
          </p:cNvSpPr>
          <p:nvPr>
            <p:ph type="body"/>
          </p:nvPr>
        </p:nvSpPr>
        <p:spPr>
          <a:xfrm>
            <a:off x="457200" y="41076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72" name="PlaceHolder 2"/>
          <p:cNvSpPr>
            <a:spLocks noGrp="1"/>
          </p:cNvSpPr>
          <p:nvPr>
            <p:ph type="body"/>
          </p:nvPr>
        </p:nvSpPr>
        <p:spPr>
          <a:xfrm>
            <a:off x="457200" y="16002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73" name="PlaceHolder 3"/>
          <p:cNvSpPr>
            <a:spLocks noGrp="1"/>
          </p:cNvSpPr>
          <p:nvPr>
            <p:ph type="body"/>
          </p:nvPr>
        </p:nvSpPr>
        <p:spPr>
          <a:xfrm>
            <a:off x="457200" y="41076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75"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76"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77" name="PlaceHolder 4"/>
          <p:cNvSpPr>
            <a:spLocks noGrp="1"/>
          </p:cNvSpPr>
          <p:nvPr>
            <p:ph type="body"/>
          </p:nvPr>
        </p:nvSpPr>
        <p:spPr>
          <a:xfrm>
            <a:off x="4572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78" name="PlaceHolder 5"/>
          <p:cNvSpPr>
            <a:spLocks noGrp="1"/>
          </p:cNvSpPr>
          <p:nvPr>
            <p:ph type="body"/>
          </p:nvPr>
        </p:nvSpPr>
        <p:spPr>
          <a:xfrm>
            <a:off x="43614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80" name="PlaceHolder 2"/>
          <p:cNvSpPr>
            <a:spLocks noGrp="1"/>
          </p:cNvSpPr>
          <p:nvPr>
            <p:ph type="body"/>
          </p:nvPr>
        </p:nvSpPr>
        <p:spPr>
          <a:xfrm>
            <a:off x="45720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81" name="PlaceHolder 3"/>
          <p:cNvSpPr>
            <a:spLocks noGrp="1"/>
          </p:cNvSpPr>
          <p:nvPr>
            <p:ph type="body"/>
          </p:nvPr>
        </p:nvSpPr>
        <p:spPr>
          <a:xfrm>
            <a:off x="303372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82" name="PlaceHolder 4"/>
          <p:cNvSpPr>
            <a:spLocks noGrp="1"/>
          </p:cNvSpPr>
          <p:nvPr>
            <p:ph type="body"/>
          </p:nvPr>
        </p:nvSpPr>
        <p:spPr>
          <a:xfrm>
            <a:off x="561024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83" name="PlaceHolder 5"/>
          <p:cNvSpPr>
            <a:spLocks noGrp="1"/>
          </p:cNvSpPr>
          <p:nvPr>
            <p:ph type="body"/>
          </p:nvPr>
        </p:nvSpPr>
        <p:spPr>
          <a:xfrm>
            <a:off x="45720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84" name="PlaceHolder 6"/>
          <p:cNvSpPr>
            <a:spLocks noGrp="1"/>
          </p:cNvSpPr>
          <p:nvPr>
            <p:ph type="body"/>
          </p:nvPr>
        </p:nvSpPr>
        <p:spPr>
          <a:xfrm>
            <a:off x="303372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85" name="PlaceHolder 7"/>
          <p:cNvSpPr>
            <a:spLocks noGrp="1"/>
          </p:cNvSpPr>
          <p:nvPr>
            <p:ph type="body"/>
          </p:nvPr>
        </p:nvSpPr>
        <p:spPr>
          <a:xfrm>
            <a:off x="561024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95" name="PlaceHolder 2"/>
          <p:cNvSpPr>
            <a:spLocks noGrp="1"/>
          </p:cNvSpPr>
          <p:nvPr>
            <p:ph type="subTitle"/>
          </p:nvPr>
        </p:nvSpPr>
        <p:spPr>
          <a:xfrm>
            <a:off x="457200" y="1600200"/>
            <a:ext cx="7619760" cy="48002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97" name="PlaceHolder 2"/>
          <p:cNvSpPr>
            <a:spLocks noGrp="1"/>
          </p:cNvSpPr>
          <p:nvPr>
            <p:ph type="body"/>
          </p:nvPr>
        </p:nvSpPr>
        <p:spPr>
          <a:xfrm>
            <a:off x="457200" y="1600200"/>
            <a:ext cx="7619760" cy="480024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99" name="PlaceHolder 2"/>
          <p:cNvSpPr>
            <a:spLocks noGrp="1"/>
          </p:cNvSpPr>
          <p:nvPr>
            <p:ph type="body"/>
          </p:nvPr>
        </p:nvSpPr>
        <p:spPr>
          <a:xfrm>
            <a:off x="4572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100" name="PlaceHolder 3"/>
          <p:cNvSpPr>
            <a:spLocks noGrp="1"/>
          </p:cNvSpPr>
          <p:nvPr>
            <p:ph type="body"/>
          </p:nvPr>
        </p:nvSpPr>
        <p:spPr>
          <a:xfrm>
            <a:off x="43614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0" name="PlaceHolder 2"/>
          <p:cNvSpPr>
            <a:spLocks noGrp="1"/>
          </p:cNvSpPr>
          <p:nvPr>
            <p:ph type="body"/>
          </p:nvPr>
        </p:nvSpPr>
        <p:spPr>
          <a:xfrm>
            <a:off x="457200" y="1600200"/>
            <a:ext cx="7619760" cy="480024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2" name="PlaceHolder 1"/>
          <p:cNvSpPr>
            <a:spLocks noGrp="1"/>
          </p:cNvSpPr>
          <p:nvPr>
            <p:ph type="subTitle"/>
          </p:nvPr>
        </p:nvSpPr>
        <p:spPr>
          <a:xfrm>
            <a:off x="457200" y="274680"/>
            <a:ext cx="761976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04"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05" name="PlaceHolder 3"/>
          <p:cNvSpPr>
            <a:spLocks noGrp="1"/>
          </p:cNvSpPr>
          <p:nvPr>
            <p:ph type="body"/>
          </p:nvPr>
        </p:nvSpPr>
        <p:spPr>
          <a:xfrm>
            <a:off x="43614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106" name="PlaceHolder 4"/>
          <p:cNvSpPr>
            <a:spLocks noGrp="1"/>
          </p:cNvSpPr>
          <p:nvPr>
            <p:ph type="body"/>
          </p:nvPr>
        </p:nvSpPr>
        <p:spPr>
          <a:xfrm>
            <a:off x="4572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08" name="PlaceHolder 2"/>
          <p:cNvSpPr>
            <a:spLocks noGrp="1"/>
          </p:cNvSpPr>
          <p:nvPr>
            <p:ph type="body"/>
          </p:nvPr>
        </p:nvSpPr>
        <p:spPr>
          <a:xfrm>
            <a:off x="4572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109"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10" name="PlaceHolder 4"/>
          <p:cNvSpPr>
            <a:spLocks noGrp="1"/>
          </p:cNvSpPr>
          <p:nvPr>
            <p:ph type="body"/>
          </p:nvPr>
        </p:nvSpPr>
        <p:spPr>
          <a:xfrm>
            <a:off x="43614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12"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13"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14" name="PlaceHolder 4"/>
          <p:cNvSpPr>
            <a:spLocks noGrp="1"/>
          </p:cNvSpPr>
          <p:nvPr>
            <p:ph type="body"/>
          </p:nvPr>
        </p:nvSpPr>
        <p:spPr>
          <a:xfrm>
            <a:off x="457200" y="41076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16" name="PlaceHolder 2"/>
          <p:cNvSpPr>
            <a:spLocks noGrp="1"/>
          </p:cNvSpPr>
          <p:nvPr>
            <p:ph type="body"/>
          </p:nvPr>
        </p:nvSpPr>
        <p:spPr>
          <a:xfrm>
            <a:off x="457200" y="16002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17" name="PlaceHolder 3"/>
          <p:cNvSpPr>
            <a:spLocks noGrp="1"/>
          </p:cNvSpPr>
          <p:nvPr>
            <p:ph type="body"/>
          </p:nvPr>
        </p:nvSpPr>
        <p:spPr>
          <a:xfrm>
            <a:off x="457200" y="41076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19"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0"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1" name="PlaceHolder 4"/>
          <p:cNvSpPr>
            <a:spLocks noGrp="1"/>
          </p:cNvSpPr>
          <p:nvPr>
            <p:ph type="body"/>
          </p:nvPr>
        </p:nvSpPr>
        <p:spPr>
          <a:xfrm>
            <a:off x="4572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2" name="PlaceHolder 5"/>
          <p:cNvSpPr>
            <a:spLocks noGrp="1"/>
          </p:cNvSpPr>
          <p:nvPr>
            <p:ph type="body"/>
          </p:nvPr>
        </p:nvSpPr>
        <p:spPr>
          <a:xfrm>
            <a:off x="43614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24" name="PlaceHolder 2"/>
          <p:cNvSpPr>
            <a:spLocks noGrp="1"/>
          </p:cNvSpPr>
          <p:nvPr>
            <p:ph type="body"/>
          </p:nvPr>
        </p:nvSpPr>
        <p:spPr>
          <a:xfrm>
            <a:off x="45720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5" name="PlaceHolder 3"/>
          <p:cNvSpPr>
            <a:spLocks noGrp="1"/>
          </p:cNvSpPr>
          <p:nvPr>
            <p:ph type="body"/>
          </p:nvPr>
        </p:nvSpPr>
        <p:spPr>
          <a:xfrm>
            <a:off x="303372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6" name="PlaceHolder 4"/>
          <p:cNvSpPr>
            <a:spLocks noGrp="1"/>
          </p:cNvSpPr>
          <p:nvPr>
            <p:ph type="body"/>
          </p:nvPr>
        </p:nvSpPr>
        <p:spPr>
          <a:xfrm>
            <a:off x="5610240" y="16002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7" name="PlaceHolder 5"/>
          <p:cNvSpPr>
            <a:spLocks noGrp="1"/>
          </p:cNvSpPr>
          <p:nvPr>
            <p:ph type="body"/>
          </p:nvPr>
        </p:nvSpPr>
        <p:spPr>
          <a:xfrm>
            <a:off x="45720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8" name="PlaceHolder 6"/>
          <p:cNvSpPr>
            <a:spLocks noGrp="1"/>
          </p:cNvSpPr>
          <p:nvPr>
            <p:ph type="body"/>
          </p:nvPr>
        </p:nvSpPr>
        <p:spPr>
          <a:xfrm>
            <a:off x="303372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29" name="PlaceHolder 7"/>
          <p:cNvSpPr>
            <a:spLocks noGrp="1"/>
          </p:cNvSpPr>
          <p:nvPr>
            <p:ph type="body"/>
          </p:nvPr>
        </p:nvSpPr>
        <p:spPr>
          <a:xfrm>
            <a:off x="5610240" y="4107600"/>
            <a:ext cx="245340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2" name="PlaceHolder 2"/>
          <p:cNvSpPr>
            <a:spLocks noGrp="1"/>
          </p:cNvSpPr>
          <p:nvPr>
            <p:ph type="body"/>
          </p:nvPr>
        </p:nvSpPr>
        <p:spPr>
          <a:xfrm>
            <a:off x="4572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13" name="PlaceHolder 3"/>
          <p:cNvSpPr>
            <a:spLocks noGrp="1"/>
          </p:cNvSpPr>
          <p:nvPr>
            <p:ph type="body"/>
          </p:nvPr>
        </p:nvSpPr>
        <p:spPr>
          <a:xfrm>
            <a:off x="43614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4680"/>
            <a:ext cx="761976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17"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18" name="PlaceHolder 3"/>
          <p:cNvSpPr>
            <a:spLocks noGrp="1"/>
          </p:cNvSpPr>
          <p:nvPr>
            <p:ph type="body"/>
          </p:nvPr>
        </p:nvSpPr>
        <p:spPr>
          <a:xfrm>
            <a:off x="43614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19" name="PlaceHolder 4"/>
          <p:cNvSpPr>
            <a:spLocks noGrp="1"/>
          </p:cNvSpPr>
          <p:nvPr>
            <p:ph type="body"/>
          </p:nvPr>
        </p:nvSpPr>
        <p:spPr>
          <a:xfrm>
            <a:off x="4572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21" name="PlaceHolder 2"/>
          <p:cNvSpPr>
            <a:spLocks noGrp="1"/>
          </p:cNvSpPr>
          <p:nvPr>
            <p:ph type="body"/>
          </p:nvPr>
        </p:nvSpPr>
        <p:spPr>
          <a:xfrm>
            <a:off x="457200" y="1600200"/>
            <a:ext cx="3718080" cy="4800240"/>
          </a:xfrm>
          <a:prstGeom prst="rect">
            <a:avLst/>
          </a:prstGeom>
        </p:spPr>
        <p:txBody>
          <a:bodyPr lIns="0" rIns="0" tIns="0" bIns="0">
            <a:normAutofit/>
          </a:bodyPr>
          <a:p>
            <a:endParaRPr b="0" lang="en-US" sz="2200" spc="-1" strike="noStrike">
              <a:solidFill>
                <a:srgbClr val="2f2b20"/>
              </a:solidFill>
              <a:latin typeface="Calibri"/>
            </a:endParaRPr>
          </a:p>
        </p:txBody>
      </p:sp>
      <p:sp>
        <p:nvSpPr>
          <p:cNvPr id="22"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23" name="PlaceHolder 4"/>
          <p:cNvSpPr>
            <a:spLocks noGrp="1"/>
          </p:cNvSpPr>
          <p:nvPr>
            <p:ph type="body"/>
          </p:nvPr>
        </p:nvSpPr>
        <p:spPr>
          <a:xfrm>
            <a:off x="4361400" y="41076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4680"/>
            <a:ext cx="7619760" cy="1142640"/>
          </a:xfrm>
          <a:prstGeom prst="rect">
            <a:avLst/>
          </a:prstGeom>
        </p:spPr>
        <p:txBody>
          <a:bodyPr lIns="0" rIns="0" tIns="0" bIns="0" anchor="ctr">
            <a:spAutoFit/>
          </a:bodyPr>
          <a:p>
            <a:endParaRPr b="0" lang="en-US" sz="1800" spc="-1" strike="noStrike">
              <a:solidFill>
                <a:srgbClr val="2f2b20"/>
              </a:solidFill>
              <a:latin typeface="Calibri"/>
            </a:endParaRPr>
          </a:p>
        </p:txBody>
      </p:sp>
      <p:sp>
        <p:nvSpPr>
          <p:cNvPr id="25" name="PlaceHolder 2"/>
          <p:cNvSpPr>
            <a:spLocks noGrp="1"/>
          </p:cNvSpPr>
          <p:nvPr>
            <p:ph type="body"/>
          </p:nvPr>
        </p:nvSpPr>
        <p:spPr>
          <a:xfrm>
            <a:off x="4572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26" name="PlaceHolder 3"/>
          <p:cNvSpPr>
            <a:spLocks noGrp="1"/>
          </p:cNvSpPr>
          <p:nvPr>
            <p:ph type="body"/>
          </p:nvPr>
        </p:nvSpPr>
        <p:spPr>
          <a:xfrm>
            <a:off x="4361400" y="1600200"/>
            <a:ext cx="3718080" cy="2289600"/>
          </a:xfrm>
          <a:prstGeom prst="rect">
            <a:avLst/>
          </a:prstGeom>
        </p:spPr>
        <p:txBody>
          <a:bodyPr lIns="0" rIns="0" tIns="0" bIns="0">
            <a:normAutofit/>
          </a:bodyPr>
          <a:p>
            <a:endParaRPr b="0" lang="en-US" sz="2200" spc="-1" strike="noStrike">
              <a:solidFill>
                <a:srgbClr val="2f2b20"/>
              </a:solidFill>
              <a:latin typeface="Calibri"/>
            </a:endParaRPr>
          </a:p>
        </p:txBody>
      </p:sp>
      <p:sp>
        <p:nvSpPr>
          <p:cNvPr id="27" name="PlaceHolder 4"/>
          <p:cNvSpPr>
            <a:spLocks noGrp="1"/>
          </p:cNvSpPr>
          <p:nvPr>
            <p:ph type="body"/>
          </p:nvPr>
        </p:nvSpPr>
        <p:spPr>
          <a:xfrm>
            <a:off x="457200" y="4107600"/>
            <a:ext cx="7619760" cy="2289600"/>
          </a:xfrm>
          <a:prstGeom prst="rect">
            <a:avLst/>
          </a:prstGeom>
        </p:spPr>
        <p:txBody>
          <a:bodyPr lIns="0" rIns="0" tIns="0" bIns="0">
            <a:normAutofit/>
          </a:bodyPr>
          <a:p>
            <a:endParaRPr b="0" lang="en-US" sz="2200" spc="-1" strike="noStrike">
              <a:solidFill>
                <a:srgbClr val="2f2b2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CustomShape 1"/>
          <p:cNvSpPr/>
          <p:nvPr/>
        </p:nvSpPr>
        <p:spPr>
          <a:xfrm>
            <a:off x="8458200" y="0"/>
            <a:ext cx="685440" cy="6857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a:off x="8458200" y="5486400"/>
            <a:ext cx="685440" cy="685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2" name="PlaceHolder 3"/>
          <p:cNvSpPr>
            <a:spLocks noGrp="1"/>
          </p:cNvSpPr>
          <p:nvPr>
            <p:ph type="title"/>
          </p:nvPr>
        </p:nvSpPr>
        <p:spPr>
          <a:xfrm>
            <a:off x="685800" y="1905120"/>
            <a:ext cx="7543440" cy="2593440"/>
          </a:xfrm>
          <a:prstGeom prst="rect">
            <a:avLst/>
          </a:prstGeom>
        </p:spPr>
        <p:txBody>
          <a:bodyPr anchor="b">
            <a:noAutofit/>
          </a:bodyPr>
          <a:p>
            <a:pPr>
              <a:lnSpc>
                <a:spcPct val="100000"/>
              </a:lnSpc>
            </a:pPr>
            <a:r>
              <a:rPr b="0" lang="en-US" sz="6600" spc="-100" strike="noStrike">
                <a:solidFill>
                  <a:srgbClr val="675e47"/>
                </a:solidFill>
                <a:latin typeface="Cambria"/>
              </a:rPr>
              <a:t>Click to edit Master </a:t>
            </a:r>
            <a:r>
              <a:rPr b="0" lang="en-US" sz="6600" spc="-100" strike="noStrike">
                <a:solidFill>
                  <a:srgbClr val="675e47"/>
                </a:solidFill>
                <a:latin typeface="Cambria"/>
              </a:rPr>
              <a:t>title style</a:t>
            </a:r>
            <a:endParaRPr b="0" lang="en-US" sz="6600" spc="-1" strike="noStrike">
              <a:solidFill>
                <a:srgbClr val="2f2b20"/>
              </a:solidFill>
              <a:latin typeface="Calibri"/>
            </a:endParaRPr>
          </a:p>
        </p:txBody>
      </p:sp>
      <p:sp>
        <p:nvSpPr>
          <p:cNvPr id="3" name="PlaceHolder 4"/>
          <p:cNvSpPr>
            <a:spLocks noGrp="1"/>
          </p:cNvSpPr>
          <p:nvPr>
            <p:ph type="dt"/>
          </p:nvPr>
        </p:nvSpPr>
        <p:spPr>
          <a:xfrm rot="16200000">
            <a:off x="7551360" y="1646280"/>
            <a:ext cx="2437920" cy="365400"/>
          </a:xfrm>
          <a:prstGeom prst="rect">
            <a:avLst/>
          </a:prstGeom>
        </p:spPr>
        <p:txBody>
          <a:bodyPr anchor="ctr">
            <a:noAutofit/>
          </a:bodyPr>
          <a:p>
            <a:pPr>
              <a:lnSpc>
                <a:spcPct val="100000"/>
              </a:lnSpc>
            </a:pPr>
            <a:fld id="{C1144D26-A9C0-4AF1-95D8-5A45B48367BF}" type="datetime">
              <a:rPr b="0" lang="en-US" sz="1200" spc="-1" strike="noStrike">
                <a:solidFill>
                  <a:srgbClr val="dfdcb7"/>
                </a:solidFill>
                <a:latin typeface="Calibri"/>
              </a:rPr>
              <a:t>1/24/20</a:t>
            </a:fld>
            <a:endParaRPr b="0" lang="en-US" sz="1200" spc="-1" strike="noStrike">
              <a:latin typeface="Times New Roman"/>
            </a:endParaRPr>
          </a:p>
        </p:txBody>
      </p:sp>
      <p:sp>
        <p:nvSpPr>
          <p:cNvPr id="4" name="PlaceHolder 5"/>
          <p:cNvSpPr>
            <a:spLocks noGrp="1"/>
          </p:cNvSpPr>
          <p:nvPr>
            <p:ph type="ftr"/>
          </p:nvPr>
        </p:nvSpPr>
        <p:spPr>
          <a:xfrm rot="16200000">
            <a:off x="7587000" y="4048920"/>
            <a:ext cx="2367000" cy="365400"/>
          </a:xfrm>
          <a:prstGeom prst="rect">
            <a:avLst/>
          </a:prstGeom>
        </p:spPr>
        <p:txBody>
          <a:bodyPr anchor="ctr">
            <a:noAutofit/>
          </a:bodyPr>
          <a:p>
            <a:endParaRPr b="0" lang="en-US" sz="2400" spc="-1" strike="noStrike">
              <a:latin typeface="Times New Roman"/>
            </a:endParaRPr>
          </a:p>
        </p:txBody>
      </p:sp>
      <p:sp>
        <p:nvSpPr>
          <p:cNvPr id="5" name="PlaceHolder 6"/>
          <p:cNvSpPr>
            <a:spLocks noGrp="1"/>
          </p:cNvSpPr>
          <p:nvPr>
            <p:ph type="sldNum"/>
          </p:nvPr>
        </p:nvSpPr>
        <p:spPr>
          <a:xfrm>
            <a:off x="8531640" y="5649120"/>
            <a:ext cx="548280" cy="396000"/>
          </a:xfrm>
          <a:prstGeom prst="rect">
            <a:avLst/>
          </a:prstGeom>
        </p:spPr>
        <p:txBody>
          <a:bodyPr lIns="0" rIns="0" tIns="0" bIns="0" anchor="ctr">
            <a:noAutofit/>
          </a:bodyPr>
          <a:p>
            <a:pPr algn="ctr">
              <a:lnSpc>
                <a:spcPct val="100000"/>
              </a:lnSpc>
            </a:pPr>
            <a:fld id="{834D8C2F-AAE2-4A84-B2B0-9F6E17BF7B62}" type="slidenum">
              <a:rPr b="0" lang="en-US" sz="1800" spc="-1" strike="noStrike">
                <a:solidFill>
                  <a:srgbClr val="ffffff"/>
                </a:solidFill>
                <a:latin typeface="Calibri"/>
              </a:rPr>
              <a:t>2</a:t>
            </a:fld>
            <a:endParaRPr b="0" lang="en-US" sz="1800" spc="-1" strike="noStrike">
              <a:latin typeface="Times New Roman"/>
            </a:endParaRPr>
          </a:p>
        </p:txBody>
      </p:sp>
      <p:sp>
        <p:nvSpPr>
          <p:cNvPr id="6"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200" spc="-1" strike="noStrike">
                <a:solidFill>
                  <a:srgbClr val="2f2b20"/>
                </a:solidFill>
                <a:latin typeface="Calibri"/>
              </a:rPr>
              <a:t>Click to edit the outline text format</a:t>
            </a:r>
            <a:endParaRPr b="0" lang="en-US" sz="2200" spc="-1" strike="noStrike">
              <a:solidFill>
                <a:srgbClr val="2f2b20"/>
              </a:solidFill>
              <a:latin typeface="Calibri"/>
            </a:endParaRPr>
          </a:p>
          <a:p>
            <a:pPr lvl="1" marL="864000" indent="-324000">
              <a:spcBef>
                <a:spcPts val="1134"/>
              </a:spcBef>
              <a:buClr>
                <a:srgbClr val="000000"/>
              </a:buClr>
              <a:buSzPct val="75000"/>
              <a:buFont typeface="Symbol" charset="2"/>
              <a:buChar char=""/>
            </a:pPr>
            <a:r>
              <a:rPr b="0" lang="en-US" sz="1800" spc="-1" strike="noStrike">
                <a:solidFill>
                  <a:srgbClr val="2f2b20"/>
                </a:solidFill>
                <a:latin typeface="Calibri"/>
              </a:rPr>
              <a:t>Second Outline Level</a:t>
            </a:r>
            <a:endParaRPr b="0" lang="en-US" sz="1800" spc="-1" strike="noStrike">
              <a:solidFill>
                <a:srgbClr val="2f2b20"/>
              </a:solidFill>
              <a:latin typeface="Calibri"/>
            </a:endParaRPr>
          </a:p>
          <a:p>
            <a:pPr lvl="2" marL="1296000" indent="-288000">
              <a:spcBef>
                <a:spcPts val="850"/>
              </a:spcBef>
              <a:buClr>
                <a:srgbClr val="000000"/>
              </a:buClr>
              <a:buSzPct val="45000"/>
              <a:buFont typeface="Wingdings" charset="2"/>
              <a:buChar char=""/>
            </a:pPr>
            <a:r>
              <a:rPr b="0" lang="en-US" sz="1600" spc="-1" strike="noStrike">
                <a:solidFill>
                  <a:srgbClr val="2f2b20"/>
                </a:solidFill>
                <a:latin typeface="Calibri"/>
              </a:rPr>
              <a:t>Third Outline Level</a:t>
            </a:r>
            <a:endParaRPr b="0" lang="en-US" sz="1600" spc="-1" strike="noStrike">
              <a:solidFill>
                <a:srgbClr val="2f2b20"/>
              </a:solidFill>
              <a:latin typeface="Calibri"/>
            </a:endParaRPr>
          </a:p>
          <a:p>
            <a:pPr lvl="3" marL="1728000" indent="-216000">
              <a:spcBef>
                <a:spcPts val="567"/>
              </a:spcBef>
              <a:buClr>
                <a:srgbClr val="000000"/>
              </a:buClr>
              <a:buSzPct val="75000"/>
              <a:buFont typeface="Symbol" charset="2"/>
              <a:buChar char=""/>
            </a:pPr>
            <a:r>
              <a:rPr b="0" lang="en-US" sz="1400" spc="-1" strike="noStrike">
                <a:solidFill>
                  <a:srgbClr val="2f2b20"/>
                </a:solidFill>
                <a:latin typeface="Calibri"/>
              </a:rPr>
              <a:t>Fourth Outline Level</a:t>
            </a:r>
            <a:endParaRPr b="0" lang="en-US" sz="1400" spc="-1" strike="noStrike">
              <a:solidFill>
                <a:srgbClr val="2f2b2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2f2b20"/>
                </a:solidFill>
                <a:latin typeface="Calibri"/>
              </a:rPr>
              <a:t>Fifth Outline Level</a:t>
            </a:r>
            <a:endParaRPr b="0" lang="en-US" sz="2000" spc="-1" strike="noStrike">
              <a:solidFill>
                <a:srgbClr val="2f2b2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2f2b20"/>
                </a:solidFill>
                <a:latin typeface="Calibri"/>
              </a:rPr>
              <a:t>Sixth Outline Level</a:t>
            </a:r>
            <a:endParaRPr b="0" lang="en-US" sz="2000" spc="-1" strike="noStrike">
              <a:solidFill>
                <a:srgbClr val="2f2b2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2f2b20"/>
                </a:solidFill>
                <a:latin typeface="Calibri"/>
              </a:rPr>
              <a:t>Seventh Outline Level</a:t>
            </a:r>
            <a:endParaRPr b="0" lang="en-US" sz="2000" spc="-1" strike="noStrike">
              <a:solidFill>
                <a:srgbClr val="2f2b2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CustomShape 1"/>
          <p:cNvSpPr/>
          <p:nvPr/>
        </p:nvSpPr>
        <p:spPr>
          <a:xfrm>
            <a:off x="8458200" y="0"/>
            <a:ext cx="685440" cy="6857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44" name="CustomShape 2"/>
          <p:cNvSpPr/>
          <p:nvPr/>
        </p:nvSpPr>
        <p:spPr>
          <a:xfrm>
            <a:off x="8458200" y="5486400"/>
            <a:ext cx="685440" cy="685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5" name="PlaceHolder 3"/>
          <p:cNvSpPr>
            <a:spLocks noGrp="1"/>
          </p:cNvSpPr>
          <p:nvPr>
            <p:ph type="title"/>
          </p:nvPr>
        </p:nvSpPr>
        <p:spPr>
          <a:xfrm>
            <a:off x="457200" y="274680"/>
            <a:ext cx="7619760" cy="1142640"/>
          </a:xfrm>
          <a:prstGeom prst="rect">
            <a:avLst/>
          </a:prstGeom>
        </p:spPr>
        <p:txBody>
          <a:bodyPr anchor="ctr">
            <a:noAutofit/>
          </a:bodyPr>
          <a:p>
            <a:pPr>
              <a:lnSpc>
                <a:spcPct val="100000"/>
              </a:lnSpc>
            </a:pPr>
            <a:r>
              <a:rPr b="0" lang="en-US" sz="4600" spc="-100" strike="noStrike">
                <a:solidFill>
                  <a:srgbClr val="675e47"/>
                </a:solidFill>
                <a:latin typeface="Cambria"/>
              </a:rPr>
              <a:t>Click to edit Master title style</a:t>
            </a:r>
            <a:endParaRPr b="0" lang="en-US" sz="4600" spc="-1" strike="noStrike">
              <a:solidFill>
                <a:srgbClr val="2f2b20"/>
              </a:solidFill>
              <a:latin typeface="Calibri"/>
            </a:endParaRPr>
          </a:p>
        </p:txBody>
      </p:sp>
      <p:sp>
        <p:nvSpPr>
          <p:cNvPr id="46" name="PlaceHolder 4"/>
          <p:cNvSpPr>
            <a:spLocks noGrp="1"/>
          </p:cNvSpPr>
          <p:nvPr>
            <p:ph type="body"/>
          </p:nvPr>
        </p:nvSpPr>
        <p:spPr>
          <a:xfrm>
            <a:off x="457200" y="1600200"/>
            <a:ext cx="7619760" cy="4800240"/>
          </a:xfrm>
          <a:prstGeom prst="rect">
            <a:avLst/>
          </a:prstGeom>
        </p:spPr>
        <p:txBody>
          <a:bodyPr>
            <a:noAutofit/>
          </a:bodyPr>
          <a:p>
            <a:pPr marL="343080" indent="-228240">
              <a:lnSpc>
                <a:spcPct val="100000"/>
              </a:lnSpc>
              <a:spcBef>
                <a:spcPts val="439"/>
              </a:spcBef>
              <a:buClr>
                <a:srgbClr val="a9a57c"/>
              </a:buClr>
              <a:buFont typeface="Arial"/>
              <a:buChar char="•"/>
            </a:pPr>
            <a:r>
              <a:rPr b="0" lang="en-US" sz="2200" spc="-1" strike="noStrike">
                <a:solidFill>
                  <a:srgbClr val="2f2b20"/>
                </a:solidFill>
                <a:latin typeface="Calibri"/>
              </a:rPr>
              <a:t>Click to edit Master text styles</a:t>
            </a:r>
            <a:endParaRPr b="0" lang="en-US" sz="2200" spc="-1" strike="noStrike">
              <a:solidFill>
                <a:srgbClr val="2f2b20"/>
              </a:solidFill>
              <a:latin typeface="Calibri"/>
            </a:endParaRPr>
          </a:p>
          <a:p>
            <a:pPr lvl="1" marL="640080" indent="-228240">
              <a:lnSpc>
                <a:spcPct val="100000"/>
              </a:lnSpc>
              <a:spcBef>
                <a:spcPts val="400"/>
              </a:spcBef>
              <a:buClr>
                <a:srgbClr val="9cbebd"/>
              </a:buClr>
              <a:buFont typeface="Arial"/>
              <a:buChar char="•"/>
            </a:pPr>
            <a:r>
              <a:rPr b="0" lang="en-US" sz="2000" spc="-1" strike="noStrike">
                <a:solidFill>
                  <a:srgbClr val="2f2b20"/>
                </a:solidFill>
                <a:latin typeface="Calibri"/>
              </a:rPr>
              <a:t>Second level</a:t>
            </a:r>
            <a:endParaRPr b="0" lang="en-US" sz="2000" spc="-1" strike="noStrike">
              <a:solidFill>
                <a:srgbClr val="2f2b20"/>
              </a:solidFill>
              <a:latin typeface="Calibri"/>
            </a:endParaRPr>
          </a:p>
          <a:p>
            <a:pPr lvl="2" marL="1005840" indent="-228240">
              <a:lnSpc>
                <a:spcPct val="100000"/>
              </a:lnSpc>
              <a:spcBef>
                <a:spcPts val="360"/>
              </a:spcBef>
              <a:buClr>
                <a:srgbClr val="d2cb6c"/>
              </a:buClr>
              <a:buFont typeface="Arial"/>
              <a:buChar char="•"/>
            </a:pPr>
            <a:r>
              <a:rPr b="0" lang="en-US" sz="1800" spc="-1" strike="noStrike">
                <a:solidFill>
                  <a:srgbClr val="2f2b20"/>
                </a:solidFill>
                <a:latin typeface="Calibri"/>
              </a:rPr>
              <a:t>Third level</a:t>
            </a:r>
            <a:endParaRPr b="0" lang="en-US" sz="1800" spc="-1" strike="noStrike">
              <a:solidFill>
                <a:srgbClr val="2f2b20"/>
              </a:solidFill>
              <a:latin typeface="Calibri"/>
            </a:endParaRPr>
          </a:p>
          <a:p>
            <a:pPr lvl="3" marL="1280160" indent="-228240">
              <a:lnSpc>
                <a:spcPct val="100000"/>
              </a:lnSpc>
              <a:spcBef>
                <a:spcPts val="320"/>
              </a:spcBef>
              <a:buClr>
                <a:srgbClr val="95a39d"/>
              </a:buClr>
              <a:buFont typeface="Arial"/>
              <a:buChar char="•"/>
            </a:pPr>
            <a:r>
              <a:rPr b="0" lang="en-US" sz="1600" spc="-1" strike="noStrike">
                <a:solidFill>
                  <a:srgbClr val="2f2b20"/>
                </a:solidFill>
                <a:latin typeface="Calibri"/>
              </a:rPr>
              <a:t>Fourth level</a:t>
            </a:r>
            <a:endParaRPr b="0" lang="en-US" sz="1600" spc="-1" strike="noStrike">
              <a:solidFill>
                <a:srgbClr val="2f2b20"/>
              </a:solidFill>
              <a:latin typeface="Calibri"/>
            </a:endParaRPr>
          </a:p>
          <a:p>
            <a:pPr lvl="4" marL="1554480" indent="-228240">
              <a:lnSpc>
                <a:spcPct val="100000"/>
              </a:lnSpc>
              <a:spcBef>
                <a:spcPts val="281"/>
              </a:spcBef>
              <a:buClr>
                <a:srgbClr val="c89f5d"/>
              </a:buClr>
              <a:buFont typeface="Arial"/>
              <a:buChar char="•"/>
            </a:pPr>
            <a:r>
              <a:rPr b="0" lang="en-US" sz="1400" spc="-1" strike="noStrike">
                <a:solidFill>
                  <a:srgbClr val="2f2b20"/>
                </a:solidFill>
                <a:latin typeface="Calibri"/>
              </a:rPr>
              <a:t>Fifth level</a:t>
            </a:r>
            <a:endParaRPr b="0" lang="en-US" sz="1400" spc="-1" strike="noStrike">
              <a:solidFill>
                <a:srgbClr val="2f2b20"/>
              </a:solidFill>
              <a:latin typeface="Calibri"/>
            </a:endParaRPr>
          </a:p>
        </p:txBody>
      </p:sp>
      <p:sp>
        <p:nvSpPr>
          <p:cNvPr id="47" name="PlaceHolder 5"/>
          <p:cNvSpPr>
            <a:spLocks noGrp="1"/>
          </p:cNvSpPr>
          <p:nvPr>
            <p:ph type="dt"/>
          </p:nvPr>
        </p:nvSpPr>
        <p:spPr>
          <a:xfrm rot="16200000">
            <a:off x="7551360" y="1646280"/>
            <a:ext cx="2437920" cy="365400"/>
          </a:xfrm>
          <a:prstGeom prst="rect">
            <a:avLst/>
          </a:prstGeom>
        </p:spPr>
        <p:txBody>
          <a:bodyPr anchor="ctr">
            <a:noAutofit/>
          </a:bodyPr>
          <a:p>
            <a:pPr>
              <a:lnSpc>
                <a:spcPct val="100000"/>
              </a:lnSpc>
            </a:pPr>
            <a:fld id="{A28CF71B-D165-488E-9143-79761B5DEA61}" type="datetime">
              <a:rPr b="0" lang="en-US" sz="1200" spc="-1" strike="noStrike">
                <a:solidFill>
                  <a:srgbClr val="dfdcb7"/>
                </a:solidFill>
                <a:latin typeface="Calibri"/>
              </a:rPr>
              <a:t>1/24/20</a:t>
            </a:fld>
            <a:endParaRPr b="0" lang="en-US" sz="1200" spc="-1" strike="noStrike">
              <a:latin typeface="Times New Roman"/>
            </a:endParaRPr>
          </a:p>
        </p:txBody>
      </p:sp>
      <p:sp>
        <p:nvSpPr>
          <p:cNvPr id="48" name="PlaceHolder 6"/>
          <p:cNvSpPr>
            <a:spLocks noGrp="1"/>
          </p:cNvSpPr>
          <p:nvPr>
            <p:ph type="ftr"/>
          </p:nvPr>
        </p:nvSpPr>
        <p:spPr>
          <a:xfrm rot="16200000">
            <a:off x="7587000" y="4048920"/>
            <a:ext cx="2367000" cy="365400"/>
          </a:xfrm>
          <a:prstGeom prst="rect">
            <a:avLst/>
          </a:prstGeom>
        </p:spPr>
        <p:txBody>
          <a:bodyPr anchor="ctr">
            <a:noAutofit/>
          </a:bodyPr>
          <a:p>
            <a:endParaRPr b="0" lang="en-US" sz="2400" spc="-1" strike="noStrike">
              <a:latin typeface="Times New Roman"/>
            </a:endParaRPr>
          </a:p>
        </p:txBody>
      </p:sp>
      <p:sp>
        <p:nvSpPr>
          <p:cNvPr id="49" name="PlaceHolder 7"/>
          <p:cNvSpPr>
            <a:spLocks noGrp="1"/>
          </p:cNvSpPr>
          <p:nvPr>
            <p:ph type="sldNum"/>
          </p:nvPr>
        </p:nvSpPr>
        <p:spPr>
          <a:xfrm>
            <a:off x="8531640" y="5649120"/>
            <a:ext cx="548280" cy="396000"/>
          </a:xfrm>
          <a:prstGeom prst="rect">
            <a:avLst/>
          </a:prstGeom>
        </p:spPr>
        <p:txBody>
          <a:bodyPr lIns="0" rIns="0" tIns="0" bIns="0" anchor="ctr">
            <a:noAutofit/>
          </a:bodyPr>
          <a:p>
            <a:pPr algn="ctr">
              <a:lnSpc>
                <a:spcPct val="100000"/>
              </a:lnSpc>
            </a:pPr>
            <a:fld id="{9BC7A930-97B3-48C3-A945-2205F43FFFAE}" type="slidenum">
              <a:rPr b="0" lang="en-US" sz="1800" spc="-1" strike="noStrike">
                <a:solidFill>
                  <a:srgbClr val="ffffff"/>
                </a:solidFill>
                <a:latin typeface="Calibri"/>
              </a:rPr>
              <a:t>1</a:t>
            </a:fld>
            <a:endParaRPr b="0" lang="en-US" sz="18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8458200" y="0"/>
            <a:ext cx="685440" cy="6857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87" name="CustomShape 2"/>
          <p:cNvSpPr/>
          <p:nvPr/>
        </p:nvSpPr>
        <p:spPr>
          <a:xfrm>
            <a:off x="8458200" y="5486400"/>
            <a:ext cx="685440" cy="685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88" name="PlaceHolder 3"/>
          <p:cNvSpPr>
            <a:spLocks noGrp="1"/>
          </p:cNvSpPr>
          <p:nvPr>
            <p:ph type="title"/>
          </p:nvPr>
        </p:nvSpPr>
        <p:spPr>
          <a:xfrm>
            <a:off x="457200" y="274680"/>
            <a:ext cx="7619760" cy="1142640"/>
          </a:xfrm>
          <a:prstGeom prst="rect">
            <a:avLst/>
          </a:prstGeom>
        </p:spPr>
        <p:txBody>
          <a:bodyPr anchor="ctr">
            <a:noAutofit/>
          </a:bodyPr>
          <a:p>
            <a:pPr>
              <a:lnSpc>
                <a:spcPct val="100000"/>
              </a:lnSpc>
            </a:pPr>
            <a:r>
              <a:rPr b="0" lang="en-US" sz="4600" spc="-100" strike="noStrike">
                <a:solidFill>
                  <a:srgbClr val="675e47"/>
                </a:solidFill>
                <a:latin typeface="Cambria"/>
              </a:rPr>
              <a:t>Click to edit Master title style</a:t>
            </a:r>
            <a:endParaRPr b="0" lang="en-US" sz="4600" spc="-1" strike="noStrike">
              <a:solidFill>
                <a:srgbClr val="2f2b20"/>
              </a:solidFill>
              <a:latin typeface="Calibri"/>
            </a:endParaRPr>
          </a:p>
        </p:txBody>
      </p:sp>
      <p:sp>
        <p:nvSpPr>
          <p:cNvPr id="89" name="PlaceHolder 4"/>
          <p:cNvSpPr>
            <a:spLocks noGrp="1"/>
          </p:cNvSpPr>
          <p:nvPr>
            <p:ph type="body"/>
          </p:nvPr>
        </p:nvSpPr>
        <p:spPr>
          <a:xfrm>
            <a:off x="457200" y="1536120"/>
            <a:ext cx="3657240" cy="4590000"/>
          </a:xfrm>
          <a:prstGeom prst="rect">
            <a:avLst/>
          </a:prstGeom>
        </p:spPr>
        <p:txBody>
          <a:bodyPr>
            <a:noAutofit/>
          </a:bodyPr>
          <a:p>
            <a:pPr marL="343080" indent="-228240">
              <a:lnSpc>
                <a:spcPct val="100000"/>
              </a:lnSpc>
              <a:spcBef>
                <a:spcPts val="561"/>
              </a:spcBef>
              <a:buClr>
                <a:srgbClr val="a9a57c"/>
              </a:buClr>
              <a:buFont typeface="Arial"/>
              <a:buChar char="•"/>
            </a:pPr>
            <a:r>
              <a:rPr b="0" lang="en-US" sz="2800" spc="-1" strike="noStrike">
                <a:solidFill>
                  <a:srgbClr val="2f2b20"/>
                </a:solidFill>
                <a:latin typeface="Calibri"/>
              </a:rPr>
              <a:t>Click to edit Master text styles</a:t>
            </a:r>
            <a:endParaRPr b="0" lang="en-US" sz="2800" spc="-1" strike="noStrike">
              <a:solidFill>
                <a:srgbClr val="2f2b20"/>
              </a:solidFill>
              <a:latin typeface="Calibri"/>
            </a:endParaRPr>
          </a:p>
          <a:p>
            <a:pPr lvl="1" marL="640080" indent="-228240">
              <a:lnSpc>
                <a:spcPct val="100000"/>
              </a:lnSpc>
              <a:spcBef>
                <a:spcPts val="479"/>
              </a:spcBef>
              <a:buClr>
                <a:srgbClr val="9cbebd"/>
              </a:buClr>
              <a:buFont typeface="Arial"/>
              <a:buChar char="•"/>
            </a:pPr>
            <a:r>
              <a:rPr b="0" lang="en-US" sz="2400" spc="-1" strike="noStrike">
                <a:solidFill>
                  <a:srgbClr val="2f2b20"/>
                </a:solidFill>
                <a:latin typeface="Calibri"/>
              </a:rPr>
              <a:t>Second level</a:t>
            </a:r>
            <a:endParaRPr b="0" lang="en-US" sz="2400" spc="-1" strike="noStrike">
              <a:solidFill>
                <a:srgbClr val="2f2b20"/>
              </a:solidFill>
              <a:latin typeface="Calibri"/>
            </a:endParaRPr>
          </a:p>
          <a:p>
            <a:pPr lvl="2" marL="1005840" indent="-228240">
              <a:lnSpc>
                <a:spcPct val="100000"/>
              </a:lnSpc>
              <a:spcBef>
                <a:spcPts val="400"/>
              </a:spcBef>
              <a:buClr>
                <a:srgbClr val="d2cb6c"/>
              </a:buClr>
              <a:buFont typeface="Arial"/>
              <a:buChar char="•"/>
            </a:pPr>
            <a:r>
              <a:rPr b="0" lang="en-US" sz="2000" spc="-1" strike="noStrike">
                <a:solidFill>
                  <a:srgbClr val="2f2b20"/>
                </a:solidFill>
                <a:latin typeface="Calibri"/>
              </a:rPr>
              <a:t>Third level</a:t>
            </a:r>
            <a:endParaRPr b="0" lang="en-US" sz="2000" spc="-1" strike="noStrike">
              <a:solidFill>
                <a:srgbClr val="2f2b20"/>
              </a:solidFill>
              <a:latin typeface="Calibri"/>
            </a:endParaRPr>
          </a:p>
          <a:p>
            <a:pPr lvl="3" marL="1280160" indent="-228240">
              <a:lnSpc>
                <a:spcPct val="100000"/>
              </a:lnSpc>
              <a:spcBef>
                <a:spcPts val="360"/>
              </a:spcBef>
              <a:buClr>
                <a:srgbClr val="95a39d"/>
              </a:buClr>
              <a:buFont typeface="Arial"/>
              <a:buChar char="•"/>
            </a:pPr>
            <a:r>
              <a:rPr b="0" lang="en-US" sz="1800" spc="-1" strike="noStrike">
                <a:solidFill>
                  <a:srgbClr val="2f2b20"/>
                </a:solidFill>
                <a:latin typeface="Calibri"/>
              </a:rPr>
              <a:t>Fourth level</a:t>
            </a:r>
            <a:endParaRPr b="0" lang="en-US" sz="1800" spc="-1" strike="noStrike">
              <a:solidFill>
                <a:srgbClr val="2f2b20"/>
              </a:solidFill>
              <a:latin typeface="Calibri"/>
            </a:endParaRPr>
          </a:p>
          <a:p>
            <a:pPr lvl="4" marL="1554480" indent="-228240">
              <a:lnSpc>
                <a:spcPct val="100000"/>
              </a:lnSpc>
              <a:spcBef>
                <a:spcPts val="360"/>
              </a:spcBef>
              <a:buClr>
                <a:srgbClr val="c89f5d"/>
              </a:buClr>
              <a:buFont typeface="Arial"/>
              <a:buChar char="•"/>
            </a:pPr>
            <a:r>
              <a:rPr b="0" lang="en-US" sz="1800" spc="-1" strike="noStrike">
                <a:solidFill>
                  <a:srgbClr val="2f2b20"/>
                </a:solidFill>
                <a:latin typeface="Calibri"/>
              </a:rPr>
              <a:t>Fifth level</a:t>
            </a:r>
            <a:endParaRPr b="0" lang="en-US" sz="1800" spc="-1" strike="noStrike">
              <a:solidFill>
                <a:srgbClr val="2f2b20"/>
              </a:solidFill>
              <a:latin typeface="Calibri"/>
            </a:endParaRPr>
          </a:p>
        </p:txBody>
      </p:sp>
      <p:sp>
        <p:nvSpPr>
          <p:cNvPr id="90" name="PlaceHolder 5"/>
          <p:cNvSpPr>
            <a:spLocks noGrp="1"/>
          </p:cNvSpPr>
          <p:nvPr>
            <p:ph type="body"/>
          </p:nvPr>
        </p:nvSpPr>
        <p:spPr>
          <a:xfrm>
            <a:off x="4419720" y="1536120"/>
            <a:ext cx="3657240" cy="4590000"/>
          </a:xfrm>
          <a:prstGeom prst="rect">
            <a:avLst/>
          </a:prstGeom>
        </p:spPr>
        <p:txBody>
          <a:bodyPr>
            <a:noAutofit/>
          </a:bodyPr>
          <a:p>
            <a:pPr marL="343080" indent="-228240">
              <a:lnSpc>
                <a:spcPct val="100000"/>
              </a:lnSpc>
              <a:spcBef>
                <a:spcPts val="561"/>
              </a:spcBef>
              <a:buClr>
                <a:srgbClr val="a9a57c"/>
              </a:buClr>
              <a:buFont typeface="Arial"/>
              <a:buChar char="•"/>
            </a:pPr>
            <a:r>
              <a:rPr b="0" lang="en-US" sz="2800" spc="-1" strike="noStrike">
                <a:solidFill>
                  <a:srgbClr val="2f2b20"/>
                </a:solidFill>
                <a:latin typeface="Calibri"/>
              </a:rPr>
              <a:t>Click to edit Master text styles</a:t>
            </a:r>
            <a:endParaRPr b="0" lang="en-US" sz="2800" spc="-1" strike="noStrike">
              <a:solidFill>
                <a:srgbClr val="2f2b20"/>
              </a:solidFill>
              <a:latin typeface="Calibri"/>
            </a:endParaRPr>
          </a:p>
          <a:p>
            <a:pPr lvl="1" marL="640080" indent="-228240">
              <a:lnSpc>
                <a:spcPct val="100000"/>
              </a:lnSpc>
              <a:spcBef>
                <a:spcPts val="479"/>
              </a:spcBef>
              <a:buClr>
                <a:srgbClr val="9cbebd"/>
              </a:buClr>
              <a:buFont typeface="Arial"/>
              <a:buChar char="•"/>
            </a:pPr>
            <a:r>
              <a:rPr b="0" lang="en-US" sz="2400" spc="-1" strike="noStrike">
                <a:solidFill>
                  <a:srgbClr val="2f2b20"/>
                </a:solidFill>
                <a:latin typeface="Calibri"/>
              </a:rPr>
              <a:t>Second level</a:t>
            </a:r>
            <a:endParaRPr b="0" lang="en-US" sz="2400" spc="-1" strike="noStrike">
              <a:solidFill>
                <a:srgbClr val="2f2b20"/>
              </a:solidFill>
              <a:latin typeface="Calibri"/>
            </a:endParaRPr>
          </a:p>
          <a:p>
            <a:pPr lvl="2" marL="1005840" indent="-228240">
              <a:lnSpc>
                <a:spcPct val="100000"/>
              </a:lnSpc>
              <a:spcBef>
                <a:spcPts val="400"/>
              </a:spcBef>
              <a:buClr>
                <a:srgbClr val="d2cb6c"/>
              </a:buClr>
              <a:buFont typeface="Arial"/>
              <a:buChar char="•"/>
            </a:pPr>
            <a:r>
              <a:rPr b="0" lang="en-US" sz="2000" spc="-1" strike="noStrike">
                <a:solidFill>
                  <a:srgbClr val="2f2b20"/>
                </a:solidFill>
                <a:latin typeface="Calibri"/>
              </a:rPr>
              <a:t>Third level</a:t>
            </a:r>
            <a:endParaRPr b="0" lang="en-US" sz="2000" spc="-1" strike="noStrike">
              <a:solidFill>
                <a:srgbClr val="2f2b20"/>
              </a:solidFill>
              <a:latin typeface="Calibri"/>
            </a:endParaRPr>
          </a:p>
          <a:p>
            <a:pPr lvl="3" marL="1280160" indent="-228240">
              <a:lnSpc>
                <a:spcPct val="100000"/>
              </a:lnSpc>
              <a:spcBef>
                <a:spcPts val="360"/>
              </a:spcBef>
              <a:buClr>
                <a:srgbClr val="95a39d"/>
              </a:buClr>
              <a:buFont typeface="Arial"/>
              <a:buChar char="•"/>
            </a:pPr>
            <a:r>
              <a:rPr b="0" lang="en-US" sz="1800" spc="-1" strike="noStrike">
                <a:solidFill>
                  <a:srgbClr val="2f2b20"/>
                </a:solidFill>
                <a:latin typeface="Calibri"/>
              </a:rPr>
              <a:t>Fourth level</a:t>
            </a:r>
            <a:endParaRPr b="0" lang="en-US" sz="1800" spc="-1" strike="noStrike">
              <a:solidFill>
                <a:srgbClr val="2f2b20"/>
              </a:solidFill>
              <a:latin typeface="Calibri"/>
            </a:endParaRPr>
          </a:p>
          <a:p>
            <a:pPr lvl="4" marL="1554480" indent="-228240">
              <a:lnSpc>
                <a:spcPct val="100000"/>
              </a:lnSpc>
              <a:spcBef>
                <a:spcPts val="360"/>
              </a:spcBef>
              <a:buClr>
                <a:srgbClr val="c89f5d"/>
              </a:buClr>
              <a:buFont typeface="Arial"/>
              <a:buChar char="•"/>
            </a:pPr>
            <a:r>
              <a:rPr b="0" lang="en-US" sz="1800" spc="-1" strike="noStrike">
                <a:solidFill>
                  <a:srgbClr val="2f2b20"/>
                </a:solidFill>
                <a:latin typeface="Calibri"/>
              </a:rPr>
              <a:t>Fifth level</a:t>
            </a:r>
            <a:endParaRPr b="0" lang="en-US" sz="1800" spc="-1" strike="noStrike">
              <a:solidFill>
                <a:srgbClr val="2f2b20"/>
              </a:solidFill>
              <a:latin typeface="Calibri"/>
            </a:endParaRPr>
          </a:p>
        </p:txBody>
      </p:sp>
      <p:sp>
        <p:nvSpPr>
          <p:cNvPr id="91" name="PlaceHolder 6"/>
          <p:cNvSpPr>
            <a:spLocks noGrp="1"/>
          </p:cNvSpPr>
          <p:nvPr>
            <p:ph type="dt"/>
          </p:nvPr>
        </p:nvSpPr>
        <p:spPr>
          <a:xfrm rot="16200000">
            <a:off x="7551360" y="1646280"/>
            <a:ext cx="2437920" cy="365400"/>
          </a:xfrm>
          <a:prstGeom prst="rect">
            <a:avLst/>
          </a:prstGeom>
        </p:spPr>
        <p:txBody>
          <a:bodyPr anchor="ctr">
            <a:noAutofit/>
          </a:bodyPr>
          <a:p>
            <a:pPr>
              <a:lnSpc>
                <a:spcPct val="100000"/>
              </a:lnSpc>
            </a:pPr>
            <a:fld id="{DA780066-0EFC-47B4-9E25-EA12D18E38E0}" type="datetime">
              <a:rPr b="0" lang="en-US" sz="1200" spc="-1" strike="noStrike">
                <a:solidFill>
                  <a:srgbClr val="dfdcb7"/>
                </a:solidFill>
                <a:latin typeface="Calibri"/>
              </a:rPr>
              <a:t>1/24/20</a:t>
            </a:fld>
            <a:endParaRPr b="0" lang="en-US" sz="1200" spc="-1" strike="noStrike">
              <a:latin typeface="Times New Roman"/>
            </a:endParaRPr>
          </a:p>
        </p:txBody>
      </p:sp>
      <p:sp>
        <p:nvSpPr>
          <p:cNvPr id="92" name="PlaceHolder 7"/>
          <p:cNvSpPr>
            <a:spLocks noGrp="1"/>
          </p:cNvSpPr>
          <p:nvPr>
            <p:ph type="ftr"/>
          </p:nvPr>
        </p:nvSpPr>
        <p:spPr>
          <a:xfrm rot="16200000">
            <a:off x="7587000" y="4048920"/>
            <a:ext cx="2367000" cy="365400"/>
          </a:xfrm>
          <a:prstGeom prst="rect">
            <a:avLst/>
          </a:prstGeom>
        </p:spPr>
        <p:txBody>
          <a:bodyPr anchor="ctr">
            <a:noAutofit/>
          </a:bodyPr>
          <a:p>
            <a:endParaRPr b="0" lang="en-US" sz="2400" spc="-1" strike="noStrike">
              <a:latin typeface="Times New Roman"/>
            </a:endParaRPr>
          </a:p>
        </p:txBody>
      </p:sp>
      <p:sp>
        <p:nvSpPr>
          <p:cNvPr id="93" name="PlaceHolder 8"/>
          <p:cNvSpPr>
            <a:spLocks noGrp="1"/>
          </p:cNvSpPr>
          <p:nvPr>
            <p:ph type="sldNum"/>
          </p:nvPr>
        </p:nvSpPr>
        <p:spPr>
          <a:xfrm>
            <a:off x="8531640" y="5649120"/>
            <a:ext cx="548280" cy="396000"/>
          </a:xfrm>
          <a:prstGeom prst="rect">
            <a:avLst/>
          </a:prstGeom>
        </p:spPr>
        <p:txBody>
          <a:bodyPr lIns="0" rIns="0" tIns="0" bIns="0" anchor="ctr">
            <a:noAutofit/>
          </a:bodyPr>
          <a:p>
            <a:pPr algn="ctr">
              <a:lnSpc>
                <a:spcPct val="100000"/>
              </a:lnSpc>
            </a:pPr>
            <a:fld id="{E1C6DB54-DAC3-4A76-9193-E5BD6A4017E9}" type="slidenum">
              <a:rPr b="0" lang="en-US" sz="1800" spc="-1" strike="noStrike">
                <a:solidFill>
                  <a:srgbClr val="ffffff"/>
                </a:solidFill>
                <a:latin typeface="Calibri"/>
              </a:rPr>
              <a:t>&lt;number&gt;</a:t>
            </a:fld>
            <a:endParaRPr b="0" lang="en-US" sz="18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28.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685800" y="1905120"/>
            <a:ext cx="7543440" cy="2593440"/>
          </a:xfrm>
          <a:prstGeom prst="rect">
            <a:avLst/>
          </a:prstGeom>
          <a:noFill/>
          <a:ln>
            <a:noFill/>
          </a:ln>
        </p:spPr>
        <p:txBody>
          <a:bodyPr anchor="b">
            <a:noAutofit/>
          </a:bodyPr>
          <a:p>
            <a:pPr>
              <a:lnSpc>
                <a:spcPct val="100000"/>
              </a:lnSpc>
            </a:pPr>
            <a:r>
              <a:rPr b="0" lang="en-US" sz="6600" spc="-100" strike="noStrike">
                <a:solidFill>
                  <a:srgbClr val="675e47"/>
                </a:solidFill>
                <a:latin typeface="Cambria"/>
              </a:rPr>
              <a:t>NFAs, scanners, and flex</a:t>
            </a:r>
            <a:endParaRPr b="0" lang="en-US" sz="6600" spc="-1" strike="noStrike">
              <a:solidFill>
                <a:srgbClr val="2f2b20"/>
              </a:solidFill>
              <a:latin typeface="Calibri"/>
            </a:endParaRPr>
          </a:p>
        </p:txBody>
      </p:sp>
      <p:sp>
        <p:nvSpPr>
          <p:cNvPr id="131" name="TextShape 2"/>
          <p:cNvSpPr txBox="1"/>
          <p:nvPr/>
        </p:nvSpPr>
        <p:spPr>
          <a:xfrm>
            <a:off x="685800" y="4572000"/>
            <a:ext cx="6461280" cy="1066320"/>
          </a:xfrm>
          <a:prstGeom prst="rect">
            <a:avLst/>
          </a:prstGeom>
          <a:noFill/>
          <a:ln>
            <a:noFill/>
          </a:ln>
        </p:spPr>
        <p:txBody>
          <a:bodyPr>
            <a:noAutofit/>
          </a:bodyPr>
          <a:p>
            <a:pPr algn="ct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Why do we care?</a:t>
            </a:r>
            <a:endParaRPr b="0" lang="en-US" sz="4600" spc="-1" strike="noStrike">
              <a:solidFill>
                <a:srgbClr val="2f2b20"/>
              </a:solidFill>
              <a:latin typeface="Calibri"/>
            </a:endParaRPr>
          </a:p>
        </p:txBody>
      </p:sp>
      <p:sp>
        <p:nvSpPr>
          <p:cNvPr id="153" name="TextShape 2"/>
          <p:cNvSpPr txBox="1"/>
          <p:nvPr/>
        </p:nvSpPr>
        <p:spPr>
          <a:xfrm>
            <a:off x="457200" y="1600200"/>
            <a:ext cx="7619760" cy="493596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You may ask: why do we care about NFAs? </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Well, in terms of defining a parser, we usually start with regular expressions.</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We then need a DFA (since NFAs are harder to code). </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However, getting from a regular expression to a DFA in one step is difficult.</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Instead, programs convert to an NFA, and THEN to a DFA.</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Somewhat un-intuitively, this winds up being easier to code.</a:t>
            </a:r>
            <a:endParaRPr b="0" lang="en-US" sz="30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Constructing NFAs</a:t>
            </a:r>
            <a:endParaRPr b="0" lang="en-US" sz="4600" spc="-1" strike="noStrike">
              <a:solidFill>
                <a:srgbClr val="2f2b20"/>
              </a:solidFill>
              <a:latin typeface="Calibri"/>
            </a:endParaRPr>
          </a:p>
        </p:txBody>
      </p:sp>
      <p:sp>
        <p:nvSpPr>
          <p:cNvPr id="155"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The construction process for NFAs is pretty easy.</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Recall how a regular expression is defined:</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A single character or ε</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Concatenation</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An “or”</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Kleene star</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So all we need to do is show how to do each of these in an NFA (and how to combine them)</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Constructing NFAs</a:t>
            </a:r>
            <a:endParaRPr b="0" lang="en-US" sz="4600" spc="-1" strike="noStrike">
              <a:solidFill>
                <a:srgbClr val="2f2b20"/>
              </a:solidFill>
              <a:latin typeface="Calibri"/>
            </a:endParaRPr>
          </a:p>
        </p:txBody>
      </p:sp>
      <p:sp>
        <p:nvSpPr>
          <p:cNvPr id="157"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Easy first step: What is the NFA for a single character, or for the empty string?</a:t>
            </a:r>
            <a:endParaRPr b="0" lang="en-US" sz="3200" spc="-1" strike="noStrike">
              <a:solidFill>
                <a:srgbClr val="2f2b20"/>
              </a:solidFill>
              <a:latin typeface="Calibri"/>
            </a:endParaRPr>
          </a:p>
          <a:p>
            <a:pPr>
              <a:lnSpc>
                <a:spcPct val="100000"/>
              </a:lnSpc>
              <a:spcBef>
                <a:spcPts val="641"/>
              </a:spcBef>
            </a:pPr>
            <a:endParaRPr b="0" lang="en-US" sz="3200" spc="-1" strike="noStrike">
              <a:solidFill>
                <a:srgbClr val="2f2b20"/>
              </a:solidFill>
              <a:latin typeface="Calibri"/>
            </a:endParaRPr>
          </a:p>
          <a:p>
            <a:pPr>
              <a:lnSpc>
                <a:spcPct val="100000"/>
              </a:lnSpc>
              <a:spcBef>
                <a:spcPts val="641"/>
              </a:spcBef>
            </a:pP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Now: what if I have NFAs for 2 regular expressions, and want to concatenate?</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Constructing NFAs</a:t>
            </a:r>
            <a:endParaRPr b="0" lang="en-US" sz="4600" spc="-1" strike="noStrike">
              <a:solidFill>
                <a:srgbClr val="2f2b20"/>
              </a:solidFill>
              <a:latin typeface="Calibri"/>
            </a:endParaRPr>
          </a:p>
        </p:txBody>
      </p:sp>
      <p:sp>
        <p:nvSpPr>
          <p:cNvPr id="159"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A bit harder: what about an “or” or Kleene star?</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Constructing NFAs</a:t>
            </a:r>
            <a:endParaRPr b="0" lang="en-US" sz="4600" spc="-1" strike="noStrike">
              <a:solidFill>
                <a:srgbClr val="2f2b20"/>
              </a:solidFill>
              <a:latin typeface="Calibri"/>
            </a:endParaRPr>
          </a:p>
        </p:txBody>
      </p:sp>
      <p:sp>
        <p:nvSpPr>
          <p:cNvPr id="161"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Final picture (2.7 in book):</a:t>
            </a:r>
            <a:endParaRPr b="0" lang="en-US" sz="3200" spc="-1" strike="noStrike">
              <a:solidFill>
                <a:srgbClr val="2f2b20"/>
              </a:solidFill>
              <a:latin typeface="Calibri"/>
            </a:endParaRPr>
          </a:p>
        </p:txBody>
      </p:sp>
      <p:pic>
        <p:nvPicPr>
          <p:cNvPr id="162" name="Picture 3" descr=""/>
          <p:cNvPicPr/>
          <p:nvPr/>
        </p:nvPicPr>
        <p:blipFill>
          <a:blip r:embed="rId1"/>
          <a:stretch/>
        </p:blipFill>
        <p:spPr>
          <a:xfrm>
            <a:off x="2039760" y="2115000"/>
            <a:ext cx="5616360" cy="4536720"/>
          </a:xfrm>
          <a:prstGeom prst="rect">
            <a:avLst/>
          </a:prstGeom>
          <a:ln>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An example: decimals</a:t>
            </a:r>
            <a:endParaRPr b="0" lang="en-US" sz="4600" spc="-1" strike="noStrike">
              <a:solidFill>
                <a:srgbClr val="2f2b20"/>
              </a:solidFill>
              <a:latin typeface="Calibri"/>
            </a:endParaRPr>
          </a:p>
        </p:txBody>
      </p:sp>
      <p:sp>
        <p:nvSpPr>
          <p:cNvPr id="164" name="TextShape 2"/>
          <p:cNvSpPr txBox="1"/>
          <p:nvPr/>
        </p:nvSpPr>
        <p:spPr>
          <a:xfrm>
            <a:off x="457200" y="1600200"/>
            <a:ext cx="7619760" cy="4800240"/>
          </a:xfrm>
          <a:prstGeom prst="rect">
            <a:avLst/>
          </a:prstGeom>
          <a:noFill/>
          <a:ln>
            <a:noFill/>
          </a:ln>
        </p:spPr>
        <p:txBody>
          <a:bodyPr>
            <a:noAutofit/>
          </a:bodyPr>
          <a:p>
            <a:pPr marL="343080" indent="-228240">
              <a:lnSpc>
                <a:spcPct val="100000"/>
              </a:lnSpc>
              <a:spcBef>
                <a:spcPts val="439"/>
              </a:spcBef>
              <a:buClr>
                <a:srgbClr val="a9a57c"/>
              </a:buClr>
              <a:buFont typeface="Arial"/>
              <a:buChar char="•"/>
            </a:pPr>
            <a:r>
              <a:rPr b="0" lang="en-US" sz="2200" spc="-1" strike="noStrike">
                <a:solidFill>
                  <a:srgbClr val="2f2b20"/>
                </a:solidFill>
                <a:latin typeface="Calibri"/>
              </a:rPr>
              <a:t>Let d = [0-9], then decimals are: d* (.d | d. ) d*</a:t>
            </a:r>
            <a:endParaRPr b="0" lang="en-US" sz="2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An example: decimals</a:t>
            </a:r>
            <a:endParaRPr b="0" lang="en-US" sz="4600" spc="-1" strike="noStrike">
              <a:solidFill>
                <a:srgbClr val="2f2b20"/>
              </a:solidFill>
              <a:latin typeface="Calibri"/>
            </a:endParaRPr>
          </a:p>
        </p:txBody>
      </p:sp>
      <p:sp>
        <p:nvSpPr>
          <p:cNvPr id="166" name="TextShape 2"/>
          <p:cNvSpPr txBox="1"/>
          <p:nvPr/>
        </p:nvSpPr>
        <p:spPr>
          <a:xfrm>
            <a:off x="457200" y="1600200"/>
            <a:ext cx="7619760" cy="4800240"/>
          </a:xfrm>
          <a:prstGeom prst="rect">
            <a:avLst/>
          </a:prstGeom>
          <a:noFill/>
          <a:ln>
            <a:noFill/>
          </a:ln>
        </p:spPr>
        <p:txBody>
          <a:bodyPr>
            <a:noAutofit/>
          </a:bodyPr>
          <a:p>
            <a:pPr marL="343080" indent="-228240">
              <a:lnSpc>
                <a:spcPct val="100000"/>
              </a:lnSpc>
              <a:spcBef>
                <a:spcPts val="439"/>
              </a:spcBef>
              <a:buClr>
                <a:srgbClr val="a9a57c"/>
              </a:buClr>
              <a:buFont typeface="Arial"/>
              <a:buChar char="•"/>
            </a:pPr>
            <a:r>
              <a:rPr b="0" lang="en-US" sz="2200" spc="-1" strike="noStrike">
                <a:solidFill>
                  <a:srgbClr val="2f2b20"/>
                </a:solidFill>
                <a:latin typeface="Calibri"/>
              </a:rPr>
              <a:t>Let d = [0-9], then decimals are: d* (.d | d. ) d*</a:t>
            </a:r>
            <a:endParaRPr b="0" lang="en-US" sz="2200" spc="-1" strike="noStrike">
              <a:solidFill>
                <a:srgbClr val="2f2b20"/>
              </a:solidFill>
              <a:latin typeface="Calibri"/>
            </a:endParaRPr>
          </a:p>
        </p:txBody>
      </p:sp>
      <p:pic>
        <p:nvPicPr>
          <p:cNvPr id="167" name="Picture 3" descr=""/>
          <p:cNvPicPr/>
          <p:nvPr/>
        </p:nvPicPr>
        <p:blipFill>
          <a:blip r:embed="rId1"/>
          <a:stretch/>
        </p:blipFill>
        <p:spPr>
          <a:xfrm>
            <a:off x="1399680" y="2221920"/>
            <a:ext cx="5905080" cy="4416120"/>
          </a:xfrm>
          <a:prstGeom prst="rect">
            <a:avLst/>
          </a:prstGeom>
          <a:ln>
            <a:noFill/>
          </a:ln>
        </p:spPr>
      </p:pic>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From NFAs to DFAs</a:t>
            </a:r>
            <a:endParaRPr b="0" lang="en-US" sz="4600" spc="-1" strike="noStrike">
              <a:solidFill>
                <a:srgbClr val="2f2b20"/>
              </a:solidFill>
              <a:latin typeface="Calibri"/>
            </a:endParaRPr>
          </a:p>
        </p:txBody>
      </p:sp>
      <p:sp>
        <p:nvSpPr>
          <p:cNvPr id="169"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Next, a scanning program needs to go from this NFA to a DFA</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Mainly because “guessing” the right transition if there are multiple ones is really hard to code</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Much easier to convert to DFA, even though it can get bigger.</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(Side note: how much bigger?)</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Let’s go back to our decimal example on the board…</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From NFAs to DFAs</a:t>
            </a:r>
            <a:endParaRPr b="0" lang="en-US" sz="4600" spc="-1" strike="noStrike">
              <a:solidFill>
                <a:srgbClr val="2f2b20"/>
              </a:solidFill>
              <a:latin typeface="Calibri"/>
            </a:endParaRPr>
          </a:p>
        </p:txBody>
      </p:sp>
      <p:sp>
        <p:nvSpPr>
          <p:cNvPr id="171"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If we automate this conversion on our last NFA (of decimals), we get:</a:t>
            </a:r>
            <a:endParaRPr b="0" lang="en-US" sz="3200" spc="-1" strike="noStrike">
              <a:solidFill>
                <a:srgbClr val="2f2b20"/>
              </a:solidFill>
              <a:latin typeface="Calibri"/>
            </a:endParaRPr>
          </a:p>
        </p:txBody>
      </p:sp>
      <p:pic>
        <p:nvPicPr>
          <p:cNvPr id="172" name="Picture 3" descr=""/>
          <p:cNvPicPr/>
          <p:nvPr/>
        </p:nvPicPr>
        <p:blipFill>
          <a:blip r:embed="rId1"/>
          <a:stretch/>
        </p:blipFill>
        <p:spPr>
          <a:xfrm>
            <a:off x="1868400" y="2804040"/>
            <a:ext cx="4961880" cy="3858840"/>
          </a:xfrm>
          <a:prstGeom prst="rect">
            <a:avLst/>
          </a:prstGeom>
          <a:ln>
            <a:noFill/>
          </a:ln>
        </p:spPr>
      </p:pic>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Minimizing DFAs</a:t>
            </a:r>
            <a:endParaRPr b="0" lang="en-US" sz="4600" spc="-1" strike="noStrike">
              <a:solidFill>
                <a:srgbClr val="2f2b20"/>
              </a:solidFill>
              <a:latin typeface="Calibri"/>
            </a:endParaRPr>
          </a:p>
        </p:txBody>
      </p:sp>
      <p:sp>
        <p:nvSpPr>
          <p:cNvPr id="174" name="TextShape 2"/>
          <p:cNvSpPr txBox="1"/>
          <p:nvPr/>
        </p:nvSpPr>
        <p:spPr>
          <a:xfrm>
            <a:off x="139320" y="1536120"/>
            <a:ext cx="3755160" cy="4590000"/>
          </a:xfrm>
          <a:prstGeom prst="rect">
            <a:avLst/>
          </a:prstGeom>
          <a:noFill/>
          <a:ln>
            <a:noFill/>
          </a:ln>
        </p:spPr>
        <p:txBody>
          <a:bodyPr>
            <a:normAutofit fontScale="91000"/>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In addition, scanners take this final DFA and minimize.  </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(We won’t do this part by hand – I just want you to know that the computer does it automatically, to speed things up later.)</a:t>
            </a:r>
            <a:endParaRPr b="0" lang="en-US" sz="3000" spc="-1" strike="noStrike">
              <a:solidFill>
                <a:srgbClr val="2f2b20"/>
              </a:solidFill>
              <a:latin typeface="Calibri"/>
            </a:endParaRPr>
          </a:p>
        </p:txBody>
      </p:sp>
      <p:sp>
        <p:nvSpPr>
          <p:cNvPr id="175" name="TextShape 3"/>
          <p:cNvSpPr txBox="1"/>
          <p:nvPr/>
        </p:nvSpPr>
        <p:spPr>
          <a:xfrm>
            <a:off x="4419720" y="1536120"/>
            <a:ext cx="3657240" cy="4590000"/>
          </a:xfrm>
          <a:prstGeom prst="rect">
            <a:avLst/>
          </a:prstGeom>
          <a:noFill/>
          <a:ln>
            <a:noFill/>
          </a:ln>
        </p:spPr>
        <p:txBody>
          <a:bodyPr>
            <a:normAutofit/>
          </a:bodyPr>
          <a:p>
            <a:endParaRPr b="0" lang="en-US" sz="2200" spc="-1" strike="noStrike">
              <a:solidFill>
                <a:srgbClr val="2f2b20"/>
              </a:solidFill>
              <a:latin typeface="Calibri"/>
            </a:endParaRPr>
          </a:p>
        </p:txBody>
      </p:sp>
      <p:pic>
        <p:nvPicPr>
          <p:cNvPr id="176" name="Picture 3" descr=""/>
          <p:cNvPicPr/>
          <p:nvPr/>
        </p:nvPicPr>
        <p:blipFill>
          <a:blip r:embed="rId1"/>
          <a:stretch/>
        </p:blipFill>
        <p:spPr>
          <a:xfrm>
            <a:off x="3895200" y="2215080"/>
            <a:ext cx="4406760" cy="307944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Admin stuff</a:t>
            </a:r>
            <a:endParaRPr b="0" lang="en-US" sz="4600" spc="-1" strike="noStrike">
              <a:solidFill>
                <a:srgbClr val="2f2b20"/>
              </a:solidFill>
              <a:latin typeface="Calibri"/>
            </a:endParaRPr>
          </a:p>
        </p:txBody>
      </p:sp>
      <p:sp>
        <p:nvSpPr>
          <p:cNvPr id="133" name="TextShape 2"/>
          <p:cNvSpPr txBox="1"/>
          <p:nvPr/>
        </p:nvSpPr>
        <p:spPr>
          <a:xfrm>
            <a:off x="457200" y="1600200"/>
            <a:ext cx="7619760" cy="4800240"/>
          </a:xfrm>
          <a:prstGeom prst="rect">
            <a:avLst/>
          </a:prstGeom>
          <a:noFill/>
          <a:ln>
            <a:noFill/>
          </a:ln>
        </p:spPr>
        <p:txBody>
          <a:bodyPr>
            <a:noAutofit/>
          </a:bodyPr>
          <a:p>
            <a:pPr marL="343080" indent="-228240">
              <a:lnSpc>
                <a:spcPct val="100000"/>
              </a:lnSpc>
              <a:spcBef>
                <a:spcPts val="439"/>
              </a:spcBef>
              <a:buClr>
                <a:srgbClr val="a9a57c"/>
              </a:buClr>
              <a:buFont typeface="Arial"/>
              <a:buChar char="•"/>
            </a:pPr>
            <a:r>
              <a:rPr b="0" lang="en-US" sz="2200" spc="-1" strike="noStrike">
                <a:solidFill>
                  <a:srgbClr val="2f2b20"/>
                </a:solidFill>
                <a:latin typeface="Calibri"/>
              </a:rPr>
              <a:t>Homework due next Wednesday</a:t>
            </a:r>
            <a:endParaRPr b="0" lang="en-US" sz="2200" spc="-1" strike="noStrike">
              <a:solidFill>
                <a:srgbClr val="2f2b20"/>
              </a:solidFill>
              <a:latin typeface="Calibri"/>
            </a:endParaRPr>
          </a:p>
          <a:p>
            <a:pPr marL="343080" indent="-228240">
              <a:lnSpc>
                <a:spcPct val="100000"/>
              </a:lnSpc>
              <a:spcBef>
                <a:spcPts val="439"/>
              </a:spcBef>
              <a:buClr>
                <a:srgbClr val="a9a57c"/>
              </a:buClr>
              <a:buFont typeface="Arial"/>
              <a:buChar char="•"/>
            </a:pPr>
            <a:r>
              <a:rPr b="0" lang="en-US" sz="2200" spc="-1" strike="noStrike">
                <a:solidFill>
                  <a:srgbClr val="2f2b20"/>
                </a:solidFill>
                <a:latin typeface="Calibri"/>
              </a:rPr>
              <a:t>Sub: Next Friday 1/31 through Friday 2/7</a:t>
            </a:r>
            <a:endParaRPr b="0" lang="en-US" sz="2200" spc="-1" strike="noStrike">
              <a:solidFill>
                <a:srgbClr val="2f2b20"/>
              </a:solidFill>
              <a:latin typeface="Calibri"/>
            </a:endParaRPr>
          </a:p>
          <a:p>
            <a:pPr lvl="1" marL="640080" indent="-228240">
              <a:lnSpc>
                <a:spcPct val="100000"/>
              </a:lnSpc>
              <a:spcBef>
                <a:spcPts val="400"/>
              </a:spcBef>
              <a:buClr>
                <a:srgbClr val="9cbebd"/>
              </a:buClr>
              <a:buFont typeface="Arial"/>
              <a:buChar char="•"/>
            </a:pPr>
            <a:r>
              <a:rPr b="0" lang="en-US" sz="2000" spc="-1" strike="noStrike">
                <a:solidFill>
                  <a:srgbClr val="2f2b20"/>
                </a:solidFill>
                <a:latin typeface="Calibri"/>
              </a:rPr>
              <a:t>Be nice, and yes, you’ll get a HW over what he does!</a:t>
            </a:r>
            <a:endParaRPr b="0" lang="en-US" sz="2000" spc="-1" strike="noStrike">
              <a:solidFill>
                <a:srgbClr val="2f2b20"/>
              </a:solidFill>
              <a:latin typeface="Calibri"/>
            </a:endParaRPr>
          </a:p>
          <a:p>
            <a:pPr marL="343080" indent="-228240">
              <a:lnSpc>
                <a:spcPct val="100000"/>
              </a:lnSpc>
              <a:spcBef>
                <a:spcPts val="439"/>
              </a:spcBef>
              <a:buClr>
                <a:srgbClr val="a9a57c"/>
              </a:buClr>
              <a:buFont typeface="Arial"/>
              <a:buChar char="•"/>
            </a:pPr>
            <a:r>
              <a:rPr b="0" lang="en-US" sz="2200" spc="-1" strike="noStrike">
                <a:solidFill>
                  <a:srgbClr val="2f2b20"/>
                </a:solidFill>
                <a:latin typeface="Calibri"/>
              </a:rPr>
              <a:t>Next homework: programming assignment, coding a scanner-like program using flex, which we’ll discuss today/Monday</a:t>
            </a:r>
            <a:endParaRPr b="0" lang="en-US" sz="2200" spc="-1" strike="noStrike">
              <a:solidFill>
                <a:srgbClr val="2f2b20"/>
              </a:solidFill>
              <a:latin typeface="Calibri"/>
            </a:endParaRPr>
          </a:p>
          <a:p>
            <a:pPr lvl="1" marL="640080" indent="-228240">
              <a:lnSpc>
                <a:spcPct val="100000"/>
              </a:lnSpc>
              <a:spcBef>
                <a:spcPts val="400"/>
              </a:spcBef>
              <a:buClr>
                <a:srgbClr val="9cbebd"/>
              </a:buClr>
              <a:buFont typeface="Arial"/>
              <a:buChar char="•"/>
            </a:pPr>
            <a:r>
              <a:rPr b="0" lang="en-US" sz="2000" spc="-1" strike="noStrike">
                <a:solidFill>
                  <a:srgbClr val="2f2b20"/>
                </a:solidFill>
                <a:latin typeface="Calibri"/>
              </a:rPr>
              <a:t>Likely due Feb. 9 or 10</a:t>
            </a:r>
            <a:endParaRPr b="0" lang="en-US" sz="2000" spc="-1" strike="noStrike">
              <a:solidFill>
                <a:srgbClr val="2f2b20"/>
              </a:solidFill>
              <a:latin typeface="Calibri"/>
            </a:endParaRPr>
          </a:p>
          <a:p>
            <a:pPr lvl="1" marL="640080" indent="-228240">
              <a:lnSpc>
                <a:spcPct val="100000"/>
              </a:lnSpc>
              <a:spcBef>
                <a:spcPts val="400"/>
              </a:spcBef>
              <a:buClr>
                <a:srgbClr val="9cbebd"/>
              </a:buClr>
              <a:buFont typeface="Arial"/>
              <a:buChar char="•"/>
            </a:pPr>
            <a:r>
              <a:rPr b="0" lang="en-US" sz="2000" spc="-1" strike="noStrike">
                <a:solidFill>
                  <a:srgbClr val="2f2b20"/>
                </a:solidFill>
                <a:latin typeface="Calibri"/>
              </a:rPr>
              <a:t>(I’ll be back by the 7th</a:t>
            </a:r>
            <a:r>
              <a:rPr b="0" lang="en-US" sz="2000" spc="-1" strike="noStrike" baseline="30000">
                <a:solidFill>
                  <a:srgbClr val="2f2b20"/>
                </a:solidFill>
                <a:latin typeface="Calibri"/>
              </a:rPr>
              <a:t>st</a:t>
            </a:r>
            <a:r>
              <a:rPr b="0" lang="en-US" sz="2000" spc="-1" strike="noStrike">
                <a:solidFill>
                  <a:srgbClr val="2f2b20"/>
                </a:solidFill>
                <a:latin typeface="Calibri"/>
              </a:rPr>
              <a:t>, and my sub can help with this assignment)</a:t>
            </a:r>
            <a:endParaRPr b="0" lang="en-US" sz="2000" spc="-1" strike="noStrike">
              <a:solidFill>
                <a:srgbClr val="2f2b20"/>
              </a:solidFill>
              <a:latin typeface="Calibri"/>
            </a:endParaRPr>
          </a:p>
          <a:p>
            <a:pPr lvl="1" marL="640080" indent="-228240">
              <a:lnSpc>
                <a:spcPct val="100000"/>
              </a:lnSpc>
              <a:spcBef>
                <a:spcPts val="400"/>
              </a:spcBef>
              <a:buClr>
                <a:srgbClr val="9cbebd"/>
              </a:buClr>
              <a:buFont typeface="Arial"/>
              <a:buChar char="•"/>
            </a:pPr>
            <a:r>
              <a:rPr b="0" lang="en-US" sz="2000" spc="-1" strike="noStrike">
                <a:solidFill>
                  <a:srgbClr val="2f2b20"/>
                </a:solidFill>
                <a:latin typeface="Calibri"/>
              </a:rPr>
              <a:t>Note that this will be the first assignment submitted via git! I’ll go over instructions for this course git next week, and will have the homework posted early in the week</a:t>
            </a:r>
            <a:endParaRPr b="0" lang="en-US" sz="20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Coding DFAs (scanners)</a:t>
            </a:r>
            <a:endParaRPr b="0" lang="en-US" sz="4600" spc="-1" strike="noStrike">
              <a:solidFill>
                <a:srgbClr val="2f2b20"/>
              </a:solidFill>
              <a:latin typeface="Calibri"/>
            </a:endParaRPr>
          </a:p>
        </p:txBody>
      </p:sp>
      <p:sp>
        <p:nvSpPr>
          <p:cNvPr id="178"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Then, given a DFA, code can be implemented in 2 ways:</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A bunch of if/switch/case statements</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A table and driver</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Both have merits, and are described further in the book.</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We’ll mainly use the second route in homework, simply because there are many good tools out there.</a:t>
            </a:r>
            <a:endParaRPr b="0" lang="en-US" sz="3200" spc="-1" strike="noStrike">
              <a:solidFill>
                <a:srgbClr val="2f2b20"/>
              </a:solidFill>
              <a:latin typeface="Calibri"/>
            </a:endParaRPr>
          </a:p>
          <a:p>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Scanners</a:t>
            </a:r>
            <a:endParaRPr b="0" lang="en-US" sz="4600" spc="-1" strike="noStrike">
              <a:solidFill>
                <a:srgbClr val="2f2b20"/>
              </a:solidFill>
              <a:latin typeface="Calibri"/>
            </a:endParaRPr>
          </a:p>
        </p:txBody>
      </p:sp>
      <p:sp>
        <p:nvSpPr>
          <p:cNvPr id="180" name="TextShape 2"/>
          <p:cNvSpPr txBox="1"/>
          <p:nvPr/>
        </p:nvSpPr>
        <p:spPr>
          <a:xfrm>
            <a:off x="457200" y="1600200"/>
            <a:ext cx="7619760" cy="4800240"/>
          </a:xfrm>
          <a:prstGeom prst="rect">
            <a:avLst/>
          </a:prstGeom>
          <a:noFill/>
          <a:ln>
            <a:noFill/>
          </a:ln>
        </p:spPr>
        <p:txBody>
          <a:bodyPr>
            <a:normAutofit fontScale="94000"/>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Writing a pure DFA as a set of nested case statements is a surprisingly useful programming technique </a:t>
            </a:r>
            <a:endParaRPr b="0" lang="en-US" sz="3200" spc="-1" strike="noStrike">
              <a:solidFill>
                <a:srgbClr val="2f2b20"/>
              </a:solidFill>
              <a:latin typeface="Calibri"/>
            </a:endParaRPr>
          </a:p>
          <a:p>
            <a:pPr lvl="1" marL="782640" indent="-228240">
              <a:lnSpc>
                <a:spcPct val="100000"/>
              </a:lnSpc>
              <a:spcBef>
                <a:spcPts val="561"/>
              </a:spcBef>
              <a:buClr>
                <a:srgbClr val="9cbebd"/>
              </a:buClr>
              <a:buFont typeface="Arial"/>
              <a:buChar char="•"/>
            </a:pPr>
            <a:r>
              <a:rPr b="0" lang="en-US" sz="2800" spc="-1" strike="noStrike">
                <a:solidFill>
                  <a:srgbClr val="2f2b20"/>
                </a:solidFill>
                <a:latin typeface="Calibri"/>
              </a:rPr>
              <a:t>though it's often easier to use perl, awk, sed</a:t>
            </a:r>
            <a:endParaRPr b="0" lang="en-US" sz="2800" spc="-1" strike="noStrike">
              <a:solidFill>
                <a:srgbClr val="2f2b20"/>
              </a:solidFill>
              <a:latin typeface="Calibri"/>
            </a:endParaRPr>
          </a:p>
          <a:p>
            <a:pPr lvl="1" marL="782640" indent="-228240">
              <a:lnSpc>
                <a:spcPct val="100000"/>
              </a:lnSpc>
              <a:spcBef>
                <a:spcPts val="561"/>
              </a:spcBef>
              <a:buClr>
                <a:srgbClr val="9cbebd"/>
              </a:buClr>
              <a:buFont typeface="Arial"/>
              <a:buChar char="•"/>
            </a:pPr>
            <a:r>
              <a:rPr b="0" lang="en-US" sz="2800" spc="-1" strike="noStrike">
                <a:solidFill>
                  <a:srgbClr val="2f2b20"/>
                </a:solidFill>
                <a:latin typeface="Calibri"/>
              </a:rPr>
              <a:t>for details see Figure 2.11</a:t>
            </a:r>
            <a:endParaRPr b="0" lang="en-US" sz="28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Table-driven DFA is what lex and scangen produce</a:t>
            </a:r>
            <a:endParaRPr b="0" lang="en-US" sz="3200" spc="-1" strike="noStrike">
              <a:solidFill>
                <a:srgbClr val="2f2b20"/>
              </a:solidFill>
              <a:latin typeface="Calibri"/>
            </a:endParaRPr>
          </a:p>
          <a:p>
            <a:pPr lvl="1" marL="782640" indent="-228240">
              <a:lnSpc>
                <a:spcPct val="100000"/>
              </a:lnSpc>
              <a:spcBef>
                <a:spcPts val="561"/>
              </a:spcBef>
              <a:buClr>
                <a:srgbClr val="9cbebd"/>
              </a:buClr>
              <a:buFont typeface="Arial"/>
              <a:buChar char="•"/>
            </a:pPr>
            <a:r>
              <a:rPr b="0" lang="en-US" sz="2800" spc="-1" strike="noStrike">
                <a:solidFill>
                  <a:srgbClr val="2f2b20"/>
                </a:solidFill>
                <a:latin typeface="Calibri"/>
              </a:rPr>
              <a:t>lex (or really flex) does this in the form of C code – this will be an upcoming homework</a:t>
            </a:r>
            <a:endParaRPr b="0" lang="en-US" sz="2800" spc="-1" strike="noStrike">
              <a:solidFill>
                <a:srgbClr val="2f2b20"/>
              </a:solidFill>
              <a:latin typeface="Calibri"/>
            </a:endParaRPr>
          </a:p>
          <a:p>
            <a:pPr lvl="1" marL="782640" indent="-228240">
              <a:lnSpc>
                <a:spcPct val="100000"/>
              </a:lnSpc>
              <a:spcBef>
                <a:spcPts val="561"/>
              </a:spcBef>
              <a:buClr>
                <a:srgbClr val="9cbebd"/>
              </a:buClr>
              <a:buFont typeface="Arial"/>
              <a:buChar char="•"/>
            </a:pPr>
            <a:r>
              <a:rPr b="0" lang="en-US" sz="2800" spc="-1" strike="noStrike">
                <a:solidFill>
                  <a:srgbClr val="2f2b20"/>
                </a:solidFill>
                <a:latin typeface="Calibri"/>
              </a:rPr>
              <a:t>scangen makes these in the form of numeric tables and a separate driver (for details see Figure 2.12)</a:t>
            </a:r>
            <a:endParaRPr b="0" lang="en-US" sz="2800" spc="-1" strike="noStrike">
              <a:solidFill>
                <a:srgbClr val="2f2b20"/>
              </a:solidFill>
              <a:latin typeface="Calibri"/>
            </a:endParaRPr>
          </a:p>
          <a:p>
            <a:pPr>
              <a:lnSpc>
                <a:spcPct val="100000"/>
              </a:lnSpc>
              <a:spcBef>
                <a:spcPts val="439"/>
              </a:spcBef>
            </a:pPr>
            <a:endParaRPr b="0" lang="en-US" sz="28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lex &amp; flex</a:t>
            </a:r>
            <a:endParaRPr b="0" lang="en-US" sz="4600" spc="-1" strike="noStrike">
              <a:solidFill>
                <a:srgbClr val="2f2b20"/>
              </a:solidFill>
              <a:latin typeface="Calibri"/>
            </a:endParaRPr>
          </a:p>
        </p:txBody>
      </p:sp>
      <p:sp>
        <p:nvSpPr>
          <p:cNvPr id="182"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lex is a tool to generate a scanner</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written by Mike Lesk and Eric Schmidt</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not really used anymore</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Flex: fast lexical analyzer generator</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free and open source alternative</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our software of choice this semester – on hopper, as well as the lab machines</a:t>
            </a:r>
            <a:endParaRPr b="0" lang="en-US" sz="30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Flex overview</a:t>
            </a:r>
            <a:endParaRPr b="0" lang="en-US" sz="4600" spc="-1" strike="noStrike">
              <a:solidFill>
                <a:srgbClr val="2f2b20"/>
              </a:solidFill>
              <a:latin typeface="Calibri"/>
            </a:endParaRPr>
          </a:p>
        </p:txBody>
      </p:sp>
      <p:sp>
        <p:nvSpPr>
          <p:cNvPr id="184" name="TextShape 2"/>
          <p:cNvSpPr txBox="1"/>
          <p:nvPr/>
        </p:nvSpPr>
        <p:spPr>
          <a:xfrm>
            <a:off x="457200" y="1417680"/>
            <a:ext cx="7619760" cy="3303720"/>
          </a:xfrm>
          <a:prstGeom prst="rect">
            <a:avLst/>
          </a:prstGeom>
          <a:noFill/>
          <a:ln>
            <a:noFill/>
          </a:ln>
        </p:spPr>
        <p:txBody>
          <a:bodyPr>
            <a:normAutofit fontScale="76000"/>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First, FLEX reads a specification of a scanner either from an input file *.lex, or from standard input, and it generates as output a C source file lex.yy.c. </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Then, lex.yy.c is compiled and linked with the "-lfl" library to produce an executable a.out. </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Finally, a.out analyzes its input stream and transforms it into a sequence of tokens.</a:t>
            </a:r>
            <a:endParaRPr b="0" lang="en-US" sz="3200" spc="-1" strike="noStrike">
              <a:solidFill>
                <a:srgbClr val="2f2b20"/>
              </a:solidFill>
              <a:latin typeface="Calibri"/>
            </a:endParaRPr>
          </a:p>
        </p:txBody>
      </p:sp>
      <p:pic>
        <p:nvPicPr>
          <p:cNvPr id="185" name="Picture 8" descr=""/>
          <p:cNvPicPr/>
          <p:nvPr/>
        </p:nvPicPr>
        <p:blipFill>
          <a:blip r:embed="rId1"/>
          <a:stretch/>
        </p:blipFill>
        <p:spPr>
          <a:xfrm>
            <a:off x="1093680" y="4702320"/>
            <a:ext cx="6791040" cy="2049480"/>
          </a:xfrm>
          <a:prstGeom prst="rect">
            <a:avLst/>
          </a:prstGeom>
          <a:ln>
            <a:noFill/>
          </a:ln>
        </p:spPr>
      </p:pic>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Flex intro (cont)</a:t>
            </a:r>
            <a:endParaRPr b="0" lang="en-US" sz="4600" spc="-1" strike="noStrike">
              <a:solidFill>
                <a:srgbClr val="2f2b20"/>
              </a:solidFill>
              <a:latin typeface="Calibri"/>
            </a:endParaRPr>
          </a:p>
        </p:txBody>
      </p:sp>
      <p:sp>
        <p:nvSpPr>
          <p:cNvPr id="187" name="TextShape 2"/>
          <p:cNvSpPr txBox="1"/>
          <p:nvPr/>
        </p:nvSpPr>
        <p:spPr>
          <a:xfrm>
            <a:off x="457200" y="1600200"/>
            <a:ext cx="7619760" cy="4800240"/>
          </a:xfrm>
          <a:prstGeom prst="rect">
            <a:avLst/>
          </a:prstGeom>
          <a:noFill/>
          <a:ln>
            <a:noFill/>
          </a:ln>
        </p:spPr>
        <p:txBody>
          <a:bodyPr>
            <a:normAutofit fontScale="94000"/>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Flex reads given input files or standard input, and tokenizes the input according to the rules you specify</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As output, it generates a function yylex()</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(This is why you use –lfl option, so that it links to the flex runtime library)</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When you run the final executable, it analyzes input for occurrences of regular expressions</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If found, executes the matching C code</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Also can track states, to mimic a DFA</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Format of a flex file</a:t>
            </a:r>
            <a:endParaRPr b="0" lang="en-US" sz="4600" spc="-1" strike="noStrike">
              <a:solidFill>
                <a:srgbClr val="2f2b20"/>
              </a:solidFill>
              <a:latin typeface="Calibri"/>
            </a:endParaRPr>
          </a:p>
        </p:txBody>
      </p:sp>
      <p:sp>
        <p:nvSpPr>
          <p:cNvPr id="189"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Three main sections of any flex file:</a:t>
            </a:r>
            <a:endParaRPr b="0" lang="en-US" sz="2400" spc="-1" strike="noStrike">
              <a:solidFill>
                <a:srgbClr val="2f2b20"/>
              </a:solidFill>
              <a:latin typeface="Calibri"/>
            </a:endParaRPr>
          </a:p>
          <a:p>
            <a:pPr>
              <a:lnSpc>
                <a:spcPct val="100000"/>
              </a:lnSpc>
              <a:spcBef>
                <a:spcPts val="479"/>
              </a:spcBef>
            </a:pPr>
            <a:endParaRPr b="0" lang="en-US" sz="2400" spc="-1" strike="noStrike">
              <a:solidFill>
                <a:srgbClr val="2f2b20"/>
              </a:solidFill>
              <a:latin typeface="Calibri"/>
            </a:endParaRPr>
          </a:p>
        </p:txBody>
      </p:sp>
      <p:pic>
        <p:nvPicPr>
          <p:cNvPr id="190" name="Picture 6" descr=""/>
          <p:cNvPicPr/>
          <p:nvPr/>
        </p:nvPicPr>
        <p:blipFill>
          <a:blip r:embed="rId1"/>
          <a:stretch/>
        </p:blipFill>
        <p:spPr>
          <a:xfrm>
            <a:off x="1844280" y="2539080"/>
            <a:ext cx="4762440" cy="3276000"/>
          </a:xfrm>
          <a:prstGeom prst="rect">
            <a:avLst/>
          </a:prstGeom>
          <a:ln>
            <a:noFill/>
          </a:ln>
        </p:spPr>
      </p:pic>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First section: definitions</a:t>
            </a:r>
            <a:endParaRPr b="0" lang="en-US" sz="4600" spc="-1" strike="noStrike">
              <a:solidFill>
                <a:srgbClr val="2f2b20"/>
              </a:solidFill>
              <a:latin typeface="Calibri"/>
            </a:endParaRPr>
          </a:p>
        </p:txBody>
      </p:sp>
      <p:sp>
        <p:nvSpPr>
          <p:cNvPr id="192"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The first section is mainly for definitions that will make coding easier.</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Form: </a:t>
            </a:r>
            <a:r>
              <a:rPr b="0" lang="en-US" sz="2400" spc="-1" strike="noStrike">
                <a:solidFill>
                  <a:srgbClr val="2f2b20"/>
                </a:solidFill>
                <a:latin typeface="Courier New"/>
              </a:rPr>
              <a:t>name definition</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Examples:</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digit [0-9]</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ID [a-z][a-z0-9]*</a:t>
            </a:r>
            <a:endParaRPr b="0" lang="en-US" sz="225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Note: these are regular expressions!</a:t>
            </a: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Definitions section (cont.)</a:t>
            </a:r>
            <a:endParaRPr b="0" lang="en-US" sz="4600" spc="-1" strike="noStrike">
              <a:solidFill>
                <a:srgbClr val="2f2b20"/>
              </a:solidFill>
              <a:latin typeface="Calibri"/>
            </a:endParaRPr>
          </a:p>
        </p:txBody>
      </p:sp>
      <p:sp>
        <p:nvSpPr>
          <p:cNvPr id="194"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An indented comments (starting with /*) is copied verbatim to the output, up to the next matching */</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Any indented text or text enclosed in %{}% is copied verbatim (with the  %{}% removed)</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%top makes sure that lines are copied to the top of the output C file</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usually used for #include</a:t>
            </a:r>
            <a:endParaRPr b="0" lang="en-US" sz="225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The rules section</a:t>
            </a:r>
            <a:endParaRPr b="0" lang="en-US" sz="4600" spc="-1" strike="noStrike">
              <a:solidFill>
                <a:srgbClr val="2f2b20"/>
              </a:solidFill>
              <a:latin typeface="Calibri"/>
            </a:endParaRPr>
          </a:p>
        </p:txBody>
      </p:sp>
      <p:sp>
        <p:nvSpPr>
          <p:cNvPr id="196"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The second section is essentially specifying a DFA’s transition function</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Format: </a:t>
            </a:r>
            <a:r>
              <a:rPr b="0" lang="en-US" sz="2400" spc="-1" strike="noStrike">
                <a:solidFill>
                  <a:srgbClr val="2f2b20"/>
                </a:solidFill>
                <a:latin typeface="Courier New"/>
              </a:rPr>
              <a:t>pattern action</a:t>
            </a:r>
            <a:r>
              <a:rPr b="0" lang="en-US" sz="2400" spc="-1" strike="noStrike">
                <a:solidFill>
                  <a:srgbClr val="2f2b20"/>
                </a:solidFill>
                <a:latin typeface="Calibri"/>
              </a:rPr>
              <a:t> where </a:t>
            </a:r>
            <a:r>
              <a:rPr b="0" lang="en-US" sz="2400" spc="-1" strike="noStrike">
                <a:solidFill>
                  <a:srgbClr val="2f2b20"/>
                </a:solidFill>
                <a:latin typeface="Courier New"/>
              </a:rPr>
              <a:t>pattern</a:t>
            </a:r>
            <a:r>
              <a:rPr b="0" lang="en-US" sz="2400" spc="-1" strike="noStrike">
                <a:solidFill>
                  <a:srgbClr val="2f2b20"/>
                </a:solidFill>
                <a:latin typeface="Calibri"/>
              </a:rPr>
              <a:t> is unindented and </a:t>
            </a:r>
            <a:r>
              <a:rPr b="0" lang="en-US" sz="2400" spc="-1" strike="noStrike">
                <a:solidFill>
                  <a:srgbClr val="2f2b20"/>
                </a:solidFill>
                <a:latin typeface="Courier New"/>
              </a:rPr>
              <a:t>action</a:t>
            </a:r>
            <a:r>
              <a:rPr b="0" lang="en-US" sz="2400" spc="-1" strike="noStrike">
                <a:solidFill>
                  <a:srgbClr val="2f2b20"/>
                </a:solidFill>
                <a:latin typeface="Calibri"/>
              </a:rPr>
              <a:t> is on the same line</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Any indented line or line surrounded by a %{}% can be used to declare variables, etc.</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Note: deviations from this format cause compile issues!</a:t>
            </a:r>
            <a:endParaRPr b="0" lang="en-US" sz="2400" spc="-1" strike="noStrike">
              <a:solidFill>
                <a:srgbClr val="2f2b20"/>
              </a:solidFill>
              <a:latin typeface="Calibri"/>
            </a:endParaRPr>
          </a:p>
          <a:p>
            <a:pPr>
              <a:lnSpc>
                <a:spcPct val="100000"/>
              </a:lnSpc>
              <a:spcBef>
                <a:spcPts val="479"/>
              </a:spcBef>
            </a:pP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Rules section: allowed patterns</a:t>
            </a:r>
            <a:endParaRPr b="0" lang="en-US" sz="4600" spc="-1" strike="noStrike">
              <a:solidFill>
                <a:srgbClr val="2f2b20"/>
              </a:solidFill>
              <a:latin typeface="Calibri"/>
            </a:endParaRPr>
          </a:p>
        </p:txBody>
      </p:sp>
      <p:sp>
        <p:nvSpPr>
          <p:cNvPr id="198"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Patterns are what encode the regular expressions that are recognized</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Examples:</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a:t>
            </a:r>
            <a:r>
              <a:rPr b="0" lang="en-US" sz="2250" spc="-1" strike="noStrike">
                <a:solidFill>
                  <a:srgbClr val="2f2b20"/>
                </a:solidFill>
                <a:latin typeface="Courier New"/>
              </a:rPr>
              <a:t>x’ </a:t>
            </a:r>
            <a:r>
              <a:rPr b="0" lang="en-US" sz="2250" spc="-1" strike="noStrike">
                <a:solidFill>
                  <a:srgbClr val="2f2b20"/>
                </a:solidFill>
                <a:latin typeface="Calibri"/>
              </a:rPr>
              <a:t>- match the character x</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a:t>
            </a:r>
            <a:r>
              <a:rPr b="0" lang="en-US" sz="2250" spc="-1" strike="noStrike">
                <a:solidFill>
                  <a:srgbClr val="2f2b20"/>
                </a:solidFill>
                <a:latin typeface="Courier New"/>
              </a:rPr>
              <a:t>.’ </a:t>
            </a:r>
            <a:r>
              <a:rPr b="0" lang="en-US" sz="2250" spc="-1" strike="noStrike">
                <a:solidFill>
                  <a:srgbClr val="2f2b20"/>
                </a:solidFill>
                <a:latin typeface="Calibri"/>
              </a:rPr>
              <a:t>- any character except a newline</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a:t>
            </a:r>
            <a:r>
              <a:rPr b="0" lang="en-US" sz="2250" spc="-1" strike="noStrike">
                <a:solidFill>
                  <a:srgbClr val="2f2b20"/>
                </a:solidFill>
                <a:latin typeface="Courier New"/>
              </a:rPr>
              <a:t>xyz’ </a:t>
            </a:r>
            <a:r>
              <a:rPr b="0" lang="en-US" sz="2250" spc="-1" strike="noStrike">
                <a:solidFill>
                  <a:srgbClr val="2f2b20"/>
                </a:solidFill>
                <a:latin typeface="Calibri"/>
              </a:rPr>
              <a:t>- matches x, y, or z</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a:t>
            </a:r>
            <a:r>
              <a:rPr b="0" lang="en-US" sz="2250" spc="-1" strike="noStrike">
                <a:solidFill>
                  <a:srgbClr val="2f2b20"/>
                </a:solidFill>
                <a:latin typeface="Courier New"/>
              </a:rPr>
              <a:t>abj-oZ’ </a:t>
            </a:r>
            <a:r>
              <a:rPr b="0" lang="en-US" sz="2250" spc="-1" strike="noStrike">
                <a:solidFill>
                  <a:srgbClr val="2f2b20"/>
                </a:solidFill>
                <a:latin typeface="Calibri"/>
              </a:rPr>
              <a:t>- matches a,b,j,k,l,m,n,o, or Z</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ourier New"/>
              </a:rPr>
              <a:t>‘</a:t>
            </a:r>
            <a:r>
              <a:rPr b="0" lang="en-US" sz="2250" spc="-1" strike="noStrike">
                <a:solidFill>
                  <a:srgbClr val="2f2b20"/>
                </a:solidFill>
                <a:latin typeface="Courier New"/>
              </a:rPr>
              <a:t>[^A-Z]’ </a:t>
            </a:r>
            <a:r>
              <a:rPr b="0" lang="en-US" sz="2250" spc="-1" strike="noStrike">
                <a:solidFill>
                  <a:srgbClr val="2f2b20"/>
                </a:solidFill>
                <a:latin typeface="Calibri"/>
              </a:rPr>
              <a:t>– characters OTHER than A-Z (negation)</a:t>
            </a:r>
            <a:endParaRPr b="0" lang="en-US" sz="225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Recap</a:t>
            </a:r>
            <a:endParaRPr b="0" lang="en-US" sz="4600" spc="-1" strike="noStrike">
              <a:solidFill>
                <a:srgbClr val="2f2b20"/>
              </a:solidFill>
              <a:latin typeface="Calibri"/>
            </a:endParaRPr>
          </a:p>
        </p:txBody>
      </p:sp>
      <p:sp>
        <p:nvSpPr>
          <p:cNvPr id="135"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We’re looking at compilers:</a:t>
            </a:r>
            <a:endParaRPr b="0" lang="en-US" sz="3200" spc="-1" strike="noStrike">
              <a:solidFill>
                <a:srgbClr val="2f2b20"/>
              </a:solidFill>
              <a:latin typeface="Calibri"/>
            </a:endParaRPr>
          </a:p>
        </p:txBody>
      </p:sp>
      <p:pic>
        <p:nvPicPr>
          <p:cNvPr id="136" name="Picture 1" descr=""/>
          <p:cNvPicPr/>
          <p:nvPr/>
        </p:nvPicPr>
        <p:blipFill>
          <a:blip r:embed="rId1"/>
          <a:stretch/>
        </p:blipFill>
        <p:spPr>
          <a:xfrm>
            <a:off x="1311120" y="2390400"/>
            <a:ext cx="5720040" cy="3360600"/>
          </a:xfrm>
          <a:prstGeom prst="rect">
            <a:avLst/>
          </a:prstGeom>
          <a:ln>
            <a:noFill/>
          </a:ln>
        </p:spPr>
      </p:pic>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More patterns</a:t>
            </a:r>
            <a:endParaRPr b="0" lang="en-US" sz="4600" spc="-1" strike="noStrike">
              <a:solidFill>
                <a:srgbClr val="2f2b20"/>
              </a:solidFill>
              <a:latin typeface="Calibri"/>
            </a:endParaRPr>
          </a:p>
        </p:txBody>
      </p:sp>
      <p:sp>
        <p:nvSpPr>
          <p:cNvPr id="200"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[a-z]{-}[aeiou]’ </a:t>
            </a:r>
            <a:r>
              <a:rPr b="0" lang="en-US" sz="2400" spc="-1" strike="noStrike">
                <a:solidFill>
                  <a:srgbClr val="2f2b20"/>
                </a:solidFill>
                <a:latin typeface="Calibri"/>
              </a:rPr>
              <a:t>– any lower case consonant</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r*’ </a:t>
            </a:r>
            <a:r>
              <a:rPr b="0" lang="en-US" sz="2400" spc="-1" strike="noStrike">
                <a:solidFill>
                  <a:srgbClr val="2f2b20"/>
                </a:solidFill>
                <a:latin typeface="Calibri"/>
              </a:rPr>
              <a:t>-  0 or more of expression r</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r+’ </a:t>
            </a:r>
            <a:r>
              <a:rPr b="0" lang="en-US" sz="2400" spc="-1" strike="noStrike">
                <a:solidFill>
                  <a:srgbClr val="2f2b20"/>
                </a:solidFill>
                <a:latin typeface="Calibri"/>
              </a:rPr>
              <a:t>– 1 or more of expression r</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r?’ </a:t>
            </a:r>
            <a:r>
              <a:rPr b="0" lang="en-US" sz="2400" spc="-1" strike="noStrike">
                <a:solidFill>
                  <a:srgbClr val="2f2b20"/>
                </a:solidFill>
                <a:latin typeface="Calibri"/>
              </a:rPr>
              <a:t>– 0 or 1 r’s</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r{2-5}’ </a:t>
            </a:r>
            <a:r>
              <a:rPr b="0" lang="en-US" sz="2400" spc="-1" strike="noStrike">
                <a:solidFill>
                  <a:srgbClr val="2f2b20"/>
                </a:solidFill>
                <a:latin typeface="Calibri"/>
              </a:rPr>
              <a:t>– between 2 and 5 r’s</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r{4}’ </a:t>
            </a:r>
            <a:r>
              <a:rPr b="0" lang="en-US" sz="2400" spc="-1" strike="noStrike">
                <a:solidFill>
                  <a:srgbClr val="2f2b20"/>
                </a:solidFill>
                <a:latin typeface="Calibri"/>
              </a:rPr>
              <a:t>– exactly 4 r’s</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{name}’ </a:t>
            </a:r>
            <a:r>
              <a:rPr b="0" lang="en-US" sz="2400" spc="-1" strike="noStrike">
                <a:solidFill>
                  <a:srgbClr val="2f2b20"/>
                </a:solidFill>
                <a:latin typeface="Calibri"/>
              </a:rPr>
              <a:t>– expansion of some name from your definitions section</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a:t>
            </a:r>
            <a:r>
              <a:rPr b="0" lang="en-US" sz="2400" spc="-1" strike="noStrike">
                <a:solidFill>
                  <a:srgbClr val="2f2b20"/>
                </a:solidFill>
                <a:latin typeface="Courier New"/>
              </a:rPr>
              <a:t>r$’ </a:t>
            </a:r>
            <a:r>
              <a:rPr b="0" lang="en-US" sz="2400" spc="-1" strike="noStrike">
                <a:solidFill>
                  <a:srgbClr val="2f2b20"/>
                </a:solidFill>
                <a:latin typeface="Calibri"/>
              </a:rPr>
              <a:t>– r at the end of a line</a:t>
            </a:r>
            <a:endParaRPr b="0" lang="en-US" sz="2400" spc="-1" strike="noStrike">
              <a:solidFill>
                <a:srgbClr val="2f2b20"/>
              </a:solidFill>
              <a:latin typeface="Calibri"/>
            </a:endParaRPr>
          </a:p>
          <a:p>
            <a:pPr>
              <a:lnSpc>
                <a:spcPct val="100000"/>
              </a:lnSpc>
              <a:spcBef>
                <a:spcPts val="479"/>
              </a:spcBef>
            </a:pPr>
            <a:endParaRPr b="0" lang="en-US" sz="2400" spc="-1" strike="noStrike">
              <a:solidFill>
                <a:srgbClr val="2f2b20"/>
              </a:solidFill>
              <a:latin typeface="Calibri"/>
            </a:endParaRPr>
          </a:p>
          <a:p>
            <a:pPr>
              <a:lnSpc>
                <a:spcPct val="100000"/>
              </a:lnSpc>
              <a:spcBef>
                <a:spcPts val="479"/>
              </a:spcBef>
            </a:pPr>
            <a:endParaRPr b="0" lang="en-US" sz="2400" spc="-1" strike="noStrike">
              <a:solidFill>
                <a:srgbClr val="2f2b20"/>
              </a:solidFill>
              <a:latin typeface="Calibri"/>
            </a:endParaRPr>
          </a:p>
          <a:p>
            <a:pPr>
              <a:lnSpc>
                <a:spcPct val="100000"/>
              </a:lnSpc>
              <a:spcBef>
                <a:spcPts val="479"/>
              </a:spcBef>
            </a:pP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 simple example</a:t>
            </a:r>
            <a:endParaRPr b="0" lang="en-US" sz="4600" spc="-1" strike="noStrike">
              <a:solidFill>
                <a:srgbClr val="2f2b20"/>
              </a:solidFill>
              <a:latin typeface="Calibri"/>
            </a:endParaRPr>
          </a:p>
        </p:txBody>
      </p:sp>
      <p:sp>
        <p:nvSpPr>
          <p:cNvPr id="202" name="TextShape 2"/>
          <p:cNvSpPr txBox="1"/>
          <p:nvPr/>
        </p:nvSpPr>
        <p:spPr>
          <a:xfrm>
            <a:off x="457200" y="1600200"/>
            <a:ext cx="7619760" cy="4800240"/>
          </a:xfrm>
          <a:prstGeom prst="rect">
            <a:avLst/>
          </a:prstGeom>
          <a:noFill/>
          <a:ln>
            <a:noFill/>
          </a:ln>
        </p:spPr>
        <p:txBody>
          <a:bodyPr>
            <a:normAutofit/>
          </a:bodyPr>
          <a:p>
            <a:pPr marL="85680">
              <a:lnSpc>
                <a:spcPct val="100000"/>
              </a:lnSpc>
              <a:spcBef>
                <a:spcPts val="360"/>
              </a:spcBef>
            </a:pPr>
            <a:r>
              <a:rPr b="0" lang="en-US" sz="1800" spc="-1" strike="noStrike">
                <a:solidFill>
                  <a:srgbClr val="2f2b20"/>
                </a:solidFill>
                <a:latin typeface="Courier New"/>
              </a:rPr>
              <a:t>%%</a:t>
            </a:r>
            <a:endParaRPr b="0" lang="en-US" sz="1800" spc="-1" strike="noStrike">
              <a:solidFill>
                <a:srgbClr val="2f2b20"/>
              </a:solidFill>
              <a:latin typeface="Calibri"/>
            </a:endParaRPr>
          </a:p>
          <a:p>
            <a:pPr marL="85680">
              <a:lnSpc>
                <a:spcPct val="100000"/>
              </a:lnSpc>
              <a:spcBef>
                <a:spcPts val="360"/>
              </a:spcBef>
            </a:pPr>
            <a:r>
              <a:rPr b="0" lang="en-US" sz="1800" spc="-1" strike="noStrike">
                <a:solidFill>
                  <a:srgbClr val="2f2b20"/>
                </a:solidFill>
                <a:latin typeface="Courier New"/>
              </a:rPr>
              <a:t>username    printf( "%s", getlogin() );</a:t>
            </a:r>
            <a:endParaRPr b="0" lang="en-US" sz="18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Explanation: </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The first section is blank, so no definitions</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The third section is missing, so no C code in this simple example either</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The middle is rules: by default, flex just copies input to the output if it doesn’t match a rule, so that’s what will happen here for most input</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The only exception is that if it encounters “username”, it will then run this c code and replace that with the username expanded</a:t>
            </a:r>
            <a:endParaRPr b="0" lang="en-US" sz="225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Another simple example</a:t>
            </a:r>
            <a:endParaRPr b="0" lang="en-US" sz="4600" spc="-1" strike="noStrike">
              <a:solidFill>
                <a:srgbClr val="2f2b20"/>
              </a:solidFill>
              <a:latin typeface="Calibri"/>
            </a:endParaRPr>
          </a:p>
        </p:txBody>
      </p:sp>
      <p:sp>
        <p:nvSpPr>
          <p:cNvPr id="204" name="TextShape 2"/>
          <p:cNvSpPr txBox="1"/>
          <p:nvPr/>
        </p:nvSpPr>
        <p:spPr>
          <a:xfrm>
            <a:off x="457200" y="1600200"/>
            <a:ext cx="7619760" cy="4800240"/>
          </a:xfrm>
          <a:prstGeom prst="rect">
            <a:avLst/>
          </a:prstGeom>
          <a:noFill/>
          <a:ln>
            <a:noFill/>
          </a:ln>
        </p:spPr>
        <p:txBody>
          <a:bodyPr>
            <a:normAutofit fontScale="88000"/>
          </a:bodyPr>
          <a:p>
            <a:pPr marL="85680">
              <a:lnSpc>
                <a:spcPct val="100000"/>
              </a:lnSpc>
              <a:spcBef>
                <a:spcPts val="439"/>
              </a:spcBef>
            </a:pPr>
            <a:r>
              <a:rPr b="0" lang="en-US" sz="2200" spc="-1" strike="noStrike">
                <a:solidFill>
                  <a:srgbClr val="2f2b20"/>
                </a:solidFill>
                <a:latin typeface="Courier New"/>
              </a:rPr>
              <a:t> </a:t>
            </a:r>
            <a:r>
              <a:rPr b="0" lang="en-US" sz="2200" spc="-1" strike="noStrike">
                <a:solidFill>
                  <a:srgbClr val="2f2b20"/>
                </a:solidFill>
                <a:latin typeface="Courier New"/>
              </a:rPr>
              <a:t>int num_lines = 0, num_chars = 0;</a:t>
            </a:r>
            <a:endParaRPr b="0" lang="en-US" sz="2200" spc="-1" strike="noStrike">
              <a:solidFill>
                <a:srgbClr val="2f2b20"/>
              </a:solidFill>
              <a:latin typeface="Calibri"/>
            </a:endParaRPr>
          </a:p>
          <a:p>
            <a:pPr marL="85680">
              <a:lnSpc>
                <a:spcPct val="100000"/>
              </a:lnSpc>
              <a:spcBef>
                <a:spcPts val="439"/>
              </a:spcBef>
            </a:pP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\n      ++num_lines; ++num_chars;</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       ++num_chars;</a:t>
            </a:r>
            <a:endParaRPr b="0" lang="en-US" sz="2200" spc="-1" strike="noStrike">
              <a:solidFill>
                <a:srgbClr val="2f2b20"/>
              </a:solidFill>
              <a:latin typeface="Calibri"/>
            </a:endParaRPr>
          </a:p>
          <a:p>
            <a:pPr marL="85680">
              <a:lnSpc>
                <a:spcPct val="100000"/>
              </a:lnSpc>
              <a:spcBef>
                <a:spcPts val="439"/>
              </a:spcBef>
            </a:pP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main()</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        </a:t>
            </a:r>
            <a:r>
              <a:rPr b="0" lang="en-US" sz="2200" spc="-1" strike="noStrike">
                <a:solidFill>
                  <a:srgbClr val="2f2b20"/>
                </a:solidFill>
                <a:latin typeface="Courier New"/>
              </a:rPr>
              <a:t>{</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        </a:t>
            </a:r>
            <a:r>
              <a:rPr b="0" lang="en-US" sz="2200" spc="-1" strike="noStrike">
                <a:solidFill>
                  <a:srgbClr val="2f2b20"/>
                </a:solidFill>
                <a:latin typeface="Courier New"/>
              </a:rPr>
              <a:t>yylex();</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        </a:t>
            </a:r>
            <a:r>
              <a:rPr b="0" lang="en-US" sz="2200" spc="-1" strike="noStrike">
                <a:solidFill>
                  <a:srgbClr val="2f2b20"/>
                </a:solidFill>
                <a:latin typeface="Courier New"/>
              </a:rPr>
              <a:t>printf( "# lines = %d, # chars = %d\n",</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                </a:t>
            </a:r>
            <a:r>
              <a:rPr b="0" lang="en-US" sz="2200" spc="-1" strike="noStrike">
                <a:solidFill>
                  <a:srgbClr val="2f2b20"/>
                </a:solidFill>
                <a:latin typeface="Courier New"/>
              </a:rPr>
              <a:t>num_lines, num_chars );</a:t>
            </a:r>
            <a:endParaRPr b="0" lang="en-US" sz="2200" spc="-1" strike="noStrike">
              <a:solidFill>
                <a:srgbClr val="2f2b20"/>
              </a:solidFill>
              <a:latin typeface="Calibri"/>
            </a:endParaRPr>
          </a:p>
          <a:p>
            <a:pPr marL="85680">
              <a:lnSpc>
                <a:spcPct val="100000"/>
              </a:lnSpc>
              <a:spcBef>
                <a:spcPts val="439"/>
              </a:spcBef>
            </a:pPr>
            <a:r>
              <a:rPr b="0" lang="en-US" sz="2200" spc="-1" strike="noStrike">
                <a:solidFill>
                  <a:srgbClr val="2f2b20"/>
                </a:solidFill>
                <a:latin typeface="Courier New"/>
              </a:rPr>
              <a:t>        </a:t>
            </a:r>
            <a:r>
              <a:rPr b="0" lang="en-US" sz="2200" spc="-1" strike="noStrike">
                <a:solidFill>
                  <a:srgbClr val="2f2b20"/>
                </a:solidFill>
                <a:latin typeface="Courier New"/>
              </a:rPr>
              <a:t>}</a:t>
            </a:r>
            <a:endParaRPr b="0" lang="en-US" sz="2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Things to note from last slide</a:t>
            </a:r>
            <a:endParaRPr b="0" lang="en-US" sz="4600" spc="-1" strike="noStrike">
              <a:solidFill>
                <a:srgbClr val="2f2b20"/>
              </a:solidFill>
              <a:latin typeface="Calibri"/>
            </a:endParaRPr>
          </a:p>
        </p:txBody>
      </p:sp>
      <p:sp>
        <p:nvSpPr>
          <p:cNvPr id="206"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Two global variables are declared at the beginning</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Both are accessible in yylex and in main</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Only two rules:</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First matches newline</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Second matches any character other than newline</a:t>
            </a:r>
            <a:endParaRPr b="0" lang="en-US" sz="225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Order of precedence matters – takes the first and longest possible match</a:t>
            </a: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How matching happens</a:t>
            </a:r>
            <a:endParaRPr b="0" lang="en-US" sz="4600" spc="-1" strike="noStrike">
              <a:solidFill>
                <a:srgbClr val="2f2b20"/>
              </a:solidFill>
              <a:latin typeface="Calibri"/>
            </a:endParaRPr>
          </a:p>
        </p:txBody>
      </p:sp>
      <p:sp>
        <p:nvSpPr>
          <p:cNvPr id="208"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Input is analyzed to find any match to one of the patterns</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If more than one, will take the longest</a:t>
            </a:r>
            <a:endParaRPr b="0" lang="en-US" sz="225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If two are equal, takes the first one</a:t>
            </a:r>
            <a:endParaRPr b="0" lang="en-US" sz="225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Once matched, text corresponding to this matc is put in global character pointer </a:t>
            </a:r>
            <a:r>
              <a:rPr b="0" lang="en-US" sz="2400" spc="-1" strike="noStrike">
                <a:solidFill>
                  <a:srgbClr val="2f2b20"/>
                </a:solidFill>
                <a:latin typeface="Courier New"/>
              </a:rPr>
              <a:t>yytext</a:t>
            </a:r>
            <a:r>
              <a:rPr b="0" lang="en-US" sz="2400" spc="-1" strike="noStrike">
                <a:solidFill>
                  <a:srgbClr val="2f2b20"/>
                </a:solidFill>
                <a:latin typeface="Calibri"/>
              </a:rPr>
              <a:t>, and its length is in </a:t>
            </a:r>
            <a:r>
              <a:rPr b="0" lang="en-US" sz="2400" spc="-1" strike="noStrike">
                <a:solidFill>
                  <a:srgbClr val="2f2b20"/>
                </a:solidFill>
                <a:latin typeface="Courier New"/>
              </a:rPr>
              <a:t>yyleng</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The action is then executed</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If nothing matches, default action is to match one character and copied to standard output</a:t>
            </a: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Actions</a:t>
            </a:r>
            <a:endParaRPr b="0" lang="en-US" sz="4600" spc="-1" strike="noStrike">
              <a:solidFill>
                <a:srgbClr val="2f2b20"/>
              </a:solidFill>
              <a:latin typeface="Calibri"/>
            </a:endParaRPr>
          </a:p>
        </p:txBody>
      </p:sp>
      <p:sp>
        <p:nvSpPr>
          <p:cNvPr id="210"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Actions can be any C code, including returns</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If action is a vertical bar (|), then it executes the previous rule’s action</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If action is empty, then the input is discarded</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Simple example to illustrate:</a:t>
            </a:r>
            <a:endParaRPr b="0" lang="en-US" sz="2400" spc="-1" strike="noStrike">
              <a:solidFill>
                <a:srgbClr val="2f2b20"/>
              </a:solidFill>
              <a:latin typeface="Calibri"/>
            </a:endParaRPr>
          </a:p>
          <a:p>
            <a:pPr marL="85680">
              <a:lnSpc>
                <a:spcPct val="100000"/>
              </a:lnSpc>
              <a:spcBef>
                <a:spcPts val="479"/>
              </a:spcBef>
            </a:pPr>
            <a:r>
              <a:rPr b="0" lang="en-US" sz="2400" spc="-1" strike="noStrike">
                <a:solidFill>
                  <a:srgbClr val="2f2b20"/>
                </a:solidFill>
                <a:latin typeface="Courier New"/>
              </a:rPr>
              <a:t>%%</a:t>
            </a:r>
            <a:endParaRPr b="0" lang="en-US" sz="2400" spc="-1" strike="noStrike">
              <a:solidFill>
                <a:srgbClr val="2f2b20"/>
              </a:solidFill>
              <a:latin typeface="Calibri"/>
            </a:endParaRPr>
          </a:p>
          <a:p>
            <a:pPr marL="85680">
              <a:lnSpc>
                <a:spcPct val="100000"/>
              </a:lnSpc>
              <a:spcBef>
                <a:spcPts val="479"/>
              </a:spcBef>
            </a:pPr>
            <a:r>
              <a:rPr b="0" lang="en-US" sz="2400" spc="-1" strike="noStrike">
                <a:solidFill>
                  <a:srgbClr val="2f2b20"/>
                </a:solidFill>
                <a:latin typeface="Courier New"/>
              </a:rPr>
              <a:t>"zap me"</a:t>
            </a: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Another simple example</a:t>
            </a:r>
            <a:endParaRPr b="0" lang="en-US" sz="4600" spc="-1" strike="noStrike">
              <a:solidFill>
                <a:srgbClr val="2f2b20"/>
              </a:solidFill>
              <a:latin typeface="Calibri"/>
            </a:endParaRPr>
          </a:p>
        </p:txBody>
      </p:sp>
      <p:sp>
        <p:nvSpPr>
          <p:cNvPr id="212"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This program compresses multiple spaces and tabs to a single space, and throws away any white space at the end of a line:</a:t>
            </a:r>
            <a:endParaRPr b="0" lang="en-US" sz="2400" spc="-1" strike="noStrike">
              <a:solidFill>
                <a:srgbClr val="2f2b20"/>
              </a:solidFill>
              <a:latin typeface="Calibri"/>
            </a:endParaRPr>
          </a:p>
          <a:p>
            <a:pPr marL="85680">
              <a:lnSpc>
                <a:spcPct val="100000"/>
              </a:lnSpc>
              <a:spcBef>
                <a:spcPts val="360"/>
              </a:spcBef>
            </a:pPr>
            <a:r>
              <a:rPr b="0" lang="en-US" sz="1800" spc="-1" strike="noStrike">
                <a:solidFill>
                  <a:srgbClr val="2f2b20"/>
                </a:solidFill>
                <a:latin typeface="Courier New"/>
              </a:rPr>
              <a:t>%%</a:t>
            </a:r>
            <a:endParaRPr b="0" lang="en-US" sz="1800" spc="-1" strike="noStrike">
              <a:solidFill>
                <a:srgbClr val="2f2b20"/>
              </a:solidFill>
              <a:latin typeface="Calibri"/>
            </a:endParaRPr>
          </a:p>
          <a:p>
            <a:pPr marL="85680">
              <a:lnSpc>
                <a:spcPct val="100000"/>
              </a:lnSpc>
              <a:spcBef>
                <a:spcPts val="360"/>
              </a:spcBef>
            </a:pPr>
            <a:r>
              <a:rPr b="0" lang="en-US" sz="1800" spc="-1" strike="noStrike">
                <a:solidFill>
                  <a:srgbClr val="2f2b20"/>
                </a:solidFill>
                <a:latin typeface="Courier New"/>
              </a:rPr>
              <a:t>[ \t]+ putchar( ’ ’ );</a:t>
            </a:r>
            <a:endParaRPr b="0" lang="en-US" sz="1800" spc="-1" strike="noStrike">
              <a:solidFill>
                <a:srgbClr val="2f2b20"/>
              </a:solidFill>
              <a:latin typeface="Calibri"/>
            </a:endParaRPr>
          </a:p>
          <a:p>
            <a:pPr marL="85680">
              <a:lnSpc>
                <a:spcPct val="100000"/>
              </a:lnSpc>
              <a:spcBef>
                <a:spcPts val="360"/>
              </a:spcBef>
            </a:pPr>
            <a:r>
              <a:rPr b="0" lang="en-US" sz="1800" spc="-1" strike="noStrike">
                <a:solidFill>
                  <a:srgbClr val="2f2b20"/>
                </a:solidFill>
                <a:latin typeface="Courier New"/>
              </a:rPr>
              <a:t>[ \t]+$ /* ignore this token */</a:t>
            </a:r>
            <a:endParaRPr b="0" lang="en-US" sz="18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Special actions</a:t>
            </a:r>
            <a:endParaRPr b="0" lang="en-US" sz="4600" spc="-1" strike="noStrike">
              <a:solidFill>
                <a:srgbClr val="2f2b20"/>
              </a:solidFill>
              <a:latin typeface="Calibri"/>
            </a:endParaRPr>
          </a:p>
        </p:txBody>
      </p:sp>
      <p:sp>
        <p:nvSpPr>
          <p:cNvPr id="214"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ECHO</a:t>
            </a:r>
            <a:r>
              <a:rPr b="0" lang="en-US" sz="2400" spc="-1" strike="noStrike">
                <a:solidFill>
                  <a:srgbClr val="2f2b20"/>
                </a:solidFill>
                <a:latin typeface="Calibri"/>
              </a:rPr>
              <a:t> copies </a:t>
            </a:r>
            <a:r>
              <a:rPr b="0" lang="en-US" sz="2400" spc="-1" strike="noStrike">
                <a:solidFill>
                  <a:srgbClr val="2f2b20"/>
                </a:solidFill>
                <a:latin typeface="Courier New"/>
              </a:rPr>
              <a:t>yytext</a:t>
            </a:r>
            <a:r>
              <a:rPr b="0" lang="en-US" sz="2400" spc="-1" strike="noStrike">
                <a:solidFill>
                  <a:srgbClr val="2f2b20"/>
                </a:solidFill>
                <a:latin typeface="Calibri"/>
              </a:rPr>
              <a:t> to the scanner’s output</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BEGIN</a:t>
            </a:r>
            <a:r>
              <a:rPr b="0" lang="en-US" sz="2400" spc="-1" strike="noStrike">
                <a:solidFill>
                  <a:srgbClr val="2f2b20"/>
                </a:solidFill>
                <a:latin typeface="Calibri"/>
              </a:rPr>
              <a:t> followed by name of a start condition puts scanner in a new state (like a DFA – more on that next time)</a:t>
            </a: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ourier New"/>
              </a:rPr>
              <a:t>REJECT</a:t>
            </a:r>
            <a:r>
              <a:rPr b="0" lang="en-US" sz="2400" spc="-1" strike="noStrike">
                <a:solidFill>
                  <a:srgbClr val="2f2b20"/>
                </a:solidFill>
                <a:latin typeface="Calibri"/>
              </a:rPr>
              <a:t> directs scanner to go to “second best” matching rule</a:t>
            </a:r>
            <a:endParaRPr b="0" lang="en-US" sz="2400" spc="-1" strike="noStrike">
              <a:solidFill>
                <a:srgbClr val="2f2b20"/>
              </a:solidFill>
              <a:latin typeface="Calibri"/>
            </a:endParaRPr>
          </a:p>
          <a:p>
            <a:pPr lvl="1" marL="640080" indent="-228240">
              <a:lnSpc>
                <a:spcPct val="100000"/>
              </a:lnSpc>
              <a:spcBef>
                <a:spcPts val="451"/>
              </a:spcBef>
              <a:buClr>
                <a:srgbClr val="9cbebd"/>
              </a:buClr>
              <a:buFont typeface="Arial"/>
              <a:buChar char="•"/>
            </a:pPr>
            <a:r>
              <a:rPr b="0" lang="en-US" sz="2250" spc="-1" strike="noStrike">
                <a:solidFill>
                  <a:srgbClr val="2f2b20"/>
                </a:solidFill>
                <a:latin typeface="Calibri"/>
              </a:rPr>
              <a:t>Note: this one REALLY slows the program down, even if it is never matched</a:t>
            </a:r>
            <a:endParaRPr b="0" lang="en-US" sz="225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There are even commands to append or remove rules from the rules section</a:t>
            </a: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So far:</a:t>
            </a:r>
            <a:endParaRPr b="0" lang="en-US" sz="4600" spc="-1" strike="noStrike">
              <a:solidFill>
                <a:srgbClr val="2f2b20"/>
              </a:solidFill>
              <a:latin typeface="Calibri"/>
            </a:endParaRPr>
          </a:p>
        </p:txBody>
      </p:sp>
      <p:sp>
        <p:nvSpPr>
          <p:cNvPr id="138"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Focusing on scanning, the top level</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Scanning is recognizing a regular language</a:t>
            </a:r>
            <a:endParaRPr b="0" lang="en-US" sz="3000" spc="-1" strike="noStrike">
              <a:solidFill>
                <a:srgbClr val="2f2b20"/>
              </a:solidFill>
              <a:latin typeface="Calibri"/>
            </a:endParaRPr>
          </a:p>
          <a:p>
            <a:pPr lvl="1" marL="640080" indent="-228240">
              <a:lnSpc>
                <a:spcPct val="100000"/>
              </a:lnSpc>
              <a:spcBef>
                <a:spcPts val="641"/>
              </a:spcBef>
              <a:buClr>
                <a:srgbClr val="9cbebd"/>
              </a:buClr>
              <a:buFont typeface="Arial"/>
              <a:buChar char="•"/>
            </a:pPr>
            <a:r>
              <a:rPr b="0" lang="en-US" sz="3000" spc="-1" strike="noStrike">
                <a:solidFill>
                  <a:srgbClr val="2f2b20"/>
                </a:solidFill>
                <a:latin typeface="Calibri"/>
              </a:rPr>
              <a:t>Connected to DFAs and NFAs</a:t>
            </a:r>
            <a:r>
              <a:rPr b="0" lang="en-US" sz="3200" spc="-1" strike="noStrike">
                <a:solidFill>
                  <a:srgbClr val="2f2b20"/>
                </a:solidFill>
                <a:latin typeface="Calibri"/>
              </a:rPr>
              <a:t>Today:</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Two types</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Coding scanners</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Flex, a c-style scanner</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Later next week: parsing and CFGs, which are stronger than DFAs/scanning</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NFAs</a:t>
            </a:r>
            <a:endParaRPr b="0" lang="en-US" sz="4600" spc="-1" strike="noStrike">
              <a:solidFill>
                <a:srgbClr val="2f2b20"/>
              </a:solidFill>
              <a:latin typeface="Calibri"/>
            </a:endParaRPr>
          </a:p>
        </p:txBody>
      </p:sp>
      <p:sp>
        <p:nvSpPr>
          <p:cNvPr id="140"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Nondeterministic finite automata (NFA) are a variant of DFAs.</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DFAs do not allow for any ambiguity: </a:t>
            </a:r>
            <a:endParaRPr b="0" lang="en-US" sz="32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if a character is read, there can only be 1 arrow showing where to go</a:t>
            </a:r>
            <a:endParaRPr b="0" lang="en-US" sz="3000" spc="-1" strike="noStrike">
              <a:solidFill>
                <a:srgbClr val="2f2b20"/>
              </a:solidFill>
              <a:latin typeface="Calibri"/>
            </a:endParaRPr>
          </a:p>
          <a:p>
            <a:pPr lvl="1" marL="640080" indent="-228240">
              <a:lnSpc>
                <a:spcPct val="100000"/>
              </a:lnSpc>
              <a:spcBef>
                <a:spcPts val="601"/>
              </a:spcBef>
              <a:buClr>
                <a:srgbClr val="9cbebd"/>
              </a:buClr>
              <a:buFont typeface="Arial"/>
              <a:buChar char="•"/>
            </a:pPr>
            <a:r>
              <a:rPr b="0" lang="en-US" sz="3000" spc="-1" strike="noStrike">
                <a:solidFill>
                  <a:srgbClr val="2f2b20"/>
                </a:solidFill>
                <a:latin typeface="Calibri"/>
              </a:rPr>
              <a:t>No empty string transitions, so must read a character in order for the transition function to move to a new state</a:t>
            </a:r>
            <a:endParaRPr b="0" lang="en-US" sz="30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If instead we have multiple options, it is called an NFA</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NFA Examples</a:t>
            </a:r>
            <a:endParaRPr b="0" lang="en-US" sz="4600" spc="-1" strike="noStrike">
              <a:solidFill>
                <a:srgbClr val="2f2b20"/>
              </a:solidFill>
              <a:latin typeface="Calibri"/>
            </a:endParaRPr>
          </a:p>
        </p:txBody>
      </p:sp>
      <p:sp>
        <p:nvSpPr>
          <p:cNvPr id="142"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What do the following NFAs accept?</a:t>
            </a:r>
            <a:endParaRPr b="0" lang="en-US" sz="3200" spc="-1" strike="noStrike">
              <a:solidFill>
                <a:srgbClr val="2f2b20"/>
              </a:solidFill>
              <a:latin typeface="Calibri"/>
            </a:endParaRPr>
          </a:p>
        </p:txBody>
      </p:sp>
      <p:pic>
        <p:nvPicPr>
          <p:cNvPr id="143" name="Picture 3" descr=""/>
          <p:cNvPicPr/>
          <p:nvPr/>
        </p:nvPicPr>
        <p:blipFill>
          <a:blip r:embed="rId1"/>
          <a:stretch/>
        </p:blipFill>
        <p:spPr>
          <a:xfrm>
            <a:off x="3909240" y="2523960"/>
            <a:ext cx="3329280" cy="1818000"/>
          </a:xfrm>
          <a:prstGeom prst="rect">
            <a:avLst/>
          </a:prstGeom>
          <a:ln>
            <a:noFill/>
          </a:ln>
        </p:spPr>
      </p:pic>
      <p:pic>
        <p:nvPicPr>
          <p:cNvPr id="144" name="Picture 4" descr=""/>
          <p:cNvPicPr/>
          <p:nvPr/>
        </p:nvPicPr>
        <p:blipFill>
          <a:blip r:embed="rId2"/>
          <a:stretch/>
        </p:blipFill>
        <p:spPr>
          <a:xfrm>
            <a:off x="790560" y="3606840"/>
            <a:ext cx="2908080" cy="279360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More NFAs</a:t>
            </a:r>
            <a:endParaRPr b="0" lang="en-US" sz="4600" spc="-1" strike="noStrike">
              <a:solidFill>
                <a:srgbClr val="2f2b20"/>
              </a:solidFill>
              <a:latin typeface="Calibri"/>
            </a:endParaRPr>
          </a:p>
        </p:txBody>
      </p:sp>
      <p:sp>
        <p:nvSpPr>
          <p:cNvPr id="146"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Some things are easier with NFAs than DFAs:</a:t>
            </a:r>
            <a:endParaRPr b="0" lang="en-US" sz="3200" spc="-1" strike="noStrike">
              <a:solidFill>
                <a:srgbClr val="2f2b20"/>
              </a:solidFill>
              <a:latin typeface="Calibri"/>
            </a:endParaRPr>
          </a:p>
          <a:p>
            <a:pPr marL="114480">
              <a:lnSpc>
                <a:spcPct val="100000"/>
              </a:lnSpc>
              <a:spcBef>
                <a:spcPts val="479"/>
              </a:spcBef>
            </a:pPr>
            <a:r>
              <a:rPr b="0" lang="en-US" sz="2400" spc="-1" strike="noStrike">
                <a:solidFill>
                  <a:srgbClr val="2f2b20"/>
                </a:solidFill>
                <a:latin typeface="Courier New"/>
              </a:rPr>
              <a:t>unsigned_number -&gt; unsigned_int (ε </a:t>
            </a:r>
            <a:r>
              <a:rPr b="0" lang="en-US" sz="2400" spc="-1" strike="noStrike">
                <a:solidFill>
                  <a:srgbClr val="2f2b20"/>
                </a:solidFill>
                <a:latin typeface="Courier New"/>
              </a:rPr>
              <a:t>	</a:t>
            </a:r>
            <a:r>
              <a:rPr b="0" lang="en-US" sz="2400" spc="-1" strike="noStrike">
                <a:solidFill>
                  <a:srgbClr val="2f2b20"/>
                </a:solidFill>
                <a:latin typeface="Courier New"/>
              </a:rPr>
              <a:t>| .unsigned_int)</a:t>
            </a:r>
            <a:endParaRPr b="0" lang="en-US" sz="2400" spc="-1" strike="noStrike">
              <a:solidFill>
                <a:srgbClr val="2f2b20"/>
              </a:solidFill>
              <a:latin typeface="Calibri"/>
            </a:endParaRPr>
          </a:p>
          <a:p>
            <a:pPr marL="114480">
              <a:lnSpc>
                <a:spcPct val="100000"/>
              </a:lnSpc>
              <a:spcBef>
                <a:spcPts val="479"/>
              </a:spcBef>
            </a:pPr>
            <a:r>
              <a:rPr b="0" lang="en-US" sz="2400" spc="-1" strike="noStrike">
                <a:solidFill>
                  <a:srgbClr val="2f2b20"/>
                </a:solidFill>
                <a:latin typeface="Courier New"/>
              </a:rPr>
              <a:t>unsigned_int -&gt; [0-9]</a:t>
            </a:r>
            <a:endParaRPr b="0" lang="en-US" sz="2400" spc="-1" strike="noStrike">
              <a:solidFill>
                <a:srgbClr val="2f2b20"/>
              </a:solidFill>
              <a:latin typeface="Calibri"/>
            </a:endParaRPr>
          </a:p>
          <a:p>
            <a:pPr>
              <a:lnSpc>
                <a:spcPct val="100000"/>
              </a:lnSpc>
              <a:spcBef>
                <a:spcPts val="479"/>
              </a:spcBef>
            </a:pPr>
            <a:endParaRPr b="0" lang="en-US" sz="2400" spc="-1" strike="noStrike">
              <a:solidFill>
                <a:srgbClr val="2f2b20"/>
              </a:solidFill>
              <a:latin typeface="Calibri"/>
            </a:endParaRPr>
          </a:p>
          <a:p>
            <a:pPr marL="343080" indent="-228240">
              <a:lnSpc>
                <a:spcPct val="100000"/>
              </a:lnSpc>
              <a:spcBef>
                <a:spcPts val="479"/>
              </a:spcBef>
              <a:buClr>
                <a:srgbClr val="a9a57c"/>
              </a:buClr>
              <a:buFont typeface="Arial"/>
              <a:buChar char="•"/>
            </a:pPr>
            <a:r>
              <a:rPr b="0" lang="en-US" sz="2400" spc="-1" strike="noStrike">
                <a:solidFill>
                  <a:srgbClr val="2f2b20"/>
                </a:solidFill>
                <a:latin typeface="Calibri"/>
              </a:rPr>
              <a:t>Question: why is this an NFA??</a:t>
            </a:r>
            <a:endParaRPr b="0" lang="en-US" sz="2400" spc="-1" strike="noStrike">
              <a:solidFill>
                <a:srgbClr val="2f2b20"/>
              </a:solidFill>
              <a:latin typeface="Calibri"/>
            </a:endParaRPr>
          </a:p>
          <a:p>
            <a:pPr marL="114480">
              <a:lnSpc>
                <a:spcPct val="100000"/>
              </a:lnSpc>
              <a:spcBef>
                <a:spcPts val="479"/>
              </a:spcBef>
            </a:pPr>
            <a:endParaRPr b="0" lang="en-US" sz="24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NFAs</a:t>
            </a:r>
            <a:endParaRPr b="0" lang="en-US" sz="4600" spc="-1" strike="noStrike">
              <a:solidFill>
                <a:srgbClr val="2f2b20"/>
              </a:solidFill>
              <a:latin typeface="Calibri"/>
            </a:endParaRPr>
          </a:p>
        </p:txBody>
      </p:sp>
      <p:sp>
        <p:nvSpPr>
          <p:cNvPr id="148"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Essentially, when parsing a stream of characters, we can think of an NFA as modeling a parallel set of possibilities</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Theorem: Every NFA has an equivalent DFA.</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(And so both recognize regular languages, even though NFAs seem more powerful.)</a:t>
            </a:r>
            <a:endParaRPr b="0" lang="en-US" sz="3200" spc="-1" strike="noStrike">
              <a:solidFill>
                <a:srgbClr val="2f2b2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
          <p:cNvSpPr txBox="1"/>
          <p:nvPr/>
        </p:nvSpPr>
        <p:spPr>
          <a:xfrm>
            <a:off x="457200" y="274680"/>
            <a:ext cx="7619760" cy="1142640"/>
          </a:xfrm>
          <a:prstGeom prst="rect">
            <a:avLst/>
          </a:prstGeom>
          <a:noFill/>
          <a:ln>
            <a:noFill/>
          </a:ln>
        </p:spPr>
        <p:txBody>
          <a:bodyPr anchor="ctr">
            <a:noAutofit/>
          </a:bodyPr>
          <a:p>
            <a:pPr>
              <a:lnSpc>
                <a:spcPct val="100000"/>
              </a:lnSpc>
            </a:pPr>
            <a:r>
              <a:rPr b="0" lang="en-US" sz="4600" spc="-100" strike="noStrike">
                <a:solidFill>
                  <a:srgbClr val="675e47"/>
                </a:solidFill>
                <a:latin typeface="Cambria"/>
              </a:rPr>
              <a:t>Converting NFAs to DFAs</a:t>
            </a:r>
            <a:endParaRPr b="0" lang="en-US" sz="4600" spc="-1" strike="noStrike">
              <a:solidFill>
                <a:srgbClr val="2f2b20"/>
              </a:solidFill>
              <a:latin typeface="Calibri"/>
            </a:endParaRPr>
          </a:p>
        </p:txBody>
      </p:sp>
      <p:sp>
        <p:nvSpPr>
          <p:cNvPr id="150" name="TextShape 2"/>
          <p:cNvSpPr txBox="1"/>
          <p:nvPr/>
        </p:nvSpPr>
        <p:spPr>
          <a:xfrm>
            <a:off x="457200" y="1600200"/>
            <a:ext cx="7619760" cy="4800240"/>
          </a:xfrm>
          <a:prstGeom prst="rect">
            <a:avLst/>
          </a:prstGeom>
          <a:noFill/>
          <a:ln>
            <a:noFill/>
          </a:ln>
        </p:spPr>
        <p:txBody>
          <a:bodyPr>
            <a:normAutofit/>
          </a:bodyPr>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To convert, mimic set of possible states given an input</a:t>
            </a:r>
            <a:endParaRPr b="0" lang="en-US" sz="3200" spc="-1" strike="noStrike">
              <a:solidFill>
                <a:srgbClr val="2f2b20"/>
              </a:solidFill>
              <a:latin typeface="Calibri"/>
            </a:endParaRPr>
          </a:p>
          <a:p>
            <a:pPr marL="343080" indent="-228240">
              <a:lnSpc>
                <a:spcPct val="100000"/>
              </a:lnSpc>
              <a:spcBef>
                <a:spcPts val="641"/>
              </a:spcBef>
              <a:buClr>
                <a:srgbClr val="a9a57c"/>
              </a:buClr>
              <a:buFont typeface="Arial"/>
              <a:buChar char="•"/>
            </a:pPr>
            <a:r>
              <a:rPr b="0" lang="en-US" sz="3200" spc="-1" strike="noStrike">
                <a:solidFill>
                  <a:srgbClr val="2f2b20"/>
                </a:solidFill>
                <a:latin typeface="Calibri"/>
              </a:rPr>
              <a:t>A state is an accept state if any state in it is an accept state – that means the string could have ended in an accept state, and so is in the language</a:t>
            </a:r>
            <a:endParaRPr b="0" lang="en-US" sz="3200" spc="-1" strike="noStrike">
              <a:solidFill>
                <a:srgbClr val="2f2b20"/>
              </a:solidFill>
              <a:latin typeface="Calibri"/>
            </a:endParaRPr>
          </a:p>
          <a:p>
            <a:pPr marL="114480">
              <a:lnSpc>
                <a:spcPct val="100000"/>
              </a:lnSpc>
              <a:spcBef>
                <a:spcPts val="641"/>
              </a:spcBef>
            </a:pPr>
            <a:endParaRPr b="0" lang="en-US" sz="3200" spc="-1" strike="noStrike">
              <a:solidFill>
                <a:srgbClr val="2f2b20"/>
              </a:solidFill>
              <a:latin typeface="Calibri"/>
            </a:endParaRPr>
          </a:p>
          <a:p>
            <a:pPr marL="114480">
              <a:lnSpc>
                <a:spcPct val="100000"/>
              </a:lnSpc>
              <a:spcBef>
                <a:spcPts val="641"/>
              </a:spcBef>
            </a:pPr>
            <a:endParaRPr b="0" lang="en-US" sz="3200" spc="-1" strike="noStrike">
              <a:solidFill>
                <a:srgbClr val="2f2b20"/>
              </a:solidFill>
              <a:latin typeface="Calibri"/>
            </a:endParaRPr>
          </a:p>
          <a:p>
            <a:pPr marL="114480">
              <a:lnSpc>
                <a:spcPct val="100000"/>
              </a:lnSpc>
              <a:spcBef>
                <a:spcPts val="641"/>
              </a:spcBef>
            </a:pPr>
            <a:endParaRPr b="0" lang="en-US" sz="3200" spc="-1" strike="noStrike">
              <a:solidFill>
                <a:srgbClr val="2f2b20"/>
              </a:solidFill>
              <a:latin typeface="Calibri"/>
            </a:endParaRPr>
          </a:p>
        </p:txBody>
      </p:sp>
      <p:pic>
        <p:nvPicPr>
          <p:cNvPr id="151" name="Picture 3" descr=""/>
          <p:cNvPicPr/>
          <p:nvPr/>
        </p:nvPicPr>
        <p:blipFill>
          <a:blip r:embed="rId1"/>
          <a:stretch/>
        </p:blipFill>
        <p:spPr>
          <a:xfrm>
            <a:off x="457200" y="4763520"/>
            <a:ext cx="6992280" cy="163692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Adjacency.thmx</Template>
  <TotalTime>141</TotalTime>
  <Application>LibreOffice/6.2.8.2$Linux_X86_64 LibreOffice_project/20$Build-2</Application>
  <Words>1912</Words>
  <Paragraphs>202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2017-01-23T17:36:14Z</dcterms:created>
  <dc:creator>Default User</dc:creator>
  <dc:description/>
  <dc:language>en-US</dc:language>
  <cp:lastModifiedBy/>
  <dcterms:modified xsi:type="dcterms:W3CDTF">2020-01-24T09:03:53Z</dcterms:modified>
  <cp:revision>17</cp:revision>
  <dc:subject/>
  <dc:title>NFAs, scanners, and flex</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16.0016</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37</vt:i4>
  </property>
</Properties>
</file>