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304" r:id="rId3"/>
    <p:sldId id="305" r:id="rId4"/>
    <p:sldId id="306" r:id="rId5"/>
    <p:sldId id="307" r:id="rId6"/>
    <p:sldId id="308" r:id="rId7"/>
    <p:sldId id="310" r:id="rId8"/>
    <p:sldId id="309" r:id="rId9"/>
    <p:sldId id="287" r:id="rId10"/>
    <p:sldId id="311" r:id="rId11"/>
    <p:sldId id="312" r:id="rId12"/>
    <p:sldId id="313" r:id="rId13"/>
    <p:sldId id="314" r:id="rId14"/>
    <p:sldId id="315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57" r:id="rId34"/>
    <p:sldId id="258" r:id="rId35"/>
    <p:sldId id="259" r:id="rId36"/>
    <p:sldId id="260" r:id="rId37"/>
    <p:sldId id="261" r:id="rId38"/>
    <p:sldId id="262" r:id="rId39"/>
    <p:sldId id="263" r:id="rId40"/>
    <p:sldId id="264" r:id="rId41"/>
    <p:sldId id="265" r:id="rId42"/>
    <p:sldId id="266" r:id="rId43"/>
    <p:sldId id="267" r:id="rId44"/>
    <p:sldId id="268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07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180-ACBC-234D-9CF6-60D76FD9DDEB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4624-9479-6C43-8852-826A453A1B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180-ACBC-234D-9CF6-60D76FD9DDEB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4624-9479-6C43-8852-826A453A1B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180-ACBC-234D-9CF6-60D76FD9DDEB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4624-9479-6C43-8852-826A453A1B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180-ACBC-234D-9CF6-60D76FD9DDEB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4624-9479-6C43-8852-826A453A1B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180-ACBC-234D-9CF6-60D76FD9DDEB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4624-9479-6C43-8852-826A453A1B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180-ACBC-234D-9CF6-60D76FD9DDEB}" type="datetimeFigureOut">
              <a:rPr lang="en-US" smtClean="0"/>
              <a:t>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4624-9479-6C43-8852-826A453A1B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180-ACBC-234D-9CF6-60D76FD9DDEB}" type="datetimeFigureOut">
              <a:rPr lang="en-US" smtClean="0"/>
              <a:t>1/27/20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4624-9479-6C43-8852-826A453A1B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180-ACBC-234D-9CF6-60D76FD9DDEB}" type="datetimeFigureOut">
              <a:rPr lang="en-US" smtClean="0"/>
              <a:t>1/27/20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4624-9479-6C43-8852-826A453A1B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180-ACBC-234D-9CF6-60D76FD9DDEB}" type="datetimeFigureOut">
              <a:rPr lang="en-US" smtClean="0"/>
              <a:t>1/27/20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4624-9479-6C43-8852-826A453A1B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180-ACBC-234D-9CF6-60D76FD9DDEB}" type="datetimeFigureOut">
              <a:rPr lang="en-US" smtClean="0"/>
              <a:t>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4624-9479-6C43-8852-826A453A1B2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8180-ACBC-234D-9CF6-60D76FD9DDEB}" type="datetimeFigureOut">
              <a:rPr lang="en-US" smtClean="0"/>
              <a:t>1/27/20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64624-9479-6C43-8852-826A453A1B2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EB64624-9479-6C43-8852-826A453A1B2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5B88180-ACBC-234D-9CF6-60D76FD9DDEB}" type="datetimeFigureOut">
              <a:rPr lang="en-US" smtClean="0"/>
              <a:t>1/27/20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ogle.com/url?sa=i&amp;source=images&amp;cd=&amp;ved=2ahUKEwjv2PGthKTnAhWlkq0KHRKKDQsQjRx6BAgBEAQ&amp;url=https%3A%2F%2Fwww.chegg.com%2Fhomework-help%2Fquestions-and-answers%2Freference-introduction-theory-computation-michael-sipser-third-edition-problem-1-convert-d-q31285746&amp;psig=AOvVaw23PYzgj8b8IytbSxqbZKVa&amp;ust=158022321582389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250" y="281682"/>
            <a:ext cx="7543800" cy="1978633"/>
          </a:xfrm>
        </p:spPr>
        <p:txBody>
          <a:bodyPr/>
          <a:lstStyle/>
          <a:p>
            <a:r>
              <a:rPr lang="en-US" dirty="0"/>
              <a:t>More on NFAs, and intro to flex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8AC53-D838-D94F-BF97-B97502CD1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310" y="2260315"/>
            <a:ext cx="4313111" cy="435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7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NFAs to DFAs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Next, a scanning program needs to go from this NFA to a DFA</a:t>
            </a:r>
          </a:p>
          <a:p>
            <a:pPr lvl="1"/>
            <a:r>
              <a:rPr lang="en-US" sz="3000" dirty="0"/>
              <a:t>Mainly because “guessing” the right transition if there are multiple ones is really hard to code</a:t>
            </a:r>
          </a:p>
          <a:p>
            <a:pPr lvl="1"/>
            <a:r>
              <a:rPr lang="en-US" sz="3000" dirty="0"/>
              <a:t>Much easier to convert to DFA, even though it can get bigger.</a:t>
            </a:r>
          </a:p>
          <a:p>
            <a:pPr lvl="1"/>
            <a:r>
              <a:rPr lang="en-US" sz="3000" dirty="0"/>
              <a:t>(Side note: how much bigger?)</a:t>
            </a:r>
          </a:p>
          <a:p>
            <a:r>
              <a:rPr lang="en-US" sz="3200" dirty="0"/>
              <a:t>Let’s go back to our decimal example on the board…</a:t>
            </a:r>
          </a:p>
        </p:txBody>
      </p:sp>
    </p:spTree>
    <p:extLst>
      <p:ext uri="{BB962C8B-B14F-4D97-AF65-F5344CB8AC3E}">
        <p14:creationId xmlns:p14="http://schemas.microsoft.com/office/powerpoint/2010/main" val="1441852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NFAs to DFAs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If we automate this conversion on our last NFA (of decimals), we get:</a:t>
            </a:r>
          </a:p>
        </p:txBody>
      </p:sp>
      <p:pic>
        <p:nvPicPr>
          <p:cNvPr id="4" name="Picture 3" descr="f02-09-P374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290" y="2803900"/>
            <a:ext cx="4962122" cy="38590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112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DFAs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396" y="1536192"/>
            <a:ext cx="3755624" cy="459028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In addition, scanners take this final DFA and minimize.  </a:t>
            </a:r>
          </a:p>
          <a:p>
            <a:pPr lvl="1"/>
            <a:r>
              <a:rPr lang="en-US" sz="3000" dirty="0"/>
              <a:t>(We won’t do this part by hand – I just want you to know that the computer does it automatically, to speed things up later.)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4" name="Picture 3" descr="f02-10-P374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020" y="2215006"/>
            <a:ext cx="4407079" cy="3079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661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DFAs (scanners)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Then, given a DFA, code can be implemented in 2 ways:</a:t>
            </a:r>
          </a:p>
          <a:p>
            <a:pPr lvl="1"/>
            <a:r>
              <a:rPr lang="en-US" sz="3000" dirty="0"/>
              <a:t>A bunch of if/switch/case statements</a:t>
            </a:r>
          </a:p>
          <a:p>
            <a:pPr lvl="1"/>
            <a:r>
              <a:rPr lang="en-US" sz="3000" dirty="0"/>
              <a:t>A table and driver</a:t>
            </a:r>
          </a:p>
          <a:p>
            <a:r>
              <a:rPr lang="en-US" sz="3200" dirty="0"/>
              <a:t>Both have merits, and are described further in the book.</a:t>
            </a:r>
          </a:p>
          <a:p>
            <a:r>
              <a:rPr lang="en-US" sz="3200" dirty="0"/>
              <a:t>We’ll mainly use the second route in homework, simply because there are many good tools out there.</a:t>
            </a:r>
          </a:p>
          <a:p>
            <a:pPr lvl="1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43165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Writing a pure DFA as a set of nested case statements is a surprisingly useful programming technique </a:t>
            </a:r>
          </a:p>
          <a:p>
            <a:pPr marL="782638" lvl="1"/>
            <a:r>
              <a:rPr lang="en-US" sz="2800" dirty="0"/>
              <a:t>though it's often easier to use </a:t>
            </a:r>
            <a:r>
              <a:rPr lang="en-US" sz="2800" dirty="0" err="1"/>
              <a:t>perl</a:t>
            </a:r>
            <a:r>
              <a:rPr lang="en-US" sz="2800" dirty="0"/>
              <a:t>, </a:t>
            </a:r>
            <a:r>
              <a:rPr lang="en-US" sz="2800" dirty="0" err="1"/>
              <a:t>awk</a:t>
            </a:r>
            <a:r>
              <a:rPr lang="en-US" sz="2800" dirty="0"/>
              <a:t>, </a:t>
            </a:r>
            <a:r>
              <a:rPr lang="en-US" sz="2800" dirty="0" err="1"/>
              <a:t>sed</a:t>
            </a:r>
            <a:endParaRPr lang="en-US" sz="2800" dirty="0"/>
          </a:p>
          <a:p>
            <a:pPr marL="782638" lvl="1"/>
            <a:r>
              <a:rPr lang="en-US" sz="2800" dirty="0"/>
              <a:t>for details see Figure 2.11</a:t>
            </a:r>
          </a:p>
          <a:p>
            <a:r>
              <a:rPr lang="en-US" sz="3200" dirty="0"/>
              <a:t>Table-driven DFA is what </a:t>
            </a:r>
            <a:r>
              <a:rPr lang="en-US" sz="3200" dirty="0" err="1"/>
              <a:t>lex</a:t>
            </a:r>
            <a:r>
              <a:rPr lang="en-US" sz="3200" dirty="0"/>
              <a:t> and </a:t>
            </a:r>
            <a:r>
              <a:rPr lang="en-US" sz="3200" dirty="0" err="1"/>
              <a:t>scangen</a:t>
            </a:r>
            <a:r>
              <a:rPr lang="en-US" sz="3200" dirty="0"/>
              <a:t> produce</a:t>
            </a:r>
          </a:p>
          <a:p>
            <a:pPr marL="782638" lvl="1"/>
            <a:r>
              <a:rPr lang="en-US" sz="2800" dirty="0" err="1"/>
              <a:t>lex</a:t>
            </a:r>
            <a:r>
              <a:rPr lang="en-US" sz="2800" dirty="0"/>
              <a:t> (or really flex) does this in the form of C code – this will be an upcoming homework</a:t>
            </a:r>
          </a:p>
          <a:p>
            <a:pPr marL="782638" lvl="1"/>
            <a:r>
              <a:rPr lang="en-US" sz="2800" dirty="0" err="1"/>
              <a:t>scangen</a:t>
            </a:r>
            <a:r>
              <a:rPr lang="en-US" sz="2800" dirty="0"/>
              <a:t> makes these in the form of numeric tables and a separate driver (for details see Figure 2.12)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07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lex</a:t>
            </a:r>
            <a:r>
              <a:rPr lang="en-US" dirty="0"/>
              <a:t> &amp; flex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lex</a:t>
            </a:r>
            <a:r>
              <a:rPr lang="en-US" sz="2400" dirty="0"/>
              <a:t> is a tool to generate a scanner</a:t>
            </a:r>
          </a:p>
          <a:p>
            <a:pPr lvl="1"/>
            <a:r>
              <a:rPr lang="en-US" sz="2250" dirty="0"/>
              <a:t>written by Mike </a:t>
            </a:r>
            <a:r>
              <a:rPr lang="en-US" sz="2250" dirty="0" err="1"/>
              <a:t>Lesk</a:t>
            </a:r>
            <a:r>
              <a:rPr lang="en-US" sz="2250" dirty="0"/>
              <a:t> and Eric Schmidt</a:t>
            </a:r>
          </a:p>
          <a:p>
            <a:pPr lvl="1"/>
            <a:r>
              <a:rPr lang="en-US" sz="2250" dirty="0"/>
              <a:t>not really used anymore</a:t>
            </a:r>
          </a:p>
          <a:p>
            <a:r>
              <a:rPr lang="en-US" sz="2400" dirty="0"/>
              <a:t>Flex: fast lexical analyzer generator</a:t>
            </a:r>
          </a:p>
          <a:p>
            <a:pPr lvl="1"/>
            <a:r>
              <a:rPr lang="en-US" sz="2250" dirty="0"/>
              <a:t>free and open source alternative</a:t>
            </a:r>
          </a:p>
          <a:p>
            <a:pPr lvl="1"/>
            <a:r>
              <a:rPr lang="en-US" sz="2250" dirty="0"/>
              <a:t>our software of choice this semester – on hopper, as well as the lab machines</a:t>
            </a:r>
          </a:p>
        </p:txBody>
      </p:sp>
    </p:spTree>
    <p:extLst>
      <p:ext uri="{BB962C8B-B14F-4D97-AF65-F5344CB8AC3E}">
        <p14:creationId xmlns:p14="http://schemas.microsoft.com/office/powerpoint/2010/main" val="1673156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920478"/>
            <a:ext cx="5715000" cy="247803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First, FLEX reads a specification of a scanner either from an input file *.</a:t>
            </a:r>
            <a:r>
              <a:rPr lang="en-US" sz="2400" dirty="0" err="1"/>
              <a:t>lex</a:t>
            </a:r>
            <a:r>
              <a:rPr lang="en-US" sz="2400" dirty="0"/>
              <a:t>, or from standard input, and it generates as output a C source file </a:t>
            </a:r>
            <a:r>
              <a:rPr lang="en-US" sz="2400" dirty="0" err="1"/>
              <a:t>lex.yy.c</a:t>
            </a:r>
            <a:r>
              <a:rPr lang="en-US" sz="2400" dirty="0"/>
              <a:t>. </a:t>
            </a:r>
          </a:p>
          <a:p>
            <a:r>
              <a:rPr lang="en-US" sz="2400" dirty="0"/>
              <a:t>Then, </a:t>
            </a:r>
            <a:r>
              <a:rPr lang="en-US" sz="2400" dirty="0" err="1"/>
              <a:t>lex.yy.c</a:t>
            </a:r>
            <a:r>
              <a:rPr lang="en-US" sz="2400" dirty="0"/>
              <a:t> is compiled and linked with the "-</a:t>
            </a:r>
            <a:r>
              <a:rPr lang="en-US" sz="2400" dirty="0" err="1"/>
              <a:t>lfl</a:t>
            </a:r>
            <a:r>
              <a:rPr lang="en-US" sz="2400" dirty="0"/>
              <a:t>" library to produce an executable </a:t>
            </a:r>
            <a:r>
              <a:rPr lang="en-US" sz="2400" dirty="0" err="1"/>
              <a:t>a.out</a:t>
            </a:r>
            <a:r>
              <a:rPr lang="en-US" sz="2400" dirty="0"/>
              <a:t>. </a:t>
            </a:r>
          </a:p>
          <a:p>
            <a:r>
              <a:rPr lang="en-US" sz="2400" dirty="0"/>
              <a:t>Finally, </a:t>
            </a:r>
            <a:r>
              <a:rPr lang="en-US" sz="2400" dirty="0" err="1"/>
              <a:t>a.out</a:t>
            </a:r>
            <a:r>
              <a:rPr lang="en-US" sz="2400" dirty="0"/>
              <a:t> analyzes its input stream and transforms it into a sequence of tokens.</a:t>
            </a:r>
          </a:p>
        </p:txBody>
      </p:sp>
      <p:pic>
        <p:nvPicPr>
          <p:cNvPr id="9" name="Picture 8" descr="Screen Shot 2017-01-24 at 3.49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248" y="4383862"/>
            <a:ext cx="5093475" cy="153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66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 intro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Flex reads given input files or standard input, and tokenizes the input according to the rules you specify</a:t>
            </a:r>
          </a:p>
          <a:p>
            <a:r>
              <a:rPr lang="en-US" sz="2400" dirty="0"/>
              <a:t>As output, it generates a function </a:t>
            </a:r>
            <a:r>
              <a:rPr lang="en-US" sz="2400" dirty="0" err="1"/>
              <a:t>yylex</a:t>
            </a:r>
            <a:r>
              <a:rPr lang="en-US" sz="2400" dirty="0"/>
              <a:t>()</a:t>
            </a:r>
          </a:p>
          <a:p>
            <a:pPr lvl="1"/>
            <a:r>
              <a:rPr lang="en-US" sz="2250" dirty="0"/>
              <a:t>(This is why you use –</a:t>
            </a:r>
            <a:r>
              <a:rPr lang="en-US" sz="2250" dirty="0" err="1"/>
              <a:t>lfl</a:t>
            </a:r>
            <a:r>
              <a:rPr lang="en-US" sz="2250" dirty="0"/>
              <a:t> option, so that it links to the flex runtime library)</a:t>
            </a:r>
          </a:p>
          <a:p>
            <a:r>
              <a:rPr lang="en-US" sz="2400" dirty="0"/>
              <a:t>When you run the final executable, it analyzes input for occurrences of regular expressions</a:t>
            </a:r>
          </a:p>
          <a:p>
            <a:r>
              <a:rPr lang="en-US" sz="2400" dirty="0"/>
              <a:t>If found, executes the matching C code</a:t>
            </a:r>
          </a:p>
          <a:p>
            <a:r>
              <a:rPr lang="en-US" sz="2400" dirty="0"/>
              <a:t>Also can track states, to mimic a DFA</a:t>
            </a:r>
          </a:p>
        </p:txBody>
      </p:sp>
    </p:spTree>
    <p:extLst>
      <p:ext uri="{BB962C8B-B14F-4D97-AF65-F5344CB8AC3E}">
        <p14:creationId xmlns:p14="http://schemas.microsoft.com/office/powerpoint/2010/main" val="1523371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of a flex file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Three main sections of any flex file:</a:t>
            </a:r>
            <a:endParaRPr lang="en-US" sz="2250" dirty="0"/>
          </a:p>
          <a:p>
            <a:endParaRPr lang="en-US" sz="2400" dirty="0"/>
          </a:p>
        </p:txBody>
      </p:sp>
      <p:pic>
        <p:nvPicPr>
          <p:cNvPr id="7" name="Picture 6" descr="Screen Shot 2017-01-24 at 3.56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179" y="2539121"/>
            <a:ext cx="4762730" cy="327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21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section: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first section is mainly for definitions that will make coding easier.</a:t>
            </a:r>
          </a:p>
          <a:p>
            <a:r>
              <a:rPr lang="en-US" sz="2400" dirty="0"/>
              <a:t>Form: </a:t>
            </a:r>
            <a:r>
              <a:rPr lang="en-US" sz="2400" dirty="0">
                <a:latin typeface="Courier New"/>
                <a:cs typeface="Courier New"/>
              </a:rPr>
              <a:t>name definition</a:t>
            </a:r>
          </a:p>
          <a:p>
            <a:r>
              <a:rPr lang="en-US" sz="2400" dirty="0">
                <a:cs typeface="Courier New"/>
              </a:rPr>
              <a:t>Examples:</a:t>
            </a:r>
          </a:p>
          <a:p>
            <a:pPr lvl="1"/>
            <a:r>
              <a:rPr lang="en-US" sz="2250" dirty="0">
                <a:latin typeface="Courier New"/>
                <a:cs typeface="Courier New"/>
              </a:rPr>
              <a:t>digit [0-9]</a:t>
            </a:r>
          </a:p>
          <a:p>
            <a:pPr lvl="1"/>
            <a:r>
              <a:rPr lang="en-US" sz="2250" dirty="0">
                <a:latin typeface="Courier New"/>
                <a:cs typeface="Courier New"/>
              </a:rPr>
              <a:t>ID [a-z][a-z0-9]*</a:t>
            </a:r>
          </a:p>
          <a:p>
            <a:r>
              <a:rPr lang="en-US" sz="2400" dirty="0">
                <a:cs typeface="Courier New"/>
              </a:rPr>
              <a:t>Note: these are regular expressions!</a:t>
            </a:r>
          </a:p>
        </p:txBody>
      </p:sp>
    </p:spTree>
    <p:extLst>
      <p:ext uri="{BB962C8B-B14F-4D97-AF65-F5344CB8AC3E}">
        <p14:creationId xmlns:p14="http://schemas.microsoft.com/office/powerpoint/2010/main" val="189769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 stuff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due Wednesday</a:t>
            </a:r>
          </a:p>
          <a:p>
            <a:r>
              <a:rPr lang="en-US" dirty="0"/>
              <a:t>Sub: Friday 1/31 through Friday 2/7</a:t>
            </a:r>
          </a:p>
          <a:p>
            <a:pPr lvl="1"/>
            <a:r>
              <a:rPr lang="en-US" dirty="0"/>
              <a:t>Be nice, and yes, you’ll get a HW over what he does!</a:t>
            </a:r>
          </a:p>
          <a:p>
            <a:r>
              <a:rPr lang="en-US" dirty="0"/>
              <a:t>Next homework: programming assignment, coding a scanner-like program using flex, which we’ll discuss today/Monday</a:t>
            </a:r>
          </a:p>
          <a:p>
            <a:pPr lvl="1"/>
            <a:r>
              <a:rPr lang="en-US" dirty="0"/>
              <a:t>Likely due Feb. 9</a:t>
            </a:r>
          </a:p>
          <a:p>
            <a:pPr lvl="1"/>
            <a:r>
              <a:rPr lang="en-US" dirty="0"/>
              <a:t>(I’ll be back by the 1</a:t>
            </a:r>
            <a:r>
              <a:rPr lang="en-US" baseline="30000" dirty="0"/>
              <a:t>st</a:t>
            </a:r>
            <a:r>
              <a:rPr lang="en-US" dirty="0"/>
              <a:t>, and my sub can help with this assignment)</a:t>
            </a:r>
          </a:p>
          <a:p>
            <a:pPr lvl="1"/>
            <a:r>
              <a:rPr lang="en-US" dirty="0"/>
              <a:t>Note that this will be the first assignment submitted via git! I’ll go over instructions for this course </a:t>
            </a:r>
            <a:r>
              <a:rPr lang="en-US" dirty="0" err="1"/>
              <a:t>git</a:t>
            </a:r>
            <a:r>
              <a:rPr lang="en-US" dirty="0"/>
              <a:t> next week, and will have the homework posted early in the week</a:t>
            </a:r>
          </a:p>
        </p:txBody>
      </p:sp>
    </p:spTree>
    <p:extLst>
      <p:ext uri="{BB962C8B-B14F-4D97-AF65-F5344CB8AC3E}">
        <p14:creationId xmlns:p14="http://schemas.microsoft.com/office/powerpoint/2010/main" val="3532734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section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An indented comments (starting with /*) is copied verbatim to the output, up to the next matching */</a:t>
            </a:r>
          </a:p>
          <a:p>
            <a:r>
              <a:rPr lang="en-US" sz="2400" dirty="0"/>
              <a:t>Any indented text or text enclosed in %{}% is copied verbatim (with the  %{}% removed)</a:t>
            </a:r>
          </a:p>
          <a:p>
            <a:r>
              <a:rPr lang="en-US" sz="2400" dirty="0"/>
              <a:t>%top makes sure that lines are copied to the top of the output C file</a:t>
            </a:r>
          </a:p>
          <a:p>
            <a:pPr lvl="1"/>
            <a:r>
              <a:rPr lang="en-US" sz="2250" dirty="0"/>
              <a:t>usually used for #include</a:t>
            </a:r>
          </a:p>
        </p:txBody>
      </p:sp>
    </p:spTree>
    <p:extLst>
      <p:ext uri="{BB962C8B-B14F-4D97-AF65-F5344CB8AC3E}">
        <p14:creationId xmlns:p14="http://schemas.microsoft.com/office/powerpoint/2010/main" val="177160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rules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second section is essentially specifying a DFA’s transition function</a:t>
            </a:r>
          </a:p>
          <a:p>
            <a:r>
              <a:rPr lang="en-US" sz="2400" dirty="0"/>
              <a:t>Format: </a:t>
            </a:r>
            <a:r>
              <a:rPr lang="en-US" sz="2400" dirty="0">
                <a:latin typeface="Courier New"/>
                <a:cs typeface="Courier New"/>
              </a:rPr>
              <a:t>pattern action</a:t>
            </a:r>
            <a:r>
              <a:rPr lang="en-US" sz="2400" dirty="0"/>
              <a:t> where </a:t>
            </a:r>
            <a:r>
              <a:rPr lang="en-US" sz="2400" dirty="0">
                <a:latin typeface="Courier New"/>
                <a:cs typeface="Courier New"/>
              </a:rPr>
              <a:t>pattern</a:t>
            </a:r>
            <a:r>
              <a:rPr lang="en-US" sz="2400" dirty="0"/>
              <a:t> is </a:t>
            </a:r>
            <a:r>
              <a:rPr lang="en-US" sz="2400" dirty="0" err="1">
                <a:cs typeface="Courier New"/>
              </a:rPr>
              <a:t>unindented</a:t>
            </a:r>
            <a:r>
              <a:rPr lang="en-US" sz="2400" dirty="0"/>
              <a:t> and </a:t>
            </a:r>
            <a:r>
              <a:rPr lang="en-US" sz="2400" dirty="0">
                <a:latin typeface="Courier New"/>
                <a:cs typeface="Courier New"/>
              </a:rPr>
              <a:t>action</a:t>
            </a:r>
            <a:r>
              <a:rPr lang="en-US" sz="2400" dirty="0"/>
              <a:t> is on the same line</a:t>
            </a:r>
          </a:p>
          <a:p>
            <a:r>
              <a:rPr lang="en-US" sz="2400" dirty="0"/>
              <a:t>Any indented line or line surrounded by a %{}% can be used to declare variables, etc.</a:t>
            </a:r>
          </a:p>
          <a:p>
            <a:r>
              <a:rPr lang="en-US" sz="2400" dirty="0"/>
              <a:t>Note: deviations from this format cause compile issues!</a:t>
            </a:r>
          </a:p>
          <a:p>
            <a:endParaRPr lang="en-US" sz="24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126827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section: allowed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Patterns are what encode the regular expressions that are recognized</a:t>
            </a:r>
          </a:p>
          <a:p>
            <a:r>
              <a:rPr lang="en-US" sz="2400" dirty="0"/>
              <a:t>Examples:</a:t>
            </a:r>
          </a:p>
          <a:p>
            <a:pPr lvl="1"/>
            <a:r>
              <a:rPr lang="en-US" sz="2250" dirty="0">
                <a:latin typeface="Courier New"/>
                <a:cs typeface="Courier New"/>
              </a:rPr>
              <a:t>‘x’ </a:t>
            </a:r>
            <a:r>
              <a:rPr lang="en-US" sz="2250" dirty="0">
                <a:cs typeface="Courier New"/>
              </a:rPr>
              <a:t>- </a:t>
            </a:r>
            <a:r>
              <a:rPr lang="en-US" sz="2250" dirty="0"/>
              <a:t>match the character x</a:t>
            </a:r>
          </a:p>
          <a:p>
            <a:pPr lvl="1"/>
            <a:r>
              <a:rPr lang="en-US" sz="2250" dirty="0">
                <a:latin typeface="Courier New"/>
                <a:cs typeface="Courier New"/>
              </a:rPr>
              <a:t>‘.’ </a:t>
            </a:r>
            <a:r>
              <a:rPr lang="en-US" sz="2250" dirty="0">
                <a:cs typeface="Courier New"/>
              </a:rPr>
              <a:t>- </a:t>
            </a:r>
            <a:r>
              <a:rPr lang="en-US" sz="2250" dirty="0"/>
              <a:t>any character except a newline</a:t>
            </a:r>
          </a:p>
          <a:p>
            <a:pPr lvl="1"/>
            <a:r>
              <a:rPr lang="en-US" sz="2250" dirty="0">
                <a:latin typeface="Courier New"/>
                <a:cs typeface="Courier New"/>
              </a:rPr>
              <a:t>‘xyz’ </a:t>
            </a:r>
            <a:r>
              <a:rPr lang="en-US" sz="2250" dirty="0">
                <a:cs typeface="Courier New"/>
              </a:rPr>
              <a:t>- </a:t>
            </a:r>
            <a:r>
              <a:rPr lang="en-US" sz="2250" dirty="0"/>
              <a:t>matches x, y, or z</a:t>
            </a:r>
          </a:p>
          <a:p>
            <a:pPr lvl="1"/>
            <a:r>
              <a:rPr lang="en-US" sz="2250" dirty="0">
                <a:latin typeface="Courier New"/>
                <a:cs typeface="Courier New"/>
              </a:rPr>
              <a:t>‘</a:t>
            </a:r>
            <a:r>
              <a:rPr lang="en-US" sz="2250" dirty="0" err="1">
                <a:latin typeface="Courier New"/>
                <a:cs typeface="Courier New"/>
              </a:rPr>
              <a:t>abj-oZ</a:t>
            </a:r>
            <a:r>
              <a:rPr lang="en-US" sz="2250" dirty="0">
                <a:latin typeface="Courier New"/>
                <a:cs typeface="Courier New"/>
              </a:rPr>
              <a:t>’ </a:t>
            </a:r>
            <a:r>
              <a:rPr lang="en-US" sz="2250" dirty="0">
                <a:cs typeface="Courier New"/>
              </a:rPr>
              <a:t>- </a:t>
            </a:r>
            <a:r>
              <a:rPr lang="en-US" sz="2250" dirty="0"/>
              <a:t>matches </a:t>
            </a:r>
            <a:r>
              <a:rPr lang="en-US" sz="2250" dirty="0" err="1"/>
              <a:t>a,b,j,k,l,m,n,o</a:t>
            </a:r>
            <a:r>
              <a:rPr lang="en-US" sz="2250" dirty="0"/>
              <a:t>, or Z</a:t>
            </a:r>
          </a:p>
          <a:p>
            <a:pPr lvl="1"/>
            <a:r>
              <a:rPr lang="en-US" sz="2250" dirty="0">
                <a:latin typeface="Courier New"/>
                <a:cs typeface="Courier New"/>
              </a:rPr>
              <a:t>‘[^A-Z]’ </a:t>
            </a:r>
            <a:r>
              <a:rPr lang="en-US" sz="2250" dirty="0">
                <a:cs typeface="Courier New"/>
              </a:rPr>
              <a:t>– characters OTHER than A-Z (negation)</a:t>
            </a:r>
            <a:endParaRPr lang="en-US" sz="2250" dirty="0"/>
          </a:p>
        </p:txBody>
      </p:sp>
    </p:spTree>
    <p:extLst>
      <p:ext uri="{BB962C8B-B14F-4D97-AF65-F5344CB8AC3E}">
        <p14:creationId xmlns:p14="http://schemas.microsoft.com/office/powerpoint/2010/main" val="2078270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ourier New"/>
                <a:cs typeface="Courier New"/>
              </a:rPr>
              <a:t>‘[a-z]{-}[</a:t>
            </a:r>
            <a:r>
              <a:rPr lang="en-US" sz="2400" dirty="0" err="1">
                <a:latin typeface="Courier New"/>
                <a:cs typeface="Courier New"/>
              </a:rPr>
              <a:t>aeiou</a:t>
            </a:r>
            <a:r>
              <a:rPr lang="en-US" sz="2400" dirty="0">
                <a:latin typeface="Courier New"/>
                <a:cs typeface="Courier New"/>
              </a:rPr>
              <a:t>]’ </a:t>
            </a:r>
            <a:r>
              <a:rPr lang="en-US" sz="2400" dirty="0">
                <a:cs typeface="Courier New"/>
              </a:rPr>
              <a:t>– any lower case consonant</a:t>
            </a:r>
          </a:p>
          <a:p>
            <a:r>
              <a:rPr lang="en-US" sz="2400" dirty="0">
                <a:latin typeface="Courier New"/>
                <a:cs typeface="Courier New"/>
              </a:rPr>
              <a:t>‘r*’ </a:t>
            </a:r>
            <a:r>
              <a:rPr lang="en-US" sz="2400" dirty="0">
                <a:cs typeface="Courier New"/>
              </a:rPr>
              <a:t>-  0 or more of expression r</a:t>
            </a:r>
          </a:p>
          <a:p>
            <a:r>
              <a:rPr lang="en-US" sz="2400" dirty="0">
                <a:latin typeface="Courier New"/>
                <a:cs typeface="Courier New"/>
              </a:rPr>
              <a:t>‘r+’ </a:t>
            </a:r>
            <a:r>
              <a:rPr lang="en-US" sz="2400" dirty="0">
                <a:cs typeface="Courier New"/>
              </a:rPr>
              <a:t>– 1 or more of expression r</a:t>
            </a:r>
          </a:p>
          <a:p>
            <a:r>
              <a:rPr lang="en-US" sz="2400" dirty="0">
                <a:latin typeface="Courier New"/>
                <a:cs typeface="Courier New"/>
              </a:rPr>
              <a:t>‘r?’ </a:t>
            </a:r>
            <a:r>
              <a:rPr lang="en-US" sz="2400" dirty="0">
                <a:cs typeface="Courier New"/>
              </a:rPr>
              <a:t>– 0 or 1 r’s</a:t>
            </a:r>
          </a:p>
          <a:p>
            <a:r>
              <a:rPr lang="en-US" sz="2400" dirty="0">
                <a:latin typeface="Courier New"/>
                <a:cs typeface="Courier New"/>
              </a:rPr>
              <a:t>‘r{2-5}’ </a:t>
            </a:r>
            <a:r>
              <a:rPr lang="en-US" sz="2400" dirty="0">
                <a:cs typeface="Courier New"/>
              </a:rPr>
              <a:t>– between 2 and 5 r’s</a:t>
            </a:r>
          </a:p>
          <a:p>
            <a:r>
              <a:rPr lang="en-US" sz="2400" dirty="0">
                <a:latin typeface="Courier New"/>
                <a:cs typeface="Courier New"/>
              </a:rPr>
              <a:t>‘r{4}’ </a:t>
            </a:r>
            <a:r>
              <a:rPr lang="en-US" sz="2400" dirty="0">
                <a:cs typeface="Courier New"/>
              </a:rPr>
              <a:t>– exactly 4 r’s</a:t>
            </a:r>
          </a:p>
          <a:p>
            <a:r>
              <a:rPr lang="en-US" sz="2400" dirty="0">
                <a:latin typeface="Courier New"/>
                <a:cs typeface="Courier New"/>
              </a:rPr>
              <a:t>‘{name}’ </a:t>
            </a:r>
            <a:r>
              <a:rPr lang="en-US" sz="2400" dirty="0">
                <a:cs typeface="Courier New"/>
              </a:rPr>
              <a:t>– expansion of some name from your definitions section</a:t>
            </a:r>
          </a:p>
          <a:p>
            <a:r>
              <a:rPr lang="en-US" sz="2400" dirty="0">
                <a:latin typeface="Courier New"/>
                <a:cs typeface="Courier New"/>
              </a:rPr>
              <a:t>‘r$’ </a:t>
            </a:r>
            <a:r>
              <a:rPr lang="en-US" sz="2400" dirty="0">
                <a:cs typeface="Courier New"/>
              </a:rPr>
              <a:t>– r at the end of a line</a:t>
            </a:r>
          </a:p>
          <a:p>
            <a:endParaRPr lang="en-US" sz="2400" dirty="0">
              <a:cs typeface="Courier New"/>
            </a:endParaRPr>
          </a:p>
          <a:p>
            <a:endParaRPr lang="en-US" sz="2400" dirty="0">
              <a:cs typeface="Courier New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1665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" indent="0">
              <a:buNone/>
            </a:pPr>
            <a:r>
              <a:rPr lang="en-US" sz="1800" dirty="0">
                <a:latin typeface="Courier New"/>
                <a:cs typeface="Courier New"/>
              </a:rPr>
              <a:t>%%</a:t>
            </a:r>
          </a:p>
          <a:p>
            <a:pPr marL="85725" indent="0">
              <a:buNone/>
            </a:pPr>
            <a:r>
              <a:rPr lang="en-US" sz="1800" dirty="0">
                <a:latin typeface="Courier New"/>
                <a:cs typeface="Courier New"/>
              </a:rPr>
              <a:t>username    </a:t>
            </a:r>
            <a:r>
              <a:rPr lang="en-US" sz="1800" dirty="0" err="1">
                <a:latin typeface="Courier New"/>
                <a:cs typeface="Courier New"/>
              </a:rPr>
              <a:t>printf</a:t>
            </a:r>
            <a:r>
              <a:rPr lang="en-US" sz="1800" dirty="0">
                <a:latin typeface="Courier New"/>
                <a:cs typeface="Courier New"/>
              </a:rPr>
              <a:t>( "%s", </a:t>
            </a:r>
            <a:r>
              <a:rPr lang="en-US" sz="1800" dirty="0" err="1">
                <a:latin typeface="Courier New"/>
                <a:cs typeface="Courier New"/>
              </a:rPr>
              <a:t>getlogin</a:t>
            </a:r>
            <a:r>
              <a:rPr lang="en-US" sz="1800" dirty="0">
                <a:latin typeface="Courier New"/>
                <a:cs typeface="Courier New"/>
              </a:rPr>
              <a:t>() );</a:t>
            </a:r>
          </a:p>
          <a:p>
            <a:r>
              <a:rPr lang="en-US" sz="2400" dirty="0"/>
              <a:t>Explanation: </a:t>
            </a:r>
          </a:p>
          <a:p>
            <a:pPr lvl="1"/>
            <a:r>
              <a:rPr lang="en-US" sz="2250" dirty="0"/>
              <a:t>The first section is blank, so no definitions</a:t>
            </a:r>
          </a:p>
          <a:p>
            <a:pPr lvl="1"/>
            <a:r>
              <a:rPr lang="en-US" sz="2250" dirty="0"/>
              <a:t>The third section is missing, so no C code in this simple example either</a:t>
            </a:r>
          </a:p>
          <a:p>
            <a:pPr lvl="1"/>
            <a:r>
              <a:rPr lang="en-US" sz="2250" dirty="0"/>
              <a:t>The middle is rules: by default, flex just copies input to the output if it doesn’t match a rule, so that’s what will happen here for most input</a:t>
            </a:r>
          </a:p>
          <a:p>
            <a:pPr lvl="1"/>
            <a:r>
              <a:rPr lang="en-US" sz="2250" dirty="0"/>
              <a:t>The only exception is that if it encounters “username”, it will then run this c code and replace that with the username expanded</a:t>
            </a:r>
          </a:p>
        </p:txBody>
      </p:sp>
    </p:spTree>
    <p:extLst>
      <p:ext uri="{BB962C8B-B14F-4D97-AF65-F5344CB8AC3E}">
        <p14:creationId xmlns:p14="http://schemas.microsoft.com/office/powerpoint/2010/main" val="1513320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85725" indent="0">
              <a:buNone/>
            </a:pP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num_lines</a:t>
            </a:r>
            <a:r>
              <a:rPr lang="en-US" dirty="0">
                <a:latin typeface="Courier New"/>
                <a:cs typeface="Courier New"/>
              </a:rPr>
              <a:t> = 0, </a:t>
            </a:r>
            <a:r>
              <a:rPr lang="en-US" dirty="0" err="1">
                <a:latin typeface="Courier New"/>
                <a:cs typeface="Courier New"/>
              </a:rPr>
              <a:t>num_chars</a:t>
            </a:r>
            <a:r>
              <a:rPr lang="en-US" dirty="0">
                <a:latin typeface="Courier New"/>
                <a:cs typeface="Courier New"/>
              </a:rPr>
              <a:t> = 0;</a:t>
            </a:r>
          </a:p>
          <a:p>
            <a:pPr marL="85725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85725" indent="0">
              <a:buNone/>
            </a:pPr>
            <a:r>
              <a:rPr lang="en-US" dirty="0">
                <a:latin typeface="Courier New"/>
                <a:cs typeface="Courier New"/>
              </a:rPr>
              <a:t>%%</a:t>
            </a:r>
          </a:p>
          <a:p>
            <a:pPr marL="85725" indent="0">
              <a:buNone/>
            </a:pPr>
            <a:r>
              <a:rPr lang="en-US" dirty="0">
                <a:latin typeface="Courier New"/>
                <a:cs typeface="Courier New"/>
              </a:rPr>
              <a:t>\n      ++</a:t>
            </a:r>
            <a:r>
              <a:rPr lang="en-US" dirty="0" err="1">
                <a:latin typeface="Courier New"/>
                <a:cs typeface="Courier New"/>
              </a:rPr>
              <a:t>num_lines</a:t>
            </a:r>
            <a:r>
              <a:rPr lang="en-US" dirty="0">
                <a:latin typeface="Courier New"/>
                <a:cs typeface="Courier New"/>
              </a:rPr>
              <a:t>; ++</a:t>
            </a:r>
            <a:r>
              <a:rPr lang="en-US" dirty="0" err="1">
                <a:latin typeface="Courier New"/>
                <a:cs typeface="Courier New"/>
              </a:rPr>
              <a:t>num_chars</a:t>
            </a:r>
            <a:r>
              <a:rPr lang="en-US" dirty="0">
                <a:latin typeface="Courier New"/>
                <a:cs typeface="Courier New"/>
              </a:rPr>
              <a:t>;</a:t>
            </a:r>
          </a:p>
          <a:p>
            <a:pPr marL="85725" indent="0">
              <a:buNone/>
            </a:pPr>
            <a:r>
              <a:rPr lang="en-US" dirty="0">
                <a:latin typeface="Courier New"/>
                <a:cs typeface="Courier New"/>
              </a:rPr>
              <a:t>.       ++</a:t>
            </a:r>
            <a:r>
              <a:rPr lang="en-US" dirty="0" err="1">
                <a:latin typeface="Courier New"/>
                <a:cs typeface="Courier New"/>
              </a:rPr>
              <a:t>num_chars</a:t>
            </a:r>
            <a:r>
              <a:rPr lang="en-US" dirty="0">
                <a:latin typeface="Courier New"/>
                <a:cs typeface="Courier New"/>
              </a:rPr>
              <a:t>;</a:t>
            </a:r>
          </a:p>
          <a:p>
            <a:pPr marL="85725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85725" indent="0">
              <a:buNone/>
            </a:pPr>
            <a:r>
              <a:rPr lang="en-US" dirty="0">
                <a:latin typeface="Courier New"/>
                <a:cs typeface="Courier New"/>
              </a:rPr>
              <a:t>%%</a:t>
            </a:r>
          </a:p>
          <a:p>
            <a:pPr marL="85725" indent="0">
              <a:buNone/>
            </a:pPr>
            <a:r>
              <a:rPr lang="en-US" dirty="0">
                <a:latin typeface="Courier New"/>
                <a:cs typeface="Courier New"/>
              </a:rPr>
              <a:t>main()</a:t>
            </a:r>
          </a:p>
          <a:p>
            <a:pPr marL="85725" indent="0">
              <a:buNone/>
            </a:pPr>
            <a:r>
              <a:rPr lang="en-US" dirty="0">
                <a:latin typeface="Courier New"/>
                <a:cs typeface="Courier New"/>
              </a:rPr>
              <a:t>        {</a:t>
            </a:r>
          </a:p>
          <a:p>
            <a:pPr marL="85725" indent="0">
              <a:buNone/>
            </a:pPr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yylex</a:t>
            </a:r>
            <a:r>
              <a:rPr lang="en-US" dirty="0">
                <a:latin typeface="Courier New"/>
                <a:cs typeface="Courier New"/>
              </a:rPr>
              <a:t>();</a:t>
            </a:r>
          </a:p>
          <a:p>
            <a:pPr marL="85725" indent="0">
              <a:buNone/>
            </a:pPr>
            <a:r>
              <a:rPr lang="en-US" dirty="0">
                <a:latin typeface="Courier New"/>
                <a:cs typeface="Courier New"/>
              </a:rPr>
              <a:t>        </a:t>
            </a:r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>
                <a:latin typeface="Courier New"/>
                <a:cs typeface="Courier New"/>
              </a:rPr>
              <a:t>( "# lines = %d, # chars = %d\n",</a:t>
            </a:r>
          </a:p>
          <a:p>
            <a:pPr marL="85725" indent="0">
              <a:buNone/>
            </a:pPr>
            <a:r>
              <a:rPr lang="en-US" dirty="0">
                <a:latin typeface="Courier New"/>
                <a:cs typeface="Courier New"/>
              </a:rPr>
              <a:t>                </a:t>
            </a:r>
            <a:r>
              <a:rPr lang="en-US" dirty="0" err="1">
                <a:latin typeface="Courier New"/>
                <a:cs typeface="Courier New"/>
              </a:rPr>
              <a:t>num_lines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num_chars</a:t>
            </a:r>
            <a:r>
              <a:rPr lang="en-US" dirty="0">
                <a:latin typeface="Courier New"/>
                <a:cs typeface="Courier New"/>
              </a:rPr>
              <a:t> );</a:t>
            </a:r>
          </a:p>
          <a:p>
            <a:pPr marL="85725" indent="0">
              <a:buNone/>
            </a:pPr>
            <a:r>
              <a:rPr lang="en-US" dirty="0">
                <a:latin typeface="Courier New"/>
                <a:cs typeface="Courier New"/>
              </a:rPr>
              <a:t>        }</a:t>
            </a:r>
          </a:p>
        </p:txBody>
      </p:sp>
    </p:spTree>
    <p:extLst>
      <p:ext uri="{BB962C8B-B14F-4D97-AF65-F5344CB8AC3E}">
        <p14:creationId xmlns:p14="http://schemas.microsoft.com/office/powerpoint/2010/main" val="1735198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note from last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Two global variables are declared at the beginning</a:t>
            </a:r>
          </a:p>
          <a:p>
            <a:r>
              <a:rPr lang="en-US" sz="2400" dirty="0"/>
              <a:t>Both are accessible in </a:t>
            </a:r>
            <a:r>
              <a:rPr lang="en-US" sz="2400" dirty="0" err="1"/>
              <a:t>yylex</a:t>
            </a:r>
            <a:r>
              <a:rPr lang="en-US" sz="2400" dirty="0"/>
              <a:t> and in main</a:t>
            </a:r>
          </a:p>
          <a:p>
            <a:r>
              <a:rPr lang="en-US" sz="2400" dirty="0"/>
              <a:t>Only two rules:</a:t>
            </a:r>
          </a:p>
          <a:p>
            <a:pPr lvl="1"/>
            <a:r>
              <a:rPr lang="en-US" sz="2250" dirty="0"/>
              <a:t>First matches newline</a:t>
            </a:r>
          </a:p>
          <a:p>
            <a:pPr lvl="1"/>
            <a:r>
              <a:rPr lang="en-US" sz="2250" dirty="0"/>
              <a:t>Second matches any character other than newline</a:t>
            </a:r>
          </a:p>
          <a:p>
            <a:r>
              <a:rPr lang="en-US" sz="2400" dirty="0"/>
              <a:t>Order of precedence matters – takes the first and longest possible match</a:t>
            </a:r>
          </a:p>
        </p:txBody>
      </p:sp>
    </p:spTree>
    <p:extLst>
      <p:ext uri="{BB962C8B-B14F-4D97-AF65-F5344CB8AC3E}">
        <p14:creationId xmlns:p14="http://schemas.microsoft.com/office/powerpoint/2010/main" val="657280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matching happens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Input is analyzed to find any match to one of the patterns</a:t>
            </a:r>
          </a:p>
          <a:p>
            <a:pPr lvl="1"/>
            <a:r>
              <a:rPr lang="en-US" sz="2250" dirty="0"/>
              <a:t>If more than one, will take the longest</a:t>
            </a:r>
          </a:p>
          <a:p>
            <a:pPr lvl="1"/>
            <a:r>
              <a:rPr lang="en-US" sz="2250" dirty="0"/>
              <a:t>If two are equal, takes the first one</a:t>
            </a:r>
          </a:p>
          <a:p>
            <a:r>
              <a:rPr lang="en-US" sz="2400" dirty="0"/>
              <a:t>Once matched, text corresponding to this </a:t>
            </a:r>
            <a:r>
              <a:rPr lang="en-US" sz="2400" dirty="0" err="1"/>
              <a:t>matc</a:t>
            </a:r>
            <a:r>
              <a:rPr lang="en-US" sz="2400" dirty="0"/>
              <a:t> is put in global character pointer </a:t>
            </a:r>
            <a:r>
              <a:rPr lang="en-US" sz="2400" dirty="0" err="1">
                <a:latin typeface="Courier New"/>
                <a:cs typeface="Courier New"/>
              </a:rPr>
              <a:t>yytext</a:t>
            </a:r>
            <a:r>
              <a:rPr lang="en-US" sz="2400" dirty="0"/>
              <a:t>, and its length is in </a:t>
            </a:r>
            <a:r>
              <a:rPr lang="en-US" sz="2400" dirty="0" err="1">
                <a:latin typeface="Courier New"/>
                <a:cs typeface="Courier New"/>
              </a:rPr>
              <a:t>yyleng</a:t>
            </a:r>
            <a:endParaRPr lang="en-US" sz="2400" dirty="0">
              <a:latin typeface="Courier New"/>
              <a:cs typeface="Courier New"/>
            </a:endParaRPr>
          </a:p>
          <a:p>
            <a:r>
              <a:rPr lang="en-US" sz="2400" dirty="0">
                <a:cs typeface="Courier New"/>
              </a:rPr>
              <a:t>The action is then executed</a:t>
            </a:r>
          </a:p>
          <a:p>
            <a:r>
              <a:rPr lang="en-US" sz="2400" dirty="0">
                <a:cs typeface="Courier New"/>
              </a:rPr>
              <a:t>If nothing matches, default action is to match one character and copied to standard output</a:t>
            </a:r>
          </a:p>
        </p:txBody>
      </p:sp>
    </p:spTree>
    <p:extLst>
      <p:ext uri="{BB962C8B-B14F-4D97-AF65-F5344CB8AC3E}">
        <p14:creationId xmlns:p14="http://schemas.microsoft.com/office/powerpoint/2010/main" val="250979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Actions can be any C code, including returns</a:t>
            </a:r>
          </a:p>
          <a:p>
            <a:r>
              <a:rPr lang="en-US" sz="2400" dirty="0"/>
              <a:t>If action is a vertical bar (|), then it executes the previous rule’s action</a:t>
            </a:r>
          </a:p>
          <a:p>
            <a:r>
              <a:rPr lang="en-US" sz="2400" dirty="0"/>
              <a:t>If action is empty, then the input is discarded</a:t>
            </a:r>
          </a:p>
          <a:p>
            <a:r>
              <a:rPr lang="en-US" sz="2400" dirty="0"/>
              <a:t>Simple example to illustrate:</a:t>
            </a:r>
          </a:p>
          <a:p>
            <a:pPr marL="85725" indent="0">
              <a:buNone/>
            </a:pPr>
            <a:r>
              <a:rPr lang="hr-HR" sz="2400" dirty="0">
                <a:latin typeface="Courier New"/>
                <a:cs typeface="Courier New"/>
              </a:rPr>
              <a:t>%%</a:t>
            </a:r>
          </a:p>
          <a:p>
            <a:pPr marL="85725" indent="0">
              <a:buNone/>
            </a:pPr>
            <a:r>
              <a:rPr lang="hr-HR" sz="2400" dirty="0">
                <a:latin typeface="Courier New"/>
                <a:cs typeface="Courier New"/>
              </a:rPr>
              <a:t>"zap me"</a:t>
            </a:r>
            <a:endParaRPr lang="en-US" sz="24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546556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This program compresses multiple spaces and tabs to a single space, and throws away any white space at the end of a line:</a:t>
            </a:r>
          </a:p>
          <a:p>
            <a:pPr marL="85725" indent="0">
              <a:buNone/>
            </a:pPr>
            <a:r>
              <a:rPr lang="en-US" sz="1800" dirty="0">
                <a:latin typeface="Courier New"/>
                <a:cs typeface="Courier New"/>
              </a:rPr>
              <a:t>%%</a:t>
            </a:r>
          </a:p>
          <a:p>
            <a:pPr marL="85725" indent="0">
              <a:buNone/>
            </a:pPr>
            <a:r>
              <a:rPr lang="en-US" sz="1800" dirty="0">
                <a:latin typeface="Courier New"/>
                <a:cs typeface="Courier New"/>
              </a:rPr>
              <a:t>[ \t]+ </a:t>
            </a:r>
            <a:r>
              <a:rPr lang="en-US" sz="1800" dirty="0" err="1">
                <a:latin typeface="Courier New"/>
                <a:cs typeface="Courier New"/>
              </a:rPr>
              <a:t>putchar</a:t>
            </a:r>
            <a:r>
              <a:rPr lang="en-US" sz="1800" dirty="0">
                <a:latin typeface="Courier New"/>
                <a:cs typeface="Courier New"/>
              </a:rPr>
              <a:t>( ’ ’ );</a:t>
            </a:r>
          </a:p>
          <a:p>
            <a:pPr marL="85725" indent="0">
              <a:buNone/>
            </a:pPr>
            <a:r>
              <a:rPr lang="en-US" sz="1800" dirty="0">
                <a:latin typeface="Courier New"/>
                <a:cs typeface="Courier New"/>
              </a:rPr>
              <a:t>[ \t]+$ /* ignore this token */</a:t>
            </a:r>
          </a:p>
        </p:txBody>
      </p:sp>
    </p:spTree>
    <p:extLst>
      <p:ext uri="{BB962C8B-B14F-4D97-AF65-F5344CB8AC3E}">
        <p14:creationId xmlns:p14="http://schemas.microsoft.com/office/powerpoint/2010/main" val="1193470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Scanners: the first phase of compilation</a:t>
            </a:r>
          </a:p>
          <a:p>
            <a:r>
              <a:rPr lang="en-US" sz="2800" dirty="0"/>
              <a:t>Responsible for “tokenizing”</a:t>
            </a:r>
          </a:p>
          <a:p>
            <a:r>
              <a:rPr lang="en-US" sz="2800" dirty="0"/>
              <a:t>Boils down to recognizing a regular expression, which are defined recursively: </a:t>
            </a:r>
          </a:p>
          <a:p>
            <a:pPr lvl="1"/>
            <a:r>
              <a:rPr lang="en-US" sz="2600" dirty="0"/>
              <a:t>Single character or empty string</a:t>
            </a:r>
          </a:p>
          <a:p>
            <a:pPr lvl="1"/>
            <a:r>
              <a:rPr lang="en-US" sz="2600" dirty="0"/>
              <a:t>Any two regular expressions which are concatenated or “OR”-</a:t>
            </a:r>
            <a:r>
              <a:rPr lang="en-US" sz="2600" dirty="0" err="1"/>
              <a:t>ed</a:t>
            </a:r>
            <a:r>
              <a:rPr lang="en-US" sz="2600" dirty="0"/>
              <a:t> together</a:t>
            </a:r>
          </a:p>
          <a:p>
            <a:pPr lvl="1"/>
            <a:r>
              <a:rPr lang="en-US" sz="2600" dirty="0"/>
              <a:t>Kleene star: any regular expression repeated 0 or more times </a:t>
            </a:r>
          </a:p>
        </p:txBody>
      </p:sp>
    </p:spTree>
    <p:extLst>
      <p:ext uri="{BB962C8B-B14F-4D97-AF65-F5344CB8AC3E}">
        <p14:creationId xmlns:p14="http://schemas.microsoft.com/office/powerpoint/2010/main" val="3447917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ourier New"/>
                <a:cs typeface="Courier New"/>
              </a:rPr>
              <a:t>ECHO</a:t>
            </a:r>
            <a:r>
              <a:rPr lang="en-US" sz="2400" dirty="0"/>
              <a:t> copies </a:t>
            </a:r>
            <a:r>
              <a:rPr lang="en-US" sz="2400" dirty="0" err="1">
                <a:latin typeface="Courier New"/>
                <a:cs typeface="Courier New"/>
              </a:rPr>
              <a:t>yytext</a:t>
            </a:r>
            <a:r>
              <a:rPr lang="en-US" sz="2400" dirty="0"/>
              <a:t> to the scanner’s output</a:t>
            </a:r>
          </a:p>
          <a:p>
            <a:r>
              <a:rPr lang="en-US" sz="2400" dirty="0">
                <a:latin typeface="Courier New"/>
                <a:cs typeface="Courier New"/>
              </a:rPr>
              <a:t>BEGIN</a:t>
            </a:r>
            <a:r>
              <a:rPr lang="en-US" sz="2400" dirty="0"/>
              <a:t> followed by name of a start condition puts scanner in a new state (like a DFA – more on that next time)</a:t>
            </a:r>
          </a:p>
          <a:p>
            <a:r>
              <a:rPr lang="en-US" sz="2400" dirty="0">
                <a:latin typeface="Courier New"/>
                <a:cs typeface="Courier New"/>
              </a:rPr>
              <a:t>REJECT</a:t>
            </a:r>
            <a:r>
              <a:rPr lang="en-US" sz="2400" dirty="0"/>
              <a:t> directs scanner to go to “second best” matching rule</a:t>
            </a:r>
          </a:p>
          <a:p>
            <a:pPr lvl="1"/>
            <a:r>
              <a:rPr lang="en-US" sz="2250" dirty="0"/>
              <a:t>Note: this one REALLY slows the program down, even if it is never matched</a:t>
            </a:r>
          </a:p>
          <a:p>
            <a:r>
              <a:rPr lang="en-US" sz="2400" dirty="0"/>
              <a:t>There are even commands to append or remove rules from the rules section</a:t>
            </a:r>
          </a:p>
        </p:txBody>
      </p:sp>
    </p:spTree>
    <p:extLst>
      <p:ext uri="{BB962C8B-B14F-4D97-AF65-F5344CB8AC3E}">
        <p14:creationId xmlns:p14="http://schemas.microsoft.com/office/powerpoint/2010/main" val="11555816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the following, we count words but also call the function special whenever </a:t>
            </a:r>
            <a:r>
              <a:rPr lang="en-US" sz="2400" dirty="0" err="1"/>
              <a:t>frob</a:t>
            </a:r>
            <a:r>
              <a:rPr lang="en-US" sz="2400" dirty="0"/>
              <a:t> is seen</a:t>
            </a:r>
          </a:p>
          <a:p>
            <a:pPr lvl="1"/>
            <a:r>
              <a:rPr lang="en-US" sz="2250" dirty="0"/>
              <a:t>Without REJECT, ‘</a:t>
            </a:r>
            <a:r>
              <a:rPr lang="en-US" sz="2250" dirty="0" err="1"/>
              <a:t>frob</a:t>
            </a:r>
            <a:r>
              <a:rPr lang="en-US" sz="2250" dirty="0"/>
              <a:t>’ wouldn’t be counted as a word</a:t>
            </a:r>
          </a:p>
          <a:p>
            <a:pPr marL="308610" lvl="1" indent="0">
              <a:buNone/>
            </a:pPr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word_count</a:t>
            </a:r>
            <a:r>
              <a:rPr lang="en-US" dirty="0">
                <a:latin typeface="Courier New"/>
                <a:cs typeface="Courier New"/>
              </a:rPr>
              <a:t> = 0;</a:t>
            </a:r>
          </a:p>
          <a:p>
            <a:pPr marL="308610" lvl="1" indent="0">
              <a:buNone/>
            </a:pPr>
            <a:r>
              <a:rPr lang="en-US" dirty="0">
                <a:latin typeface="Courier New"/>
                <a:cs typeface="Courier New"/>
              </a:rPr>
              <a:t>%%</a:t>
            </a:r>
          </a:p>
          <a:p>
            <a:pPr marL="308610" lvl="1" indent="0">
              <a:buNone/>
            </a:pPr>
            <a:r>
              <a:rPr lang="en-US" dirty="0" err="1">
                <a:latin typeface="Courier New"/>
                <a:cs typeface="Courier New"/>
              </a:rPr>
              <a:t>frob</a:t>
            </a:r>
            <a:r>
              <a:rPr lang="en-US" dirty="0">
                <a:latin typeface="Courier New"/>
                <a:cs typeface="Courier New"/>
              </a:rPr>
              <a:t> special(); REJECT;</a:t>
            </a:r>
          </a:p>
          <a:p>
            <a:pPr marL="308610" lvl="1" indent="0">
              <a:buNone/>
            </a:pPr>
            <a:r>
              <a:rPr lang="en-US" dirty="0">
                <a:latin typeface="Courier New"/>
                <a:cs typeface="Courier New"/>
              </a:rPr>
              <a:t>[^ \t\n]+ ++</a:t>
            </a:r>
            <a:r>
              <a:rPr lang="en-US" dirty="0" err="1">
                <a:latin typeface="Courier New"/>
                <a:cs typeface="Courier New"/>
              </a:rPr>
              <a:t>word_count</a:t>
            </a:r>
            <a:r>
              <a:rPr lang="en-US" dirty="0">
                <a:latin typeface="Courier New"/>
                <a:cs typeface="Courier New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9259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States and flex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Perhaps the most powerful feature, though is the use of states</a:t>
            </a:r>
          </a:p>
          <a:p>
            <a:r>
              <a:rPr lang="en-US" sz="2400" dirty="0"/>
              <a:t>Can specify states with %s at the beginning</a:t>
            </a:r>
          </a:p>
          <a:p>
            <a:r>
              <a:rPr lang="en-US" sz="2400" dirty="0"/>
              <a:t>Then, a rule can match and put you into a new state</a:t>
            </a:r>
          </a:p>
          <a:p>
            <a:r>
              <a:rPr lang="en-US" sz="2400" dirty="0"/>
              <a:t>We can then add rules that only match when you are in a particular state, as opposed to matching all </a:t>
            </a:r>
            <a:r>
              <a:rPr lang="en-US" sz="2400"/>
              <a:t>the time</a:t>
            </a:r>
          </a:p>
        </p:txBody>
      </p:sp>
    </p:spTree>
    <p:extLst>
      <p:ext uri="{BB962C8B-B14F-4D97-AF65-F5344CB8AC3E}">
        <p14:creationId xmlns:p14="http://schemas.microsoft.com/office/powerpoint/2010/main" val="1572205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 - compiling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Let’s compile one of our simple examples from last time</a:t>
            </a:r>
          </a:p>
          <a:p>
            <a:r>
              <a:rPr lang="en-US" sz="3200" dirty="0"/>
              <a:t>Log into hopper (you can do this later)</a:t>
            </a:r>
          </a:p>
          <a:p>
            <a:r>
              <a:rPr lang="en-US" sz="3200" dirty="0"/>
              <a:t>Copy </a:t>
            </a:r>
            <a:r>
              <a:rPr lang="en-US" sz="3200" dirty="0" err="1"/>
              <a:t>count.lex</a:t>
            </a:r>
            <a:r>
              <a:rPr lang="en-US" sz="3200" dirty="0"/>
              <a:t> from the schedule page into a file on your account</a:t>
            </a:r>
          </a:p>
          <a:p>
            <a:pPr lvl="1"/>
            <a:r>
              <a:rPr lang="en-US" sz="3000" dirty="0"/>
              <a:t>Also look at it again and be sure you remember the basic syntax</a:t>
            </a:r>
          </a:p>
          <a:p>
            <a:r>
              <a:rPr lang="en-US" sz="3200" dirty="0"/>
              <a:t>Compile (and check the .c output!):</a:t>
            </a:r>
          </a:p>
          <a:p>
            <a:pPr>
              <a:buFont typeface="Wingdings" charset="0"/>
              <a:buChar char="Ø"/>
            </a:pPr>
            <a:r>
              <a:rPr lang="en-US" sz="3200" dirty="0"/>
              <a:t>flex </a:t>
            </a:r>
            <a:r>
              <a:rPr lang="en-US" sz="3200" dirty="0" err="1"/>
              <a:t>count.lex</a:t>
            </a:r>
            <a:endParaRPr lang="en-US" sz="3200" dirty="0"/>
          </a:p>
          <a:p>
            <a:pPr>
              <a:buFont typeface="Wingdings" charset="0"/>
              <a:buChar char="Ø"/>
            </a:pPr>
            <a:r>
              <a:rPr lang="en-US" sz="3200" dirty="0" err="1"/>
              <a:t>gcc</a:t>
            </a:r>
            <a:r>
              <a:rPr lang="en-US" sz="3200" dirty="0"/>
              <a:t> </a:t>
            </a:r>
            <a:r>
              <a:rPr lang="en-US" sz="3200" dirty="0" err="1"/>
              <a:t>lex.yy.c</a:t>
            </a:r>
            <a:r>
              <a:rPr lang="en-US" sz="3200" dirty="0"/>
              <a:t> –</a:t>
            </a:r>
            <a:r>
              <a:rPr lang="en-US" sz="3200" dirty="0" err="1"/>
              <a:t>lfl</a:t>
            </a:r>
            <a:endParaRPr lang="en-US" sz="3200" dirty="0"/>
          </a:p>
          <a:p>
            <a:pPr>
              <a:buFont typeface="Wingdings" charset="0"/>
              <a:buChar char="Ø"/>
            </a:pPr>
            <a:r>
              <a:rPr lang="en-US" sz="3200" dirty="0"/>
              <a:t>./</a:t>
            </a:r>
            <a:r>
              <a:rPr lang="en-US" sz="3200" dirty="0" err="1"/>
              <a:t>a.out</a:t>
            </a:r>
            <a:r>
              <a:rPr lang="en-US" sz="3200" dirty="0"/>
              <a:t> &gt; </a:t>
            </a:r>
            <a:r>
              <a:rPr lang="en-US" sz="3200" dirty="0" err="1"/>
              <a:t>somefile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65294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States are activated using BEGIN</a:t>
            </a:r>
          </a:p>
          <a:p>
            <a:r>
              <a:rPr lang="en-US" sz="3200" dirty="0"/>
              <a:t>INITIAL is the default state</a:t>
            </a:r>
          </a:p>
          <a:p>
            <a:r>
              <a:rPr lang="en-US" sz="3200" dirty="0"/>
              <a:t>The rest are defined in the first section, using %s or %x</a:t>
            </a:r>
          </a:p>
          <a:p>
            <a:pPr lvl="1"/>
            <a:r>
              <a:rPr lang="en-US" sz="3000" dirty="0"/>
              <a:t>%s is inclusive, where patterns not marked with a state can also match</a:t>
            </a:r>
          </a:p>
          <a:p>
            <a:pPr lvl="1"/>
            <a:r>
              <a:rPr lang="en-US" sz="3000" dirty="0"/>
              <a:t>%x is usually  more useful</a:t>
            </a:r>
          </a:p>
          <a:p>
            <a:r>
              <a:rPr lang="en-US" sz="3200" dirty="0"/>
              <a:t>When the scanner is in a particular state, patterns will only match that have that state next to them in the rules section </a:t>
            </a:r>
          </a:p>
        </p:txBody>
      </p:sp>
    </p:spTree>
    <p:extLst>
      <p:ext uri="{BB962C8B-B14F-4D97-AF65-F5344CB8AC3E}">
        <p14:creationId xmlns:p14="http://schemas.microsoft.com/office/powerpoint/2010/main" val="23676676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600" dirty="0"/>
              <a:t>Consider a scanner which recognizes (and discards) C comments while maintaining a count of the current input line</a:t>
            </a:r>
          </a:p>
          <a:p>
            <a:pPr marL="114300" indent="0">
              <a:buNone/>
            </a:pPr>
            <a:r>
              <a:rPr lang="en-US" sz="3200" dirty="0">
                <a:latin typeface="Courier New"/>
                <a:cs typeface="Courier New"/>
              </a:rPr>
              <a:t>%x comment</a:t>
            </a:r>
          </a:p>
          <a:p>
            <a:pPr marL="114300" indent="0">
              <a:buNone/>
            </a:pPr>
            <a:r>
              <a:rPr lang="en-US" sz="3200" dirty="0">
                <a:latin typeface="Courier New"/>
                <a:cs typeface="Courier New"/>
              </a:rPr>
              <a:t>%%</a:t>
            </a:r>
          </a:p>
          <a:p>
            <a:pPr marL="114300" indent="0">
              <a:buNone/>
            </a:pPr>
            <a:r>
              <a:rPr lang="en-US" sz="3200" dirty="0">
                <a:latin typeface="Courier New"/>
                <a:cs typeface="Courier New"/>
              </a:rPr>
              <a:t>        </a:t>
            </a:r>
            <a:r>
              <a:rPr lang="en-US" sz="3200" dirty="0" err="1">
                <a:latin typeface="Courier New"/>
                <a:cs typeface="Courier New"/>
              </a:rPr>
              <a:t>int</a:t>
            </a:r>
            <a:r>
              <a:rPr lang="en-US" sz="3200" dirty="0">
                <a:latin typeface="Courier New"/>
                <a:cs typeface="Courier New"/>
              </a:rPr>
              <a:t> </a:t>
            </a:r>
            <a:r>
              <a:rPr lang="en-US" sz="3200" dirty="0" err="1">
                <a:latin typeface="Courier New"/>
                <a:cs typeface="Courier New"/>
              </a:rPr>
              <a:t>line_num</a:t>
            </a:r>
            <a:r>
              <a:rPr lang="en-US" sz="3200" dirty="0">
                <a:latin typeface="Courier New"/>
                <a:cs typeface="Courier New"/>
              </a:rPr>
              <a:t> = 1;</a:t>
            </a:r>
          </a:p>
          <a:p>
            <a:pPr marL="114300" indent="0">
              <a:buNone/>
            </a:pPr>
            <a:endParaRPr lang="en-US" sz="3200" dirty="0">
              <a:latin typeface="Courier New"/>
              <a:cs typeface="Courier New"/>
            </a:endParaRPr>
          </a:p>
          <a:p>
            <a:pPr marL="114300" indent="0">
              <a:buNone/>
            </a:pPr>
            <a:r>
              <a:rPr lang="en-US" sz="3200" dirty="0">
                <a:latin typeface="Courier New"/>
                <a:cs typeface="Courier New"/>
              </a:rPr>
              <a:t>"/*"         BEGIN(comment);</a:t>
            </a:r>
          </a:p>
          <a:p>
            <a:pPr marL="114300" indent="0">
              <a:buNone/>
            </a:pPr>
            <a:endParaRPr lang="en-US" sz="3200" dirty="0">
              <a:latin typeface="Courier New"/>
              <a:cs typeface="Courier New"/>
            </a:endParaRPr>
          </a:p>
          <a:p>
            <a:pPr marL="114300" indent="0">
              <a:buNone/>
            </a:pPr>
            <a:r>
              <a:rPr lang="en-US" sz="3200" dirty="0">
                <a:latin typeface="Courier New"/>
                <a:cs typeface="Courier New"/>
              </a:rPr>
              <a:t>&lt;comment&gt;[^*\n]*        /* eat anything that's not a '*' */</a:t>
            </a:r>
          </a:p>
          <a:p>
            <a:pPr marL="114300" indent="0">
              <a:buNone/>
            </a:pPr>
            <a:r>
              <a:rPr lang="en-US" sz="3200" dirty="0">
                <a:latin typeface="Courier New"/>
                <a:cs typeface="Courier New"/>
              </a:rPr>
              <a:t>&lt;comment&gt;"*"+[^*/\n]*   /* eat up '*'s not followed by '/'s */</a:t>
            </a:r>
          </a:p>
          <a:p>
            <a:pPr marL="114300" indent="0">
              <a:buNone/>
            </a:pPr>
            <a:r>
              <a:rPr lang="en-US" sz="3200" dirty="0">
                <a:latin typeface="Courier New"/>
                <a:cs typeface="Courier New"/>
              </a:rPr>
              <a:t>&lt;comment&gt;\n             ++</a:t>
            </a:r>
            <a:r>
              <a:rPr lang="en-US" sz="3200" dirty="0" err="1">
                <a:latin typeface="Courier New"/>
                <a:cs typeface="Courier New"/>
              </a:rPr>
              <a:t>line_num</a:t>
            </a:r>
            <a:r>
              <a:rPr lang="en-US" sz="3200" dirty="0">
                <a:latin typeface="Courier New"/>
                <a:cs typeface="Courier New"/>
              </a:rPr>
              <a:t>;</a:t>
            </a:r>
          </a:p>
          <a:p>
            <a:pPr marL="114300" indent="0">
              <a:buNone/>
            </a:pPr>
            <a:r>
              <a:rPr lang="en-US" sz="3200" dirty="0">
                <a:latin typeface="Courier New"/>
                <a:cs typeface="Courier New"/>
              </a:rPr>
              <a:t>&lt;comment&gt;"*"+"/"        BEGIN(INITIAL);</a:t>
            </a:r>
          </a:p>
        </p:txBody>
      </p:sp>
    </p:spTree>
    <p:extLst>
      <p:ext uri="{BB962C8B-B14F-4D97-AF65-F5344CB8AC3E}">
        <p14:creationId xmlns:p14="http://schemas.microsoft.com/office/powerpoint/2010/main" val="946889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Your next homework will dive into this</a:t>
            </a:r>
          </a:p>
          <a:p>
            <a:r>
              <a:rPr lang="en-US" sz="3200" dirty="0"/>
              <a:t>To warm up, the first part is for you to understand a more complex program, a Swedish Chef translator</a:t>
            </a:r>
          </a:p>
          <a:p>
            <a:r>
              <a:rPr lang="en-US" sz="3200" dirty="0"/>
              <a:t>Part 2 asks you to use flex to translate text or IM-speak</a:t>
            </a:r>
          </a:p>
          <a:p>
            <a:pPr lvl="1"/>
            <a:r>
              <a:rPr lang="en-US" sz="3000" dirty="0"/>
              <a:t>i.e. if you scan LOL, replace it with “laugh out loud”</a:t>
            </a:r>
          </a:p>
          <a:p>
            <a:r>
              <a:rPr lang="en-US" sz="3200" dirty="0"/>
              <a:t>Part 3 asks you to add capitalization</a:t>
            </a:r>
          </a:p>
          <a:p>
            <a:pPr lvl="1"/>
            <a:r>
              <a:rPr lang="en-US" sz="3000" dirty="0"/>
              <a:t>Will need states to understand when you’re inside a sentence</a:t>
            </a:r>
          </a:p>
        </p:txBody>
      </p:sp>
    </p:spTree>
    <p:extLst>
      <p:ext uri="{BB962C8B-B14F-4D97-AF65-F5344CB8AC3E}">
        <p14:creationId xmlns:p14="http://schemas.microsoft.com/office/powerpoint/2010/main" val="11627517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regular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Certain languages are simply NOT regular.</a:t>
            </a:r>
          </a:p>
          <a:p>
            <a:r>
              <a:rPr lang="en-US" sz="3200" dirty="0"/>
              <a:t>Example: Consider the language 0</a:t>
            </a:r>
            <a:r>
              <a:rPr lang="en-US" sz="3200" baseline="30000" dirty="0"/>
              <a:t>n</a:t>
            </a:r>
            <a:r>
              <a:rPr lang="en-US" sz="3200" dirty="0"/>
              <a:t>1</a:t>
            </a:r>
            <a:r>
              <a:rPr lang="en-US" sz="3200" baseline="30000" dirty="0"/>
              <a:t>n</a:t>
            </a:r>
          </a:p>
          <a:p>
            <a:r>
              <a:rPr lang="en-US" sz="3200" dirty="0"/>
              <a:t>How would you do a regular expression of DFA/NFA for this one?</a:t>
            </a:r>
          </a:p>
        </p:txBody>
      </p:sp>
    </p:spTree>
    <p:extLst>
      <p:ext uri="{BB962C8B-B14F-4D97-AF65-F5344CB8AC3E}">
        <p14:creationId xmlns:p14="http://schemas.microsoft.com/office/powerpoint/2010/main" val="1018947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regular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So: we need things that are stronger than regular expressions</a:t>
            </a:r>
          </a:p>
          <a:p>
            <a:r>
              <a:rPr lang="en-US" sz="3200" dirty="0"/>
              <a:t>A simple (but more real world) example of this: </a:t>
            </a:r>
          </a:p>
          <a:p>
            <a:pPr lvl="1"/>
            <a:r>
              <a:rPr lang="en-US" sz="3000" dirty="0"/>
              <a:t>consider 52 + 2**10</a:t>
            </a:r>
          </a:p>
          <a:p>
            <a:r>
              <a:rPr lang="en-US" sz="3200" dirty="0"/>
              <a:t>Scanning or tokenizing will recognize this</a:t>
            </a:r>
          </a:p>
          <a:p>
            <a:r>
              <a:rPr lang="en-US" sz="3200" dirty="0"/>
              <a:t>But how to we add order precedence?</a:t>
            </a:r>
          </a:p>
          <a:p>
            <a:pPr lvl="1"/>
            <a:r>
              <a:rPr lang="en-US" sz="3000" dirty="0"/>
              <a:t>(Ties back to those parse trees we saw last week)</a:t>
            </a:r>
          </a:p>
        </p:txBody>
      </p:sp>
    </p:spTree>
    <p:extLst>
      <p:ext uri="{BB962C8B-B14F-4D97-AF65-F5344CB8AC3E}">
        <p14:creationId xmlns:p14="http://schemas.microsoft.com/office/powerpoint/2010/main" val="3838390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regular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Generalizing: we need to recognize nested expressions</a:t>
            </a:r>
          </a:p>
          <a:p>
            <a:pPr marL="114300" indent="0">
              <a:buNone/>
            </a:pPr>
            <a:r>
              <a:rPr lang="en-US" sz="3200" dirty="0" err="1">
                <a:latin typeface="Courier New"/>
                <a:cs typeface="Courier New"/>
              </a:rPr>
              <a:t>expr</a:t>
            </a:r>
            <a:r>
              <a:rPr lang="en-US" sz="3200" dirty="0">
                <a:latin typeface="Courier New"/>
                <a:cs typeface="Courier New"/>
              </a:rPr>
              <a:t> -&gt; id | number | -</a:t>
            </a:r>
            <a:r>
              <a:rPr lang="en-US" sz="3200" dirty="0" err="1">
                <a:latin typeface="Courier New"/>
                <a:cs typeface="Courier New"/>
              </a:rPr>
              <a:t>expr</a:t>
            </a:r>
            <a:r>
              <a:rPr lang="en-US" sz="3200" dirty="0">
                <a:latin typeface="Courier New"/>
                <a:cs typeface="Courier New"/>
              </a:rPr>
              <a:t> |</a:t>
            </a:r>
          </a:p>
          <a:p>
            <a:pPr marL="114300" indent="0">
              <a:buNone/>
            </a:pPr>
            <a:r>
              <a:rPr lang="en-US" sz="3200" dirty="0">
                <a:latin typeface="Courier New"/>
                <a:cs typeface="Courier New"/>
              </a:rPr>
              <a:t>       (</a:t>
            </a:r>
            <a:r>
              <a:rPr lang="en-US" sz="3200" dirty="0" err="1">
                <a:latin typeface="Courier New"/>
                <a:cs typeface="Courier New"/>
              </a:rPr>
              <a:t>expr</a:t>
            </a:r>
            <a:r>
              <a:rPr lang="en-US" sz="3200" dirty="0">
                <a:latin typeface="Courier New"/>
                <a:cs typeface="Courier New"/>
              </a:rPr>
              <a:t>)| </a:t>
            </a:r>
            <a:r>
              <a:rPr lang="en-US" sz="3200" dirty="0" err="1">
                <a:latin typeface="Courier New"/>
                <a:cs typeface="Courier New"/>
              </a:rPr>
              <a:t>expr</a:t>
            </a:r>
            <a:r>
              <a:rPr lang="en-US" sz="3200" dirty="0">
                <a:latin typeface="Courier New"/>
                <a:cs typeface="Courier New"/>
              </a:rPr>
              <a:t> op </a:t>
            </a:r>
            <a:r>
              <a:rPr lang="en-US" sz="3200" dirty="0" err="1">
                <a:latin typeface="Courier New"/>
                <a:cs typeface="Courier New"/>
              </a:rPr>
              <a:t>expr</a:t>
            </a:r>
            <a:endParaRPr lang="en-US" sz="3200" dirty="0">
              <a:latin typeface="Courier New"/>
              <a:cs typeface="Courier New"/>
            </a:endParaRPr>
          </a:p>
          <a:p>
            <a:pPr marL="114300" indent="0">
              <a:buNone/>
            </a:pPr>
            <a:r>
              <a:rPr lang="en-US" sz="3200" dirty="0">
                <a:latin typeface="Courier New"/>
                <a:cs typeface="Courier New"/>
              </a:rPr>
              <a:t>op -&gt; + | - | * | /</a:t>
            </a:r>
          </a:p>
          <a:p>
            <a:r>
              <a:rPr lang="en-US" sz="3200" dirty="0">
                <a:cs typeface="Courier New"/>
              </a:rPr>
              <a:t>Regular expressions can’t quite manage this, since could do ((((x + 7) * 2) + 3) - 1)</a:t>
            </a:r>
          </a:p>
          <a:p>
            <a:pPr lvl="1"/>
            <a:r>
              <a:rPr lang="en-US" sz="3000" dirty="0">
                <a:cs typeface="Courier New"/>
              </a:rPr>
              <a:t>At its heart, this is the 0</a:t>
            </a:r>
            <a:r>
              <a:rPr lang="en-US" sz="3000" baseline="30000" dirty="0">
                <a:cs typeface="Courier New"/>
              </a:rPr>
              <a:t>n</a:t>
            </a:r>
            <a:r>
              <a:rPr lang="en-US" sz="3000" dirty="0">
                <a:cs typeface="Courier New"/>
              </a:rPr>
              <a:t>1</a:t>
            </a:r>
            <a:r>
              <a:rPr lang="en-US" sz="3000" baseline="30000" dirty="0">
                <a:cs typeface="Courier New"/>
              </a:rPr>
              <a:t>n</a:t>
            </a:r>
            <a:r>
              <a:rPr lang="en-US" sz="3000" dirty="0">
                <a:cs typeface="Courier New"/>
              </a:rPr>
              <a:t>, since need to match parenthesis on any input</a:t>
            </a:r>
          </a:p>
        </p:txBody>
      </p:sp>
    </p:spTree>
    <p:extLst>
      <p:ext uri="{BB962C8B-B14F-4D97-AF65-F5344CB8AC3E}">
        <p14:creationId xmlns:p14="http://schemas.microsoft.com/office/powerpoint/2010/main" val="4197109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Regular expressions can be recognized by two (theoretical) constructions:</a:t>
            </a:r>
          </a:p>
          <a:p>
            <a:pPr lvl="1"/>
            <a:r>
              <a:rPr lang="en-US" sz="2400" dirty="0"/>
              <a:t>DFA</a:t>
            </a:r>
          </a:p>
          <a:p>
            <a:pPr lvl="1"/>
            <a:r>
              <a:rPr lang="en-US" sz="2400" dirty="0"/>
              <a:t>NFA</a:t>
            </a:r>
          </a:p>
          <a:p>
            <a:r>
              <a:rPr lang="en-US" sz="2600" dirty="0"/>
              <a:t>Both are essentially tiny computers with no memory: they accept input and transition between states, and can accept (or reject) based on the state which the automata ends in</a:t>
            </a:r>
          </a:p>
        </p:txBody>
      </p:sp>
    </p:spTree>
    <p:extLst>
      <p:ext uri="{BB962C8B-B14F-4D97-AF65-F5344CB8AC3E}">
        <p14:creationId xmlns:p14="http://schemas.microsoft.com/office/powerpoint/2010/main" val="2079211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Free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CFGs are this stronger class we need for parsing</a:t>
            </a:r>
          </a:p>
          <a:p>
            <a:r>
              <a:rPr lang="en-US" sz="3200" dirty="0"/>
              <a:t>Described in terms of productions</a:t>
            </a:r>
          </a:p>
          <a:p>
            <a:pPr lvl="1"/>
            <a:r>
              <a:rPr lang="en-US" sz="3000" dirty="0"/>
              <a:t>Called Backus-Normal Form, or BNF</a:t>
            </a:r>
          </a:p>
          <a:p>
            <a:r>
              <a:rPr lang="en-US" sz="3200" dirty="0"/>
              <a:t>Formally:</a:t>
            </a:r>
          </a:p>
          <a:p>
            <a:pPr lvl="1"/>
            <a:r>
              <a:rPr lang="en-US" sz="3000" dirty="0"/>
              <a:t>A set of terminals T</a:t>
            </a:r>
          </a:p>
          <a:p>
            <a:pPr lvl="1"/>
            <a:r>
              <a:rPr lang="en-US" sz="3000" dirty="0"/>
              <a:t>A set of non-terminals N</a:t>
            </a:r>
          </a:p>
          <a:p>
            <a:pPr lvl="1"/>
            <a:r>
              <a:rPr lang="en-US" sz="3000" dirty="0"/>
              <a:t>A start symbol S (always non-terminal)</a:t>
            </a:r>
          </a:p>
          <a:p>
            <a:pPr lvl="1"/>
            <a:r>
              <a:rPr lang="en-US" sz="3000" dirty="0"/>
              <a:t>A set of productions</a:t>
            </a:r>
          </a:p>
        </p:txBody>
      </p:sp>
    </p:spTree>
    <p:extLst>
      <p:ext uri="{BB962C8B-B14F-4D97-AF65-F5344CB8AC3E}">
        <p14:creationId xmlns:p14="http://schemas.microsoft.com/office/powerpoint/2010/main" val="4445945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example: 0</a:t>
            </a:r>
            <a:r>
              <a:rPr lang="en-US" baseline="30000" dirty="0"/>
              <a:t>n</a:t>
            </a:r>
            <a:r>
              <a:rPr lang="en-US" dirty="0"/>
              <a:t>1</a:t>
            </a:r>
            <a:r>
              <a:rPr lang="en-US" baseline="30000" dirty="0"/>
              <a:t>n</a:t>
            </a:r>
            <a:r>
              <a:rPr lang="en-US" dirty="0"/>
              <a:t>, n &gt; 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My terminals: 0 and 1</a:t>
            </a:r>
          </a:p>
          <a:p>
            <a:pPr lvl="1"/>
            <a:r>
              <a:rPr lang="en-US" sz="3000" dirty="0"/>
              <a:t>Usually these are the tokens in the language</a:t>
            </a:r>
          </a:p>
          <a:p>
            <a:r>
              <a:rPr lang="en-US" sz="3200" dirty="0"/>
              <a:t>Non-terminal: only need one, S</a:t>
            </a:r>
          </a:p>
          <a:p>
            <a:r>
              <a:rPr lang="en-US" sz="3200" dirty="0"/>
              <a:t>Rules:</a:t>
            </a:r>
          </a:p>
          <a:p>
            <a:pPr lvl="1"/>
            <a:r>
              <a:rPr lang="en-US" sz="3000" dirty="0"/>
              <a:t>S -&gt; 0S1</a:t>
            </a:r>
          </a:p>
          <a:p>
            <a:pPr lvl="1"/>
            <a:r>
              <a:rPr lang="en-US" sz="3000" dirty="0"/>
              <a:t>S -&gt; 01</a:t>
            </a:r>
          </a:p>
          <a:p>
            <a:r>
              <a:rPr lang="en-US" sz="3200" dirty="0"/>
              <a:t>How we parse: apply rules and see if can get to the final string via these rules</a:t>
            </a:r>
          </a:p>
          <a:p>
            <a:pPr lvl="1"/>
            <a:r>
              <a:rPr lang="en-US" sz="3000" dirty="0"/>
              <a:t>Demo on board…</a:t>
            </a:r>
          </a:p>
        </p:txBody>
      </p:sp>
    </p:spTree>
    <p:extLst>
      <p:ext uri="{BB962C8B-B14F-4D97-AF65-F5344CB8AC3E}">
        <p14:creationId xmlns:p14="http://schemas.microsoft.com/office/powerpoint/2010/main" val="1515260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would we alter this previous example to show that the set of all binary palindromes can be recognized by a CFG?</a:t>
            </a:r>
          </a:p>
        </p:txBody>
      </p:sp>
    </p:spTree>
    <p:extLst>
      <p:ext uri="{BB962C8B-B14F-4D97-AF65-F5344CB8AC3E}">
        <p14:creationId xmlns:p14="http://schemas.microsoft.com/office/powerpoint/2010/main" val="2889093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from the book: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Expressions in a simple math language</a:t>
            </a:r>
          </a:p>
          <a:p>
            <a:pPr lvl="1"/>
            <a:r>
              <a:rPr lang="en-US" sz="3000" dirty="0"/>
              <a:t>Goal: capture that multiplication and division happen AFTER + and –</a:t>
            </a:r>
          </a:p>
          <a:p>
            <a:r>
              <a:rPr lang="en-US" sz="3200" dirty="0"/>
              <a:t>Example: 3 + 4 * 5</a:t>
            </a:r>
          </a:p>
        </p:txBody>
      </p:sp>
      <p:pic>
        <p:nvPicPr>
          <p:cNvPr id="4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14771"/>
            <a:ext cx="85344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9877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Resulting parse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Note that the final parse tree captures precedence:</a:t>
            </a:r>
          </a:p>
        </p:txBody>
      </p:sp>
      <p:pic>
        <p:nvPicPr>
          <p:cNvPr id="4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74771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58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tip: how to get started??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6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B447F09-AF76-D743-8CBD-83DA654A1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1415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sng" strike="noStrike" cap="none" normalizeH="0" baseline="0" dirty="0">
                <a:ln>
                  <a:noFill/>
                </a:ln>
                <a:solidFill>
                  <a:srgbClr val="660099"/>
                </a:solidFill>
                <a:effectLst/>
                <a:latin typeface="Roboto"/>
                <a:hlinkClick r:id="rId2"/>
              </a:rPr>
              <a:t>  </a:t>
            </a:r>
            <a:r>
              <a:rPr kumimoji="0" lang="en-US" altLang="en-US" sz="24500" b="0" i="0" u="sng" strike="noStrike" cap="none" normalizeH="0" baseline="0" dirty="0">
                <a:ln>
                  <a:noFill/>
                </a:ln>
                <a:solidFill>
                  <a:srgbClr val="F1F3F4"/>
                </a:solidFill>
                <a:effectLst/>
                <a:latin typeface="Roboto-Medium"/>
              </a:rPr>
              <a:t>1</a:t>
            </a:r>
            <a:r>
              <a:rPr kumimoji="0" lang="en-US" altLang="en-US" sz="700" b="0" i="0" u="sng" strike="noStrike" cap="none" normalizeH="0" baseline="0" dirty="0">
                <a:ln>
                  <a:noFill/>
                </a:ln>
                <a:solidFill>
                  <a:srgbClr val="F1F3F4"/>
                </a:solidFill>
                <a:effectLst/>
                <a:latin typeface="Roboto-Medium"/>
              </a:rPr>
              <a:t>0</a:t>
            </a:r>
            <a:r>
              <a:rPr kumimoji="0" lang="en-US" altLang="en-US" sz="700" b="0" i="0" u="sng" strike="noStrike" cap="none" normalizeH="0" baseline="0" dirty="0">
                <a:ln>
                  <a:noFill/>
                </a:ln>
                <a:solidFill>
                  <a:srgbClr val="F1F3F4"/>
                </a:solidFill>
                <a:effectLst/>
                <a:latin typeface="Roboto-Medium"/>
                <a:hlinkClick r:id="rId2"/>
              </a:rPr>
              <a:t>24 × 522</a:t>
            </a:r>
            <a:endParaRPr kumimoji="0" lang="en-US" altLang="en-US" sz="1800" b="0" i="0" u="sng" strike="noStrike" cap="none" normalizeH="0" baseline="0" dirty="0">
              <a:ln>
                <a:noFill/>
              </a:ln>
              <a:solidFill>
                <a:srgbClr val="660099"/>
              </a:solidFill>
              <a:effectLst/>
              <a:latin typeface="Roboto"/>
            </a:endParaRPr>
          </a:p>
        </p:txBody>
      </p:sp>
      <p:pic>
        <p:nvPicPr>
          <p:cNvPr id="1026" name="Picture 2" descr="Image result for sipser DFA">
            <a:hlinkClick r:id="rId2"/>
            <a:extLst>
              <a:ext uri="{FF2B5EF4-FFF2-40B4-BE49-F238E27FC236}">
                <a16:creationId xmlns:a16="http://schemas.microsoft.com/office/drawing/2014/main" id="{6D550A80-5D2D-FE4A-A11E-546D48985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2275"/>
            <a:ext cx="7645400" cy="38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761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958" y="320933"/>
            <a:ext cx="7620000" cy="1143000"/>
          </a:xfrm>
        </p:spPr>
        <p:txBody>
          <a:bodyPr/>
          <a:lstStyle/>
          <a:p>
            <a:r>
              <a:rPr lang="en-US" dirty="0"/>
              <a:t>HW tip: how to get started??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Give the regular expression to recognize any binary string that begins with a 0 and ends with a 1</a:t>
            </a:r>
          </a:p>
          <a:p>
            <a:endParaRPr lang="en-US" sz="26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B447F09-AF76-D743-8CBD-83DA654A1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9144000" cy="369332"/>
          </a:xfrm>
          <a:prstGeom prst="rect">
            <a:avLst/>
          </a:prstGeom>
          <a:solidFill>
            <a:srgbClr val="1415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sng" strike="noStrike" cap="none" normalizeH="0" baseline="0" dirty="0">
              <a:ln>
                <a:noFill/>
              </a:ln>
              <a:solidFill>
                <a:srgbClr val="660099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13525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958" y="320933"/>
            <a:ext cx="7620000" cy="1143000"/>
          </a:xfrm>
        </p:spPr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Computer generation of DFAs.</a:t>
            </a:r>
          </a:p>
          <a:p>
            <a:r>
              <a:rPr lang="en-US" sz="2600" dirty="0"/>
              <a:t>Why??</a:t>
            </a:r>
          </a:p>
          <a:p>
            <a:pPr lvl="1"/>
            <a:r>
              <a:rPr lang="en-US" sz="2400" dirty="0"/>
              <a:t>NFAs and regular expressions are harder for computers!</a:t>
            </a:r>
          </a:p>
          <a:p>
            <a:endParaRPr lang="en-US" sz="26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B447F09-AF76-D743-8CBD-83DA654A1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9144000" cy="369332"/>
          </a:xfrm>
          <a:prstGeom prst="rect">
            <a:avLst/>
          </a:prstGeom>
          <a:solidFill>
            <a:srgbClr val="1415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sng" strike="noStrike" cap="none" normalizeH="0" baseline="0" dirty="0">
              <a:ln>
                <a:noFill/>
              </a:ln>
              <a:solidFill>
                <a:srgbClr val="660099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51744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958" y="320933"/>
            <a:ext cx="7620000" cy="1143000"/>
          </a:xfrm>
        </p:spPr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So: from a regular expression, build an NFA:</a:t>
            </a:r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B447F09-AF76-D743-8CBD-83DA654A1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9144000" cy="369332"/>
          </a:xfrm>
          <a:prstGeom prst="rect">
            <a:avLst/>
          </a:prstGeom>
          <a:solidFill>
            <a:srgbClr val="1415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sng" strike="noStrike" cap="none" normalizeH="0" baseline="0" dirty="0">
              <a:ln>
                <a:noFill/>
              </a:ln>
              <a:solidFill>
                <a:srgbClr val="660099"/>
              </a:solidFill>
              <a:effectLst/>
              <a:latin typeface="Roboto"/>
            </a:endParaRPr>
          </a:p>
        </p:txBody>
      </p:sp>
      <p:pic>
        <p:nvPicPr>
          <p:cNvPr id="5" name="Picture 4" descr="f02-07-P374514">
            <a:extLst>
              <a:ext uri="{FF2B5EF4-FFF2-40B4-BE49-F238E27FC236}">
                <a16:creationId xmlns:a16="http://schemas.microsoft.com/office/drawing/2014/main" id="{8F5680CD-BABF-B546-AB2B-93A7C06C7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441" y="2115442"/>
            <a:ext cx="5616575" cy="4537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395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example: decimals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d = [0-9], then decimals are: d* (.d | d. ) d*</a:t>
            </a:r>
          </a:p>
        </p:txBody>
      </p:sp>
      <p:pic>
        <p:nvPicPr>
          <p:cNvPr id="4" name="Picture 3" descr="f02-08-P374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07" y="2221799"/>
            <a:ext cx="5905500" cy="441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6196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713</TotalTime>
  <Words>2348</Words>
  <Application>Microsoft Macintosh PowerPoint</Application>
  <PresentationFormat>On-screen Show (4:3)</PresentationFormat>
  <Paragraphs>257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Cambria</vt:lpstr>
      <vt:lpstr>Courier New</vt:lpstr>
      <vt:lpstr>Roboto</vt:lpstr>
      <vt:lpstr>Roboto-Medium</vt:lpstr>
      <vt:lpstr>Wingdings</vt:lpstr>
      <vt:lpstr>Adjacency</vt:lpstr>
      <vt:lpstr>More on NFAs, and intro to flex</vt:lpstr>
      <vt:lpstr>Admin stuff</vt:lpstr>
      <vt:lpstr>Recap</vt:lpstr>
      <vt:lpstr>Alternatively</vt:lpstr>
      <vt:lpstr>HW tip: how to get started??</vt:lpstr>
      <vt:lpstr>HW tip: how to get started??</vt:lpstr>
      <vt:lpstr>Last time</vt:lpstr>
      <vt:lpstr>Last time</vt:lpstr>
      <vt:lpstr>An example: decimals</vt:lpstr>
      <vt:lpstr>From NFAs to DFAs</vt:lpstr>
      <vt:lpstr>From NFAs to DFAs</vt:lpstr>
      <vt:lpstr>Minimizing DFAs</vt:lpstr>
      <vt:lpstr>Coding DFAs (scanners)</vt:lpstr>
      <vt:lpstr>Scanners</vt:lpstr>
      <vt:lpstr>lex &amp; flex</vt:lpstr>
      <vt:lpstr>Flex overview</vt:lpstr>
      <vt:lpstr>Flex intro (cont)</vt:lpstr>
      <vt:lpstr>Format of a flex file</vt:lpstr>
      <vt:lpstr>First section: definitions</vt:lpstr>
      <vt:lpstr>Definitions section (cont.)</vt:lpstr>
      <vt:lpstr>The rules section</vt:lpstr>
      <vt:lpstr>Rules section: allowed patterns</vt:lpstr>
      <vt:lpstr>More patterns</vt:lpstr>
      <vt:lpstr>A simple example</vt:lpstr>
      <vt:lpstr>Another simple example</vt:lpstr>
      <vt:lpstr>Things to note from last slide</vt:lpstr>
      <vt:lpstr>How matching happens</vt:lpstr>
      <vt:lpstr>Actions</vt:lpstr>
      <vt:lpstr>Another simple example</vt:lpstr>
      <vt:lpstr>Special actions</vt:lpstr>
      <vt:lpstr>Example</vt:lpstr>
      <vt:lpstr>States and flex</vt:lpstr>
      <vt:lpstr>Flex - compiling</vt:lpstr>
      <vt:lpstr>States</vt:lpstr>
      <vt:lpstr>Example</vt:lpstr>
      <vt:lpstr>Next homework</vt:lpstr>
      <vt:lpstr>Limitations of regular languages</vt:lpstr>
      <vt:lpstr>Beyond regular expressions</vt:lpstr>
      <vt:lpstr>Beyond regular expressions</vt:lpstr>
      <vt:lpstr>Context Free Languages</vt:lpstr>
      <vt:lpstr>An example: 0n1n, n &gt; 0</vt:lpstr>
      <vt:lpstr>Another</vt:lpstr>
      <vt:lpstr>An example from the book:</vt:lpstr>
      <vt:lpstr>Resulting parse tree</vt:lpstr>
    </vt:vector>
  </TitlesOfParts>
  <Company>SLU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on flex</dc:title>
  <dc:creator>Erin Chambers</dc:creator>
  <cp:lastModifiedBy>Microsoft Office User</cp:lastModifiedBy>
  <cp:revision>10</cp:revision>
  <dcterms:created xsi:type="dcterms:W3CDTF">2017-01-27T03:02:07Z</dcterms:created>
  <dcterms:modified xsi:type="dcterms:W3CDTF">2020-01-27T14:58:24Z</dcterms:modified>
</cp:coreProperties>
</file>