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FF4D"/>
    <a:srgbClr val="003DA5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2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522S – Advanced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fork()</a:t>
            </a:r>
            <a:r>
              <a:rPr lang="en-US" dirty="0">
                <a:cs typeface="Consolas" panose="020B0609020204030204" pitchFamily="49" charset="0"/>
              </a:rPr>
              <a:t> and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exec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David Ferry</a:t>
            </a:r>
            <a:br>
              <a:rPr lang="en-US" sz="1800" dirty="0" smtClean="0"/>
            </a:br>
            <a:r>
              <a:rPr lang="en-US" sz="1800" dirty="0" smtClean="0"/>
              <a:t>CSCI 3500 – Operating Systems</a:t>
            </a:r>
          </a:p>
          <a:p>
            <a:r>
              <a:rPr lang="en-US" sz="1800" dirty="0" smtClean="0"/>
              <a:t>Saint Louis University</a:t>
            </a:r>
            <a:br>
              <a:rPr lang="en-US" sz="1800" dirty="0" smtClean="0"/>
            </a:br>
            <a:r>
              <a:rPr lang="en-US" sz="1800" dirty="0" smtClean="0"/>
              <a:t>St. Louis, MO 63103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Two functions to create and initialize a new process: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fork() </a:t>
            </a:r>
            <a:r>
              <a:rPr lang="en-US" sz="2200" dirty="0" smtClean="0"/>
              <a:t>– creates an identical clone of the calling process</a:t>
            </a:r>
          </a:p>
          <a:p>
            <a:r>
              <a:rPr lang="en-US" sz="2200" dirty="0" smtClean="0"/>
              <a:t>Creates a parent-child relationship</a:t>
            </a:r>
          </a:p>
          <a:p>
            <a:r>
              <a:rPr lang="en-US" sz="2200" dirty="0" smtClean="0"/>
              <a:t>Child is identical to the parent except for a new </a:t>
            </a:r>
            <a:r>
              <a:rPr lang="en-US" sz="2200" dirty="0" smtClean="0"/>
              <a:t>PID</a:t>
            </a:r>
            <a:r>
              <a:rPr lang="en-US" sz="2200" dirty="0"/>
              <a:t> </a:t>
            </a:r>
            <a:r>
              <a:rPr lang="en-US" sz="2200" dirty="0" smtClean="0"/>
              <a:t>and the</a:t>
            </a:r>
            <a:r>
              <a:rPr lang="en-US" sz="2200" dirty="0" smtClean="0"/>
              <a:t> return value from 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fork()</a:t>
            </a:r>
            <a:r>
              <a:rPr lang="en-US" sz="2200" dirty="0" smtClean="0"/>
              <a:t>. Some process-specific info is modified as well (e.g. accounting). </a:t>
            </a:r>
            <a:r>
              <a:rPr lang="en-US" sz="2200" dirty="0" smtClean="0"/>
              <a:t>See docs for details.</a:t>
            </a:r>
          </a:p>
          <a:p>
            <a:r>
              <a:rPr lang="en-US" sz="2200" dirty="0" smtClean="0"/>
              <a:t>Implemented efficiently with lazy copy-on-write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exec() </a:t>
            </a:r>
            <a:r>
              <a:rPr lang="en-US" sz="2200" dirty="0" smtClean="0"/>
              <a:t>– replaces existing process with another program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60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fork()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I.e. a fork in the road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= 10;</a:t>
            </a:r>
          </a:p>
          <a:p>
            <a:pPr marL="0" indent="0">
              <a:buNone/>
            </a:pP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y = 20;</a:t>
            </a:r>
          </a:p>
          <a:p>
            <a:pPr marL="0" indent="0">
              <a:buNone/>
            </a:pP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fork();</a:t>
            </a:r>
          </a:p>
          <a:p>
            <a:pPr marL="0" indent="0">
              <a:buNone/>
            </a:pPr>
            <a:endParaRPr lang="en-US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if( child )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= 30;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607034" y="1994355"/>
            <a:ext cx="3232166" cy="3583661"/>
            <a:chOff x="5429259" y="1994355"/>
            <a:chExt cx="3232166" cy="3583661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6535947" y="2425243"/>
              <a:ext cx="0" cy="9144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5977140" y="3415843"/>
              <a:ext cx="111761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fork()</a:t>
              </a:r>
              <a:endParaRPr lang="en-US" sz="2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5926347" y="3922930"/>
              <a:ext cx="444260" cy="9144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6733164" y="3894175"/>
              <a:ext cx="431320" cy="9144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074331" y="1994355"/>
              <a:ext cx="94134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cs typeface="Consolas" panose="020B0609020204030204" pitchFamily="49" charset="0"/>
                </a:rPr>
                <a:t>parent</a:t>
              </a:r>
              <a:endParaRPr lang="en-US" sz="2200" dirty="0">
                <a:cs typeface="Consolas" panose="020B0609020204030204" pitchFamily="49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29259" y="4808575"/>
              <a:ext cx="94134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 smtClean="0">
                  <a:cs typeface="Consolas" panose="020B0609020204030204" pitchFamily="49" charset="0"/>
                </a:rPr>
                <a:t>parent</a:t>
              </a:r>
              <a:br>
                <a:rPr lang="en-US" sz="2200" dirty="0" smtClean="0">
                  <a:cs typeface="Consolas" panose="020B0609020204030204" pitchFamily="49" charset="0"/>
                </a:rPr>
              </a:br>
              <a:r>
                <a:rPr lang="en-US" sz="2200" dirty="0" smtClean="0">
                  <a:cs typeface="Consolas" panose="020B0609020204030204" pitchFamily="49" charset="0"/>
                </a:rPr>
                <a:t>x = 10</a:t>
              </a:r>
              <a:endParaRPr lang="en-US" sz="2200" dirty="0">
                <a:cs typeface="Consolas" panose="020B0609020204030204" pitchFamily="49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25426" y="4808574"/>
              <a:ext cx="86113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 smtClean="0">
                  <a:cs typeface="Consolas" panose="020B0609020204030204" pitchFamily="49" charset="0"/>
                </a:rPr>
                <a:t>child</a:t>
              </a:r>
              <a:br>
                <a:rPr lang="en-US" sz="2200" dirty="0" smtClean="0">
                  <a:cs typeface="Consolas" panose="020B0609020204030204" pitchFamily="49" charset="0"/>
                </a:rPr>
              </a:br>
              <a:r>
                <a:rPr lang="en-US" sz="2200" dirty="0" smtClean="0">
                  <a:cs typeface="Consolas" panose="020B0609020204030204" pitchFamily="49" charset="0"/>
                </a:rPr>
                <a:t>x = 30</a:t>
              </a:r>
              <a:endParaRPr lang="en-US" sz="2200" dirty="0">
                <a:cs typeface="Consolas" panose="020B0609020204030204" pitchFamily="49" charset="0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7886795" y="2142007"/>
              <a:ext cx="0" cy="3029663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prstDash val="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7950974" y="4704404"/>
              <a:ext cx="71045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chemeClr val="accent2">
                      <a:lumMod val="75000"/>
                    </a:schemeClr>
                  </a:solidFill>
                  <a:cs typeface="Consolas" panose="020B0609020204030204" pitchFamily="49" charset="0"/>
                </a:rPr>
                <a:t>time</a:t>
              </a:r>
              <a:endParaRPr lang="en-US" sz="2200" dirty="0">
                <a:solidFill>
                  <a:schemeClr val="accent2">
                    <a:lumMod val="75000"/>
                  </a:schemeClr>
                </a:solidFill>
                <a:cs typeface="Consolas" panose="020B0609020204030204" pitchFamily="49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673555" y="3836313"/>
            <a:ext cx="86113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>
                <a:cs typeface="Consolas" panose="020B0609020204030204" pitchFamily="49" charset="0"/>
              </a:rPr>
              <a:t>x = 10</a:t>
            </a:r>
            <a:endParaRPr lang="en-US" sz="2200" dirty="0">
              <a:cs typeface="Consolas" panose="020B06090202040302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29615" y="3836312"/>
            <a:ext cx="86113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>
                <a:cs typeface="Consolas" panose="020B0609020204030204" pitchFamily="49" charset="0"/>
              </a:rPr>
              <a:t>x = 10</a:t>
            </a:r>
            <a:endParaRPr lang="en-US" sz="2200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226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fork()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fork() </a:t>
            </a:r>
            <a:r>
              <a:rPr lang="en-US" dirty="0" smtClean="0"/>
              <a:t>is a unique function</a:t>
            </a:r>
          </a:p>
          <a:p>
            <a:r>
              <a:rPr lang="en-US" sz="2400" dirty="0" smtClean="0"/>
              <a:t>Called once, returns twice</a:t>
            </a:r>
          </a:p>
          <a:p>
            <a:r>
              <a:rPr lang="en-US" sz="2400" dirty="0" smtClean="0"/>
              <a:t>Return value in parent is</a:t>
            </a:r>
            <a:br>
              <a:rPr lang="en-US" sz="2400" dirty="0" smtClean="0"/>
            </a:br>
            <a:r>
              <a:rPr lang="en-US" sz="2400" dirty="0" smtClean="0"/>
              <a:t>the PID of the child</a:t>
            </a:r>
          </a:p>
          <a:p>
            <a:r>
              <a:rPr lang="en-US" sz="2400" dirty="0" smtClean="0"/>
              <a:t>Return value in the child</a:t>
            </a:r>
            <a:br>
              <a:rPr lang="en-US" sz="2400" dirty="0" smtClean="0"/>
            </a:br>
            <a:r>
              <a:rPr lang="en-US" sz="2400" dirty="0" smtClean="0"/>
              <a:t>is </a:t>
            </a:r>
            <a:r>
              <a:rPr lang="en-US" sz="2400" dirty="0" smtClean="0"/>
              <a:t>zero</a:t>
            </a:r>
            <a:endParaRPr lang="en-US" sz="2400" dirty="0" smtClean="0"/>
          </a:p>
          <a:p>
            <a:r>
              <a:rPr lang="en-US" sz="2400" dirty="0" smtClean="0"/>
              <a:t>Can be useful for concurrent</a:t>
            </a:r>
            <a:br>
              <a:rPr lang="en-US" sz="2400" dirty="0" smtClean="0"/>
            </a:br>
            <a:r>
              <a:rPr lang="en-US" sz="2400" dirty="0" smtClean="0"/>
              <a:t>programming – two loosely</a:t>
            </a:r>
            <a:br>
              <a:rPr lang="en-US" sz="2400" dirty="0" smtClean="0"/>
            </a:br>
            <a:r>
              <a:rPr lang="en-US" sz="2400" dirty="0" smtClean="0"/>
              <a:t>related processes executing</a:t>
            </a:r>
            <a:br>
              <a:rPr lang="en-US" sz="2400" dirty="0" smtClean="0"/>
            </a:br>
            <a:r>
              <a:rPr lang="en-US" sz="2400" dirty="0" smtClean="0"/>
              <a:t>alongside one another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713722" y="2425243"/>
            <a:ext cx="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97499" y="3415843"/>
            <a:ext cx="20505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ret = fork()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104122" y="3922930"/>
            <a:ext cx="44426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910939" y="3894175"/>
            <a:ext cx="431320" cy="914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52106" y="1994355"/>
            <a:ext cx="9413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cs typeface="Consolas" panose="020B0609020204030204" pitchFamily="49" charset="0"/>
              </a:rPr>
              <a:t>parent</a:t>
            </a:r>
            <a:endParaRPr lang="en-US" sz="2200" dirty="0">
              <a:cs typeface="Consolas" panose="020B06090202040302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15321" y="4808575"/>
            <a:ext cx="17776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>
                <a:cs typeface="Consolas" panose="020B0609020204030204" pitchFamily="49" charset="0"/>
              </a:rPr>
              <a:t>parent</a:t>
            </a:r>
          </a:p>
          <a:p>
            <a:pPr algn="ctr"/>
            <a:r>
              <a:rPr lang="en-US" sz="2200" dirty="0" smtClean="0">
                <a:cs typeface="Consolas" panose="020B0609020204030204" pitchFamily="49" charset="0"/>
              </a:rPr>
              <a:t>ret = </a:t>
            </a:r>
            <a:r>
              <a:rPr lang="en-US" sz="2200" dirty="0" smtClean="0">
                <a:cs typeface="Consolas" panose="020B0609020204030204" pitchFamily="49" charset="0"/>
              </a:rPr>
              <a:t>child PID</a:t>
            </a:r>
            <a:endParaRPr lang="en-US" sz="2200" dirty="0">
              <a:cs typeface="Consolas" panose="020B06090202040302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76195" y="4808574"/>
            <a:ext cx="9248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>
                <a:cs typeface="Consolas" panose="020B0609020204030204" pitchFamily="49" charset="0"/>
              </a:rPr>
              <a:t>child</a:t>
            </a:r>
          </a:p>
          <a:p>
            <a:pPr algn="ctr"/>
            <a:r>
              <a:rPr lang="en-US" sz="2200" dirty="0" smtClean="0">
                <a:cs typeface="Consolas" panose="020B0609020204030204" pitchFamily="49" charset="0"/>
              </a:rPr>
              <a:t>ret = 0</a:t>
            </a:r>
            <a:endParaRPr lang="en-US" sz="2200" dirty="0">
              <a:cs typeface="Consolas" panose="020B0609020204030204" pitchFamily="49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8064570" y="2142007"/>
            <a:ext cx="0" cy="3029663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128749" y="4704404"/>
            <a:ext cx="7104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  <a:cs typeface="Consolas" panose="020B0609020204030204" pitchFamily="49" charset="0"/>
              </a:rPr>
              <a:t>time</a:t>
            </a:r>
            <a:endParaRPr lang="en-US" sz="2200" dirty="0">
              <a:solidFill>
                <a:schemeClr val="accent2">
                  <a:lumMod val="75000"/>
                </a:schemeClr>
              </a:solidFill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9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Copy-On-Write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219200"/>
            <a:ext cx="8229600" cy="51395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“cloning” behavior of fork() </a:t>
            </a:r>
            <a:br>
              <a:rPr lang="en-US" sz="2400" dirty="0" smtClean="0"/>
            </a:br>
            <a:r>
              <a:rPr lang="en-US" sz="2400" dirty="0" smtClean="0"/>
              <a:t>makes it very efficient to implement.</a:t>
            </a:r>
          </a:p>
          <a:p>
            <a:r>
              <a:rPr lang="en-US" sz="2000" dirty="0" smtClean="0"/>
              <a:t>Very little needs to be </a:t>
            </a:r>
            <a:br>
              <a:rPr lang="en-US" sz="2000" dirty="0" smtClean="0"/>
            </a:br>
            <a:r>
              <a:rPr lang="en-US" sz="2000" dirty="0" smtClean="0"/>
              <a:t>changed immediately.</a:t>
            </a:r>
          </a:p>
          <a:p>
            <a:r>
              <a:rPr lang="en-US" sz="2000" dirty="0" smtClean="0"/>
              <a:t>Some things might </a:t>
            </a:r>
            <a:br>
              <a:rPr lang="en-US" sz="2000" dirty="0" smtClean="0"/>
            </a:br>
            <a:r>
              <a:rPr lang="en-US" sz="2000" dirty="0" smtClean="0"/>
              <a:t>never need to be changed.</a:t>
            </a:r>
          </a:p>
          <a:p>
            <a:r>
              <a:rPr lang="en-US" sz="2000" dirty="0" smtClean="0"/>
              <a:t>Use existing data until a</a:t>
            </a:r>
            <a:br>
              <a:rPr lang="en-US" sz="2000" dirty="0" smtClean="0"/>
            </a:br>
            <a:r>
              <a:rPr lang="en-US" sz="2000" dirty="0" smtClean="0"/>
              <a:t>write operation modifies </a:t>
            </a:r>
            <a:r>
              <a:rPr lang="en-US" sz="2000" dirty="0" smtClean="0"/>
              <a:t>it,</a:t>
            </a:r>
            <a:br>
              <a:rPr lang="en-US" sz="2000" dirty="0" smtClean="0"/>
            </a:br>
            <a:r>
              <a:rPr lang="en-US" sz="2000" dirty="0" smtClean="0"/>
              <a:t>then make a copy and </a:t>
            </a:r>
            <a:br>
              <a:rPr lang="en-US" sz="2000" dirty="0" smtClean="0"/>
            </a:br>
            <a:r>
              <a:rPr lang="en-US" sz="2000" dirty="0" smtClean="0"/>
              <a:t>modify</a:t>
            </a:r>
            <a:r>
              <a:rPr lang="en-US" sz="2000" dirty="0"/>
              <a:t> </a:t>
            </a:r>
            <a:r>
              <a:rPr lang="en-US" sz="2000" dirty="0" smtClean="0"/>
              <a:t>the copy</a:t>
            </a:r>
            <a:endParaRPr lang="en-US" sz="2000" dirty="0" smtClean="0"/>
          </a:p>
          <a:p>
            <a:r>
              <a:rPr lang="en-US" sz="2000" dirty="0" smtClean="0"/>
              <a:t>If you want to execute a</a:t>
            </a:r>
            <a:br>
              <a:rPr lang="en-US" sz="2000" dirty="0" smtClean="0"/>
            </a:br>
            <a:r>
              <a:rPr lang="en-US" sz="2000" dirty="0" smtClean="0"/>
              <a:t>whole new program, exec()</a:t>
            </a:r>
            <a:br>
              <a:rPr lang="en-US" sz="2000" dirty="0" smtClean="0"/>
            </a:br>
            <a:r>
              <a:rPr lang="en-US" sz="2000" dirty="0" smtClean="0"/>
              <a:t>will overwrite everything</a:t>
            </a:r>
            <a:br>
              <a:rPr lang="en-US" sz="2000" dirty="0" smtClean="0"/>
            </a:br>
            <a:r>
              <a:rPr lang="en-US" sz="2000" dirty="0" smtClean="0"/>
              <a:t>anyway, </a:t>
            </a:r>
            <a:r>
              <a:rPr lang="en-US" sz="2000" dirty="0" smtClean="0"/>
              <a:t>and we don’t want</a:t>
            </a:r>
            <a:br>
              <a:rPr lang="en-US" sz="2000" dirty="0" smtClean="0"/>
            </a:br>
            <a:r>
              <a:rPr lang="en-US" sz="2000" dirty="0" smtClean="0"/>
              <a:t>to do </a:t>
            </a:r>
            <a:r>
              <a:rPr lang="en-US" sz="2000" dirty="0" smtClean="0"/>
              <a:t>that twice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934200" y="2733924"/>
            <a:ext cx="1676400" cy="328587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16373" y="3815834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.heap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04732" y="2886165"/>
            <a:ext cx="716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.stack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48500" y="5029200"/>
            <a:ext cx="14478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.text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38975" y="4200525"/>
            <a:ext cx="1447800" cy="7511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.data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24400" y="2733924"/>
            <a:ext cx="1676400" cy="3285876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206573" y="3815834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.heap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23907" y="2733924"/>
            <a:ext cx="716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.stack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38700" y="5029200"/>
            <a:ext cx="14478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.text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829175" y="4200525"/>
            <a:ext cx="1447800" cy="7511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.data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6286500" y="4624961"/>
            <a:ext cx="752476" cy="0"/>
          </a:xfrm>
          <a:prstGeom prst="straightConnector1">
            <a:avLst/>
          </a:prstGeom>
          <a:ln w="635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296024" y="5486400"/>
            <a:ext cx="752476" cy="0"/>
          </a:xfrm>
          <a:prstGeom prst="straightConnector1">
            <a:avLst/>
          </a:prstGeom>
          <a:ln w="635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106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exec()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Replaces process space with that of a</a:t>
            </a:r>
            <a:br>
              <a:rPr lang="en-US" sz="2400" dirty="0" smtClean="0"/>
            </a:br>
            <a:r>
              <a:rPr lang="en-US" sz="2400" dirty="0" smtClean="0"/>
              <a:t>new program</a:t>
            </a:r>
          </a:p>
          <a:p>
            <a:r>
              <a:rPr lang="en-US" sz="2400" dirty="0" smtClean="0"/>
              <a:t>Replaces contents </a:t>
            </a:r>
            <a:r>
              <a:rPr lang="en-US" sz="2400" dirty="0" smtClean="0"/>
              <a:t>of</a:t>
            </a:r>
            <a:br>
              <a:rPr lang="en-US" sz="2400" dirty="0" smtClean="0"/>
            </a:br>
            <a:r>
              <a:rPr lang="en-US" sz="2400" dirty="0" smtClean="0"/>
              <a:t>program </a:t>
            </a:r>
            <a:r>
              <a:rPr lang="en-US" sz="2400" dirty="0" smtClean="0"/>
              <a:t>with a </a:t>
            </a:r>
            <a:r>
              <a:rPr lang="en-US" sz="2400" dirty="0" smtClean="0"/>
              <a:t>new</a:t>
            </a:r>
            <a:br>
              <a:rPr lang="en-US" sz="2400" dirty="0" smtClean="0"/>
            </a:br>
            <a:r>
              <a:rPr lang="en-US" sz="2400" dirty="0" smtClean="0"/>
              <a:t>binary </a:t>
            </a:r>
            <a:r>
              <a:rPr lang="en-US" sz="2400" dirty="0" smtClean="0"/>
              <a:t>image</a:t>
            </a:r>
          </a:p>
          <a:p>
            <a:r>
              <a:rPr lang="en-US" sz="2400" dirty="0" smtClean="0"/>
              <a:t>Despite name, only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makes </a:t>
            </a:r>
            <a:r>
              <a:rPr lang="en-US" sz="2400" dirty="0" smtClean="0"/>
              <a:t>a program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i="1" dirty="0" smtClean="0"/>
              <a:t>eligible</a:t>
            </a:r>
            <a:r>
              <a:rPr lang="en-US" sz="2400" dirty="0" smtClean="0"/>
              <a:t> </a:t>
            </a:r>
            <a:r>
              <a:rPr lang="en-US" sz="2400" dirty="0" smtClean="0"/>
              <a:t>for execution</a:t>
            </a:r>
          </a:p>
          <a:p>
            <a:pPr marL="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19600" y="3429000"/>
            <a:ext cx="4602542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Typical Usage: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 = fork();</a:t>
            </a:r>
            <a:b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( ret == 0 ){ //child</a:t>
            </a:r>
          </a:p>
          <a:p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newCmd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…</a:t>
            </a:r>
            <a:b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newArgv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…</a:t>
            </a:r>
            <a:b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exec(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newCmd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newArgv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673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wait()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waitpid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2400" dirty="0" smtClean="0"/>
              <a:t>and related functions wait for a child to finish executing: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ret = fork();</a:t>
            </a:r>
          </a:p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( ret  == 0 ){ 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//child stuff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b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waitpid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 ret, NULL, 0 );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/>
              <a:t>Prevents parent from progressing until the child terminates.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22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kill()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General purpose function for sending </a:t>
            </a:r>
            <a:r>
              <a:rPr lang="en-US" sz="2400" i="1" dirty="0" smtClean="0"/>
              <a:t>signals</a:t>
            </a:r>
          </a:p>
          <a:p>
            <a:r>
              <a:rPr lang="en-US" sz="2400" dirty="0" smtClean="0"/>
              <a:t>Good for event notification, but carry no information.</a:t>
            </a:r>
          </a:p>
          <a:p>
            <a:r>
              <a:rPr lang="en-US" sz="2400" dirty="0" smtClean="0"/>
              <a:t>Originally used to forcibly stop processes, but now an established method for inter-process communication. </a:t>
            </a:r>
          </a:p>
          <a:p>
            <a:r>
              <a:rPr lang="en-US" sz="2400" dirty="0" smtClean="0"/>
              <a:t>Many different signals with different meanings, see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man 7 signal</a:t>
            </a:r>
            <a:r>
              <a:rPr lang="en-US" sz="2400" dirty="0" smtClean="0"/>
              <a:t> for details.</a:t>
            </a:r>
          </a:p>
          <a:p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kill(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child_pid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SIGINT )</a:t>
            </a:r>
            <a:r>
              <a:rPr lang="en-US" sz="2400" dirty="0" smtClean="0"/>
              <a:t> is same as CTRL-C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3500 - Operating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75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</TotalTime>
  <Words>323</Words>
  <Application>Microsoft Office PowerPoint</Application>
  <PresentationFormat>On-screen Show (4:3)</PresentationFormat>
  <Paragraphs>92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fork() and exec() </vt:lpstr>
      <vt:lpstr>Process Creation</vt:lpstr>
      <vt:lpstr>fork()</vt:lpstr>
      <vt:lpstr>fork()</vt:lpstr>
      <vt:lpstr>Lazy Copy-On-Write</vt:lpstr>
      <vt:lpstr>exec()</vt:lpstr>
      <vt:lpstr>wait()</vt:lpstr>
      <vt:lpstr>kill()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65</cp:revision>
  <dcterms:created xsi:type="dcterms:W3CDTF">2016-01-21T02:03:40Z</dcterms:created>
  <dcterms:modified xsi:type="dcterms:W3CDTF">2019-02-28T03:15:15Z</dcterms:modified>
</cp:coreProperties>
</file>