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FF4D"/>
    <a:srgbClr val="003DA5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2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522S – Advanced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Race Conditions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David Ferry</a:t>
            </a:r>
            <a:br>
              <a:rPr lang="en-US" sz="1800" dirty="0" smtClean="0"/>
            </a:br>
            <a:r>
              <a:rPr lang="en-US" sz="1800" dirty="0" smtClean="0"/>
              <a:t>CSCI 3500 – Operating Systems</a:t>
            </a:r>
          </a:p>
          <a:p>
            <a:r>
              <a:rPr lang="en-US" sz="1800" dirty="0" smtClean="0"/>
              <a:t>Saint Louis University</a:t>
            </a:r>
            <a:br>
              <a:rPr lang="en-US" sz="1800" dirty="0" smtClean="0"/>
            </a:br>
            <a:r>
              <a:rPr lang="en-US" sz="1800" dirty="0" smtClean="0"/>
              <a:t>St. Louis, MO 63103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even increment is safe…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Suppose x=0 initially: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Thread 1:				Thread 2: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x++					x++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Becomes: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Thread 1:				Thread 2: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load x to register		load x to register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increment register		increment register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store reg. to memory		store reg. to memory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19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A </a:t>
            </a:r>
            <a:r>
              <a:rPr lang="en-US" sz="2400" i="1" dirty="0" smtClean="0"/>
              <a:t>race condition </a:t>
            </a:r>
            <a:r>
              <a:rPr lang="en-US" sz="2400" dirty="0" smtClean="0"/>
              <a:t>occurs whenever the output of a computation changes depending on the timing of execution.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Suppose x=0 initially: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	Thread 1		Thread 2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u = x			v = x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u = u + 1		v = v * 2</a:t>
            </a:r>
            <a:br>
              <a:rPr lang="en-US" sz="2400" dirty="0" smtClean="0"/>
            </a:br>
            <a:r>
              <a:rPr lang="en-US" sz="2400" dirty="0" smtClean="0"/>
              <a:t>		x = u			x = v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What are the possible outcome values for x?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60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push()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push( node*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){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node* current = HEAD;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while( current-&gt;next != NULL ){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current = current-&gt;next;</a:t>
            </a:r>
          </a:p>
          <a:p>
            <a:pPr marL="0" indent="0">
              <a:buNone/>
            </a:pP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current-&gt;next = 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-&gt;next = NULL;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990600" y="1532626"/>
            <a:ext cx="7010400" cy="1371600"/>
            <a:chOff x="228600" y="3502325"/>
            <a:chExt cx="7010400" cy="1371600"/>
          </a:xfrm>
        </p:grpSpPr>
        <p:grpSp>
          <p:nvGrpSpPr>
            <p:cNvPr id="10" name="Group 9"/>
            <p:cNvGrpSpPr/>
            <p:nvPr/>
          </p:nvGrpSpPr>
          <p:grpSpPr>
            <a:xfrm>
              <a:off x="1752600" y="3502325"/>
              <a:ext cx="914400" cy="1371600"/>
              <a:chOff x="1600200" y="3429000"/>
              <a:chExt cx="914400" cy="13716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1600200" y="342900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Data</a:t>
                </a:r>
                <a:endParaRPr lang="en-US" sz="2000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600200" y="4343400"/>
                <a:ext cx="914400" cy="45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Next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800600" y="3502325"/>
              <a:ext cx="914400" cy="1371600"/>
              <a:chOff x="1600200" y="3429000"/>
              <a:chExt cx="914400" cy="13716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600200" y="342900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Data</a:t>
                </a:r>
                <a:endParaRPr lang="en-US" sz="2000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600200" y="4343400"/>
                <a:ext cx="914400" cy="45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Next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276600" y="3502325"/>
              <a:ext cx="914400" cy="1371600"/>
              <a:chOff x="1600200" y="3429000"/>
              <a:chExt cx="914400" cy="13716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600200" y="342900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Data</a:t>
                </a:r>
                <a:endParaRPr lang="en-US" sz="2000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600200" y="4343400"/>
                <a:ext cx="914400" cy="45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Next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8" name="Straight Arrow Connector 17"/>
            <p:cNvCxnSpPr>
              <a:stCxn id="24" idx="3"/>
              <a:endCxn id="7" idx="1"/>
            </p:cNvCxnSpPr>
            <p:nvPr/>
          </p:nvCxnSpPr>
          <p:spPr>
            <a:xfrm>
              <a:off x="1143000" y="4645325"/>
              <a:ext cx="609600" cy="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7" idx="3"/>
              <a:endCxn id="16" idx="1"/>
            </p:cNvCxnSpPr>
            <p:nvPr/>
          </p:nvCxnSpPr>
          <p:spPr>
            <a:xfrm>
              <a:off x="2667000" y="4645325"/>
              <a:ext cx="609600" cy="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6324600" y="4416725"/>
              <a:ext cx="9144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NULL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28600" y="4416725"/>
              <a:ext cx="9144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HEAD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Arrow Connector 30"/>
            <p:cNvCxnSpPr>
              <a:stCxn id="16" idx="3"/>
              <a:endCxn id="13" idx="1"/>
            </p:cNvCxnSpPr>
            <p:nvPr/>
          </p:nvCxnSpPr>
          <p:spPr>
            <a:xfrm>
              <a:off x="4191000" y="4645325"/>
              <a:ext cx="609600" cy="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3" idx="3"/>
              <a:endCxn id="23" idx="1"/>
            </p:cNvCxnSpPr>
            <p:nvPr/>
          </p:nvCxnSpPr>
          <p:spPr>
            <a:xfrm>
              <a:off x="5715000" y="4645325"/>
              <a:ext cx="609600" cy="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16572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607" y="21566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push()</a:t>
            </a:r>
            <a:r>
              <a:rPr lang="en-US" dirty="0" smtClean="0"/>
              <a:t> 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607" y="990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Suppose two threads execute push() simultaneously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068" y="3581400"/>
            <a:ext cx="461697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Thread 1: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push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 node*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){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* current = HEAD;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while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 current-&gt;next != NULL ){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current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 current-&gt;next;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current-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&gt;next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&gt;next = NULL;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41407" y="3604403"/>
            <a:ext cx="461697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Thread 2: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push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 node*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){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* current = HEAD;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while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 current-&gt;next != NULL ){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current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 current-&gt;next;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current-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&gt;next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&gt;next = NULL;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08149" y="1867098"/>
            <a:ext cx="5300870" cy="1037127"/>
            <a:chOff x="228600" y="3502325"/>
            <a:chExt cx="7010400" cy="1371600"/>
          </a:xfrm>
        </p:grpSpPr>
        <p:grpSp>
          <p:nvGrpSpPr>
            <p:cNvPr id="11" name="Group 10"/>
            <p:cNvGrpSpPr/>
            <p:nvPr/>
          </p:nvGrpSpPr>
          <p:grpSpPr>
            <a:xfrm>
              <a:off x="1752600" y="3502325"/>
              <a:ext cx="914400" cy="1371600"/>
              <a:chOff x="1600200" y="3429000"/>
              <a:chExt cx="914400" cy="1371600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1600200" y="342900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Data</a:t>
                </a:r>
                <a:endParaRPr lang="en-US" sz="2000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600200" y="4343400"/>
                <a:ext cx="914400" cy="45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Next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800600" y="3502325"/>
              <a:ext cx="914400" cy="1371600"/>
              <a:chOff x="1600200" y="3429000"/>
              <a:chExt cx="914400" cy="13716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600200" y="342900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Data</a:t>
                </a:r>
                <a:endParaRPr lang="en-US" sz="2000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600200" y="4343400"/>
                <a:ext cx="914400" cy="45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Next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3276600" y="3502325"/>
              <a:ext cx="914400" cy="1371600"/>
              <a:chOff x="1600200" y="3429000"/>
              <a:chExt cx="914400" cy="13716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1600200" y="342900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Data</a:t>
                </a:r>
                <a:endParaRPr lang="en-US" sz="2000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600200" y="4343400"/>
                <a:ext cx="914400" cy="45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Next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" name="Straight Arrow Connector 13"/>
            <p:cNvCxnSpPr>
              <a:stCxn id="17" idx="3"/>
              <a:endCxn id="25" idx="1"/>
            </p:cNvCxnSpPr>
            <p:nvPr/>
          </p:nvCxnSpPr>
          <p:spPr>
            <a:xfrm>
              <a:off x="1143000" y="4645325"/>
              <a:ext cx="609600" cy="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25" idx="3"/>
              <a:endCxn id="21" idx="1"/>
            </p:cNvCxnSpPr>
            <p:nvPr/>
          </p:nvCxnSpPr>
          <p:spPr>
            <a:xfrm>
              <a:off x="2667000" y="4645325"/>
              <a:ext cx="609600" cy="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6324600" y="4416725"/>
              <a:ext cx="9144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NULL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8600" y="4416725"/>
              <a:ext cx="9144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HEAD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Arrow Connector 17"/>
            <p:cNvCxnSpPr>
              <a:stCxn id="21" idx="3"/>
              <a:endCxn id="23" idx="1"/>
            </p:cNvCxnSpPr>
            <p:nvPr/>
          </p:nvCxnSpPr>
          <p:spPr>
            <a:xfrm>
              <a:off x="4191000" y="4645325"/>
              <a:ext cx="609600" cy="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3" idx="3"/>
              <a:endCxn id="16" idx="1"/>
            </p:cNvCxnSpPr>
            <p:nvPr/>
          </p:nvCxnSpPr>
          <p:spPr>
            <a:xfrm>
              <a:off x="5715000" y="4645325"/>
              <a:ext cx="609600" cy="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73473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607" y="21566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push()</a:t>
            </a:r>
            <a:r>
              <a:rPr lang="en-US" dirty="0" smtClean="0"/>
              <a:t> 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607" y="990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Suppose two threads execute push() simultaneously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068" y="3581400"/>
            <a:ext cx="461697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Thread 1:</a:t>
            </a:r>
          </a:p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push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node*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){</a:t>
            </a:r>
          </a:p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node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 current = HEAD;</a:t>
            </a:r>
          </a:p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while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current-&gt;next != NULL ){</a:t>
            </a:r>
          </a:p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current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current-&gt;next;</a:t>
            </a:r>
          </a:p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current-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&gt;next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&gt;next = NULL;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41407" y="3604403"/>
            <a:ext cx="461697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Thread 2: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push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 node*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){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* current = HEAD;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while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 current-&gt;next != NULL ){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current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 current-&gt;next;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current-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&gt;next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&gt;next = NULL;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08149" y="1867098"/>
            <a:ext cx="5300870" cy="1037127"/>
            <a:chOff x="228600" y="3502325"/>
            <a:chExt cx="7010400" cy="1371600"/>
          </a:xfrm>
        </p:grpSpPr>
        <p:grpSp>
          <p:nvGrpSpPr>
            <p:cNvPr id="11" name="Group 10"/>
            <p:cNvGrpSpPr/>
            <p:nvPr/>
          </p:nvGrpSpPr>
          <p:grpSpPr>
            <a:xfrm>
              <a:off x="1752600" y="3502325"/>
              <a:ext cx="914400" cy="1371600"/>
              <a:chOff x="1600200" y="3429000"/>
              <a:chExt cx="914400" cy="1371600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1600200" y="342900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Data</a:t>
                </a:r>
                <a:endParaRPr lang="en-US" sz="2000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600200" y="4343400"/>
                <a:ext cx="914400" cy="45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Next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800600" y="3502325"/>
              <a:ext cx="914400" cy="1371600"/>
              <a:chOff x="1600200" y="3429000"/>
              <a:chExt cx="914400" cy="13716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600200" y="342900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Data</a:t>
                </a:r>
                <a:endParaRPr lang="en-US" sz="2000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600200" y="4343400"/>
                <a:ext cx="914400" cy="45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Next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3276600" y="3502325"/>
              <a:ext cx="914400" cy="1371600"/>
              <a:chOff x="1600200" y="3429000"/>
              <a:chExt cx="914400" cy="13716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1600200" y="342900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Data</a:t>
                </a:r>
                <a:endParaRPr lang="en-US" sz="2000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600200" y="4343400"/>
                <a:ext cx="914400" cy="45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Next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" name="Straight Arrow Connector 13"/>
            <p:cNvCxnSpPr>
              <a:stCxn id="17" idx="3"/>
              <a:endCxn id="25" idx="1"/>
            </p:cNvCxnSpPr>
            <p:nvPr/>
          </p:nvCxnSpPr>
          <p:spPr>
            <a:xfrm>
              <a:off x="1143000" y="4645325"/>
              <a:ext cx="609600" cy="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25" idx="3"/>
              <a:endCxn id="21" idx="1"/>
            </p:cNvCxnSpPr>
            <p:nvPr/>
          </p:nvCxnSpPr>
          <p:spPr>
            <a:xfrm>
              <a:off x="2667000" y="4645325"/>
              <a:ext cx="609600" cy="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6324600" y="4416725"/>
              <a:ext cx="9144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NULL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8600" y="4416725"/>
              <a:ext cx="9144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HEAD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Arrow Connector 17"/>
            <p:cNvCxnSpPr>
              <a:stCxn id="21" idx="3"/>
              <a:endCxn id="23" idx="1"/>
            </p:cNvCxnSpPr>
            <p:nvPr/>
          </p:nvCxnSpPr>
          <p:spPr>
            <a:xfrm>
              <a:off x="4191000" y="4645325"/>
              <a:ext cx="609600" cy="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3" idx="3"/>
              <a:endCxn id="16" idx="1"/>
            </p:cNvCxnSpPr>
            <p:nvPr/>
          </p:nvCxnSpPr>
          <p:spPr>
            <a:xfrm>
              <a:off x="5715000" y="4645325"/>
              <a:ext cx="609600" cy="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2912875" y="3379789"/>
            <a:ext cx="1084718" cy="34570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current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>
            <a:stCxn id="26" idx="0"/>
          </p:cNvCxnSpPr>
          <p:nvPr/>
        </p:nvCxnSpPr>
        <p:spPr>
          <a:xfrm flipV="1">
            <a:off x="3455234" y="2904225"/>
            <a:ext cx="610004" cy="4755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658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607" y="21566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push()</a:t>
            </a:r>
            <a:r>
              <a:rPr lang="en-US" dirty="0" smtClean="0"/>
              <a:t> 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607" y="990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Suppose two threads execute push() simultaneously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068" y="3581400"/>
            <a:ext cx="461697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Thread 1:</a:t>
            </a:r>
          </a:p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push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node*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){</a:t>
            </a:r>
          </a:p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node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 current = HEAD;</a:t>
            </a:r>
          </a:p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while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current-&gt;next != NULL ){</a:t>
            </a:r>
          </a:p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current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current-&gt;next;</a:t>
            </a:r>
          </a:p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current-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&gt;next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&gt;next = NULL;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41407" y="3604403"/>
            <a:ext cx="461697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Thread 2:</a:t>
            </a:r>
          </a:p>
          <a:p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push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node* </a:t>
            </a:r>
            <a:r>
              <a:rPr lang="en-US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){</a:t>
            </a:r>
          </a:p>
          <a:p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node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 current = HEAD;</a:t>
            </a:r>
          </a:p>
          <a:p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while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current-&gt;next != NULL ){</a:t>
            </a:r>
          </a:p>
          <a:p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current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current-&gt;next;</a:t>
            </a:r>
          </a:p>
          <a:p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dirty="0">
              <a:solidFill>
                <a:srgbClr val="7030A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current-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&gt;next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&gt;next = NULL;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08149" y="1867098"/>
            <a:ext cx="5300870" cy="1037127"/>
            <a:chOff x="228600" y="3502325"/>
            <a:chExt cx="7010400" cy="1371600"/>
          </a:xfrm>
        </p:grpSpPr>
        <p:grpSp>
          <p:nvGrpSpPr>
            <p:cNvPr id="11" name="Group 10"/>
            <p:cNvGrpSpPr/>
            <p:nvPr/>
          </p:nvGrpSpPr>
          <p:grpSpPr>
            <a:xfrm>
              <a:off x="1752600" y="3502325"/>
              <a:ext cx="914400" cy="1371600"/>
              <a:chOff x="1600200" y="3429000"/>
              <a:chExt cx="914400" cy="1371600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1600200" y="342900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Data</a:t>
                </a:r>
                <a:endParaRPr lang="en-US" sz="2000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600200" y="4343400"/>
                <a:ext cx="914400" cy="45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Next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800600" y="3502325"/>
              <a:ext cx="914400" cy="1371600"/>
              <a:chOff x="1600200" y="3429000"/>
              <a:chExt cx="914400" cy="13716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600200" y="342900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Data</a:t>
                </a:r>
                <a:endParaRPr lang="en-US" sz="2000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600200" y="4343400"/>
                <a:ext cx="914400" cy="45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Next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3276600" y="3502325"/>
              <a:ext cx="914400" cy="1371600"/>
              <a:chOff x="1600200" y="3429000"/>
              <a:chExt cx="914400" cy="13716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1600200" y="342900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Data</a:t>
                </a:r>
                <a:endParaRPr lang="en-US" sz="2000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600200" y="4343400"/>
                <a:ext cx="914400" cy="45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Next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" name="Straight Arrow Connector 13"/>
            <p:cNvCxnSpPr>
              <a:stCxn id="17" idx="3"/>
              <a:endCxn id="25" idx="1"/>
            </p:cNvCxnSpPr>
            <p:nvPr/>
          </p:nvCxnSpPr>
          <p:spPr>
            <a:xfrm>
              <a:off x="1143000" y="4645325"/>
              <a:ext cx="609600" cy="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25" idx="3"/>
              <a:endCxn id="21" idx="1"/>
            </p:cNvCxnSpPr>
            <p:nvPr/>
          </p:nvCxnSpPr>
          <p:spPr>
            <a:xfrm>
              <a:off x="2667000" y="4645325"/>
              <a:ext cx="609600" cy="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6324600" y="4416725"/>
              <a:ext cx="9144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NULL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8600" y="4416725"/>
              <a:ext cx="9144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HEAD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Arrow Connector 17"/>
            <p:cNvCxnSpPr>
              <a:stCxn id="21" idx="3"/>
              <a:endCxn id="23" idx="1"/>
            </p:cNvCxnSpPr>
            <p:nvPr/>
          </p:nvCxnSpPr>
          <p:spPr>
            <a:xfrm>
              <a:off x="4191000" y="4645325"/>
              <a:ext cx="609600" cy="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3" idx="3"/>
              <a:endCxn id="16" idx="1"/>
            </p:cNvCxnSpPr>
            <p:nvPr/>
          </p:nvCxnSpPr>
          <p:spPr>
            <a:xfrm>
              <a:off x="5715000" y="4645325"/>
              <a:ext cx="609600" cy="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2912875" y="3379789"/>
            <a:ext cx="1084718" cy="34570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current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>
            <a:stCxn id="26" idx="0"/>
          </p:cNvCxnSpPr>
          <p:nvPr/>
        </p:nvCxnSpPr>
        <p:spPr>
          <a:xfrm flipV="1">
            <a:off x="3455234" y="2904225"/>
            <a:ext cx="610004" cy="4755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172200" y="3496570"/>
            <a:ext cx="1084718" cy="345709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current</a:t>
            </a:r>
            <a:endParaRPr lang="en-US" sz="2000" dirty="0">
              <a:solidFill>
                <a:srgbClr val="7030A0"/>
              </a:solidFill>
            </a:endParaRPr>
          </a:p>
        </p:txBody>
      </p:sp>
      <p:cxnSp>
        <p:nvCxnSpPr>
          <p:cNvPr id="29" name="Straight Arrow Connector 28"/>
          <p:cNvCxnSpPr>
            <a:stCxn id="28" idx="0"/>
          </p:cNvCxnSpPr>
          <p:nvPr/>
        </p:nvCxnSpPr>
        <p:spPr>
          <a:xfrm flipH="1" flipV="1">
            <a:off x="4756657" y="2904226"/>
            <a:ext cx="1957902" cy="592344"/>
          </a:xfrm>
          <a:prstGeom prst="straightConnector1">
            <a:avLst/>
          </a:prstGeom>
          <a:ln w="38100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8981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607" y="21566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push()</a:t>
            </a:r>
            <a:r>
              <a:rPr lang="en-US" dirty="0" smtClean="0"/>
              <a:t> 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607" y="990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Suppose two threads execute push() simultaneously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068" y="3581400"/>
            <a:ext cx="461697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Thread 1:</a:t>
            </a:r>
          </a:p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push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node*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){</a:t>
            </a:r>
          </a:p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node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 current = HEAD;</a:t>
            </a:r>
          </a:p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while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current-&gt;next != NULL ){</a:t>
            </a:r>
          </a:p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current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current-&gt;next;</a:t>
            </a:r>
          </a:p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current-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&gt;next =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&gt;next = NULL;</a:t>
            </a: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41407" y="3604403"/>
            <a:ext cx="461697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Thread 2:</a:t>
            </a:r>
          </a:p>
          <a:p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push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node* </a:t>
            </a:r>
            <a:r>
              <a:rPr lang="en-US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){</a:t>
            </a:r>
          </a:p>
          <a:p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node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 current = HEAD;</a:t>
            </a:r>
          </a:p>
          <a:p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while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current-&gt;next != NULL ){</a:t>
            </a:r>
          </a:p>
          <a:p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current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current-&gt;next;</a:t>
            </a:r>
          </a:p>
          <a:p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dirty="0">
              <a:solidFill>
                <a:srgbClr val="7030A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current-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&gt;next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&gt;next = NULL;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760512" y="1867098"/>
            <a:ext cx="691418" cy="1037127"/>
            <a:chOff x="1600200" y="3429000"/>
            <a:chExt cx="914400" cy="1371600"/>
          </a:xfrm>
        </p:grpSpPr>
        <p:sp>
          <p:nvSpPr>
            <p:cNvPr id="24" name="Rectangle 23"/>
            <p:cNvSpPr/>
            <p:nvPr/>
          </p:nvSpPr>
          <p:spPr>
            <a:xfrm>
              <a:off x="1600200" y="3429000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Data</a:t>
              </a:r>
              <a:endParaRPr lang="en-US" sz="20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600200" y="4343400"/>
              <a:ext cx="9144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Next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065238" y="1867098"/>
            <a:ext cx="691418" cy="1037127"/>
            <a:chOff x="1600200" y="3429000"/>
            <a:chExt cx="914400" cy="1371600"/>
          </a:xfrm>
        </p:grpSpPr>
        <p:sp>
          <p:nvSpPr>
            <p:cNvPr id="22" name="Rectangle 21"/>
            <p:cNvSpPr/>
            <p:nvPr/>
          </p:nvSpPr>
          <p:spPr>
            <a:xfrm>
              <a:off x="1600200" y="3429000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Data</a:t>
              </a:r>
              <a:endParaRPr lang="en-US" sz="20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600200" y="4343400"/>
              <a:ext cx="9144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Next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912875" y="1867098"/>
            <a:ext cx="691418" cy="1037127"/>
            <a:chOff x="1600200" y="3429000"/>
            <a:chExt cx="914400" cy="1371600"/>
          </a:xfrm>
        </p:grpSpPr>
        <p:sp>
          <p:nvSpPr>
            <p:cNvPr id="20" name="Rectangle 19"/>
            <p:cNvSpPr/>
            <p:nvPr/>
          </p:nvSpPr>
          <p:spPr>
            <a:xfrm>
              <a:off x="1600200" y="3429000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Data</a:t>
              </a:r>
              <a:endParaRPr lang="en-US" sz="20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600200" y="4343400"/>
              <a:ext cx="9144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Next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4" name="Straight Arrow Connector 13"/>
          <p:cNvCxnSpPr>
            <a:stCxn id="17" idx="3"/>
            <a:endCxn id="25" idx="1"/>
          </p:cNvCxnSpPr>
          <p:nvPr/>
        </p:nvCxnSpPr>
        <p:spPr>
          <a:xfrm>
            <a:off x="1299567" y="2731371"/>
            <a:ext cx="460945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5" idx="3"/>
            <a:endCxn id="21" idx="1"/>
          </p:cNvCxnSpPr>
          <p:nvPr/>
        </p:nvCxnSpPr>
        <p:spPr>
          <a:xfrm>
            <a:off x="2451930" y="2731371"/>
            <a:ext cx="460945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8149" y="2558516"/>
            <a:ext cx="691418" cy="3457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HEAD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21" idx="3"/>
            <a:endCxn id="23" idx="1"/>
          </p:cNvCxnSpPr>
          <p:nvPr/>
        </p:nvCxnSpPr>
        <p:spPr>
          <a:xfrm>
            <a:off x="3604293" y="2731371"/>
            <a:ext cx="460945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3" idx="3"/>
          </p:cNvCxnSpPr>
          <p:nvPr/>
        </p:nvCxnSpPr>
        <p:spPr>
          <a:xfrm>
            <a:off x="4756656" y="2731371"/>
            <a:ext cx="460945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912875" y="3379789"/>
            <a:ext cx="1084718" cy="34570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current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>
            <a:stCxn id="26" idx="0"/>
          </p:cNvCxnSpPr>
          <p:nvPr/>
        </p:nvCxnSpPr>
        <p:spPr>
          <a:xfrm flipV="1">
            <a:off x="3455234" y="2904225"/>
            <a:ext cx="610004" cy="4755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172200" y="3496570"/>
            <a:ext cx="1084718" cy="345709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current</a:t>
            </a:r>
            <a:endParaRPr lang="en-US" sz="2000" dirty="0">
              <a:solidFill>
                <a:srgbClr val="7030A0"/>
              </a:solidFill>
            </a:endParaRPr>
          </a:p>
        </p:txBody>
      </p:sp>
      <p:cxnSp>
        <p:nvCxnSpPr>
          <p:cNvPr id="29" name="Straight Arrow Connector 28"/>
          <p:cNvCxnSpPr>
            <a:stCxn id="28" idx="0"/>
          </p:cNvCxnSpPr>
          <p:nvPr/>
        </p:nvCxnSpPr>
        <p:spPr>
          <a:xfrm flipH="1" flipV="1">
            <a:off x="4756657" y="2904226"/>
            <a:ext cx="1957902" cy="592344"/>
          </a:xfrm>
          <a:prstGeom prst="straightConnector1">
            <a:avLst/>
          </a:prstGeom>
          <a:ln w="38100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217601" y="1867098"/>
            <a:ext cx="691418" cy="691418"/>
          </a:xfrm>
          <a:prstGeom prst="rect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Data</a:t>
            </a:r>
            <a:endParaRPr lang="en-US" sz="2000" dirty="0"/>
          </a:p>
        </p:txBody>
      </p:sp>
      <p:sp>
        <p:nvSpPr>
          <p:cNvPr id="32" name="Rectangle 31"/>
          <p:cNvSpPr/>
          <p:nvPr/>
        </p:nvSpPr>
        <p:spPr>
          <a:xfrm>
            <a:off x="5217601" y="2558516"/>
            <a:ext cx="691418" cy="34570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Next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369964" y="2558516"/>
            <a:ext cx="691418" cy="34570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NULL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>
            <a:stCxn id="32" idx="3"/>
            <a:endCxn id="33" idx="1"/>
          </p:cNvCxnSpPr>
          <p:nvPr/>
        </p:nvCxnSpPr>
        <p:spPr>
          <a:xfrm>
            <a:off x="5909019" y="2731371"/>
            <a:ext cx="460945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35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607" y="21566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push()</a:t>
            </a:r>
            <a:r>
              <a:rPr lang="en-US" dirty="0" smtClean="0"/>
              <a:t> 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607" y="990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Suppose two threads execute push() simultaneously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068" y="3581400"/>
            <a:ext cx="461697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Thread 1:</a:t>
            </a:r>
          </a:p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push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node*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){</a:t>
            </a:r>
          </a:p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node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 current = HEAD;</a:t>
            </a:r>
          </a:p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while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current-&gt;next != NULL ){</a:t>
            </a:r>
          </a:p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current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current-&gt;next;</a:t>
            </a:r>
          </a:p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current-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&gt;next =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&gt;next = NULL;</a:t>
            </a:r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41407" y="3604403"/>
            <a:ext cx="461697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Thread 2:</a:t>
            </a:r>
          </a:p>
          <a:p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push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node* </a:t>
            </a:r>
            <a:r>
              <a:rPr lang="en-US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){</a:t>
            </a:r>
          </a:p>
          <a:p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node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 current = HEAD;</a:t>
            </a:r>
          </a:p>
          <a:p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while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 current-&gt;next != NULL ){</a:t>
            </a:r>
          </a:p>
          <a:p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current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current-&gt;next;</a:t>
            </a:r>
          </a:p>
          <a:p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dirty="0">
              <a:solidFill>
                <a:srgbClr val="7030A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current-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&gt;next = </a:t>
            </a:r>
            <a:r>
              <a:rPr lang="en-US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newNode</a:t>
            </a:r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&gt;next = NULL;</a:t>
            </a:r>
          </a:p>
          <a:p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760512" y="1867098"/>
            <a:ext cx="691418" cy="1037127"/>
            <a:chOff x="1600200" y="3429000"/>
            <a:chExt cx="914400" cy="1371600"/>
          </a:xfrm>
        </p:grpSpPr>
        <p:sp>
          <p:nvSpPr>
            <p:cNvPr id="24" name="Rectangle 23"/>
            <p:cNvSpPr/>
            <p:nvPr/>
          </p:nvSpPr>
          <p:spPr>
            <a:xfrm>
              <a:off x="1600200" y="3429000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Data</a:t>
              </a:r>
              <a:endParaRPr lang="en-US" sz="20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600200" y="4343400"/>
              <a:ext cx="9144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Next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065238" y="1867098"/>
            <a:ext cx="691418" cy="1037127"/>
            <a:chOff x="1600200" y="3429000"/>
            <a:chExt cx="914400" cy="1371600"/>
          </a:xfrm>
        </p:grpSpPr>
        <p:sp>
          <p:nvSpPr>
            <p:cNvPr id="22" name="Rectangle 21"/>
            <p:cNvSpPr/>
            <p:nvPr/>
          </p:nvSpPr>
          <p:spPr>
            <a:xfrm>
              <a:off x="1600200" y="3429000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Data</a:t>
              </a:r>
              <a:endParaRPr lang="en-US" sz="20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600200" y="4343400"/>
              <a:ext cx="9144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Next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912875" y="1867098"/>
            <a:ext cx="691418" cy="1037127"/>
            <a:chOff x="1600200" y="3429000"/>
            <a:chExt cx="914400" cy="1371600"/>
          </a:xfrm>
        </p:grpSpPr>
        <p:sp>
          <p:nvSpPr>
            <p:cNvPr id="20" name="Rectangle 19"/>
            <p:cNvSpPr/>
            <p:nvPr/>
          </p:nvSpPr>
          <p:spPr>
            <a:xfrm>
              <a:off x="1600200" y="3429000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Data</a:t>
              </a:r>
              <a:endParaRPr lang="en-US" sz="20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600200" y="4343400"/>
              <a:ext cx="914400" cy="457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Next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4" name="Straight Arrow Connector 13"/>
          <p:cNvCxnSpPr>
            <a:stCxn id="17" idx="3"/>
            <a:endCxn id="25" idx="1"/>
          </p:cNvCxnSpPr>
          <p:nvPr/>
        </p:nvCxnSpPr>
        <p:spPr>
          <a:xfrm>
            <a:off x="1299567" y="2731371"/>
            <a:ext cx="460945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5" idx="3"/>
            <a:endCxn id="21" idx="1"/>
          </p:cNvCxnSpPr>
          <p:nvPr/>
        </p:nvCxnSpPr>
        <p:spPr>
          <a:xfrm>
            <a:off x="2451930" y="2731371"/>
            <a:ext cx="460945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8149" y="2558516"/>
            <a:ext cx="691418" cy="3457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HEAD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21" idx="3"/>
            <a:endCxn id="23" idx="1"/>
          </p:cNvCxnSpPr>
          <p:nvPr/>
        </p:nvCxnSpPr>
        <p:spPr>
          <a:xfrm>
            <a:off x="3604293" y="2731371"/>
            <a:ext cx="460945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912875" y="3379789"/>
            <a:ext cx="1084718" cy="34570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current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>
            <a:stCxn id="26" idx="0"/>
          </p:cNvCxnSpPr>
          <p:nvPr/>
        </p:nvCxnSpPr>
        <p:spPr>
          <a:xfrm flipV="1">
            <a:off x="3455234" y="2904225"/>
            <a:ext cx="610004" cy="475564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172200" y="3496570"/>
            <a:ext cx="1084718" cy="345709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current</a:t>
            </a:r>
            <a:endParaRPr lang="en-US" sz="2000" dirty="0">
              <a:solidFill>
                <a:srgbClr val="7030A0"/>
              </a:solidFill>
            </a:endParaRPr>
          </a:p>
        </p:txBody>
      </p:sp>
      <p:cxnSp>
        <p:nvCxnSpPr>
          <p:cNvPr id="29" name="Straight Arrow Connector 28"/>
          <p:cNvCxnSpPr>
            <a:stCxn id="28" idx="0"/>
          </p:cNvCxnSpPr>
          <p:nvPr/>
        </p:nvCxnSpPr>
        <p:spPr>
          <a:xfrm flipH="1" flipV="1">
            <a:off x="4756657" y="2904226"/>
            <a:ext cx="1957902" cy="592344"/>
          </a:xfrm>
          <a:prstGeom prst="straightConnector1">
            <a:avLst/>
          </a:prstGeom>
          <a:ln w="38100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217601" y="1867098"/>
            <a:ext cx="691418" cy="691418"/>
          </a:xfrm>
          <a:prstGeom prst="rect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Data</a:t>
            </a:r>
            <a:endParaRPr lang="en-US" sz="2000" dirty="0"/>
          </a:p>
        </p:txBody>
      </p:sp>
      <p:sp>
        <p:nvSpPr>
          <p:cNvPr id="32" name="Rectangle 31"/>
          <p:cNvSpPr/>
          <p:nvPr/>
        </p:nvSpPr>
        <p:spPr>
          <a:xfrm>
            <a:off x="5217601" y="2558516"/>
            <a:ext cx="691418" cy="34570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Next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369964" y="2558516"/>
            <a:ext cx="691418" cy="34570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NULL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>
            <a:stCxn id="32" idx="3"/>
            <a:endCxn id="33" idx="1"/>
          </p:cNvCxnSpPr>
          <p:nvPr/>
        </p:nvCxnSpPr>
        <p:spPr>
          <a:xfrm>
            <a:off x="5909019" y="2731371"/>
            <a:ext cx="460945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256918" y="1851088"/>
            <a:ext cx="691418" cy="691418"/>
          </a:xfrm>
          <a:prstGeom prst="rect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Data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7256918" y="2542506"/>
            <a:ext cx="691418" cy="34570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Next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409281" y="2542506"/>
            <a:ext cx="691418" cy="34570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7030A0"/>
                </a:solidFill>
              </a:rPr>
              <a:t>NULL</a:t>
            </a:r>
            <a:endParaRPr lang="en-US" sz="1600" dirty="0">
              <a:solidFill>
                <a:srgbClr val="7030A0"/>
              </a:solidFill>
            </a:endParaRPr>
          </a:p>
        </p:txBody>
      </p:sp>
      <p:cxnSp>
        <p:nvCxnSpPr>
          <p:cNvPr id="37" name="Straight Arrow Connector 36"/>
          <p:cNvCxnSpPr>
            <a:stCxn id="35" idx="3"/>
            <a:endCxn id="36" idx="1"/>
          </p:cNvCxnSpPr>
          <p:nvPr/>
        </p:nvCxnSpPr>
        <p:spPr>
          <a:xfrm>
            <a:off x="7948336" y="2715361"/>
            <a:ext cx="460945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 38"/>
          <p:cNvSpPr/>
          <p:nvPr/>
        </p:nvSpPr>
        <p:spPr>
          <a:xfrm>
            <a:off x="4386504" y="2931216"/>
            <a:ext cx="2870413" cy="650184"/>
          </a:xfrm>
          <a:custGeom>
            <a:avLst/>
            <a:gdLst>
              <a:gd name="connsiteX0" fmla="*/ 0 w 2743200"/>
              <a:gd name="connsiteY0" fmla="*/ 0 h 448574"/>
              <a:gd name="connsiteX1" fmla="*/ 1345721 w 2743200"/>
              <a:gd name="connsiteY1" fmla="*/ 448574 h 448574"/>
              <a:gd name="connsiteX2" fmla="*/ 2743200 w 2743200"/>
              <a:gd name="connsiteY2" fmla="*/ 0 h 44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43200" h="448574">
                <a:moveTo>
                  <a:pt x="0" y="0"/>
                </a:moveTo>
                <a:cubicBezTo>
                  <a:pt x="444260" y="224287"/>
                  <a:pt x="888521" y="448574"/>
                  <a:pt x="1345721" y="448574"/>
                </a:cubicBezTo>
                <a:cubicBezTo>
                  <a:pt x="1802921" y="448574"/>
                  <a:pt x="2273060" y="224287"/>
                  <a:pt x="2743200" y="0"/>
                </a:cubicBezTo>
              </a:path>
            </a:pathLst>
          </a:custGeom>
          <a:noFill/>
          <a:ln w="38100">
            <a:solidFill>
              <a:schemeClr val="accent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46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At least basic arithmetic is safe, right? What could go wrong?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Thread </a:t>
            </a:r>
            <a:r>
              <a:rPr lang="en-US" dirty="0"/>
              <a:t>1:				Thread 2: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x++	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x++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58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</TotalTime>
  <Words>730</Words>
  <Application>Microsoft Office PowerPoint</Application>
  <PresentationFormat>On-screen Show (4:3)</PresentationFormat>
  <Paragraphs>223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Race Conditions</vt:lpstr>
      <vt:lpstr>Definition</vt:lpstr>
      <vt:lpstr>Linked List push() Example</vt:lpstr>
      <vt:lpstr>push() Race</vt:lpstr>
      <vt:lpstr>push() Race</vt:lpstr>
      <vt:lpstr>push() Race</vt:lpstr>
      <vt:lpstr>push() Race</vt:lpstr>
      <vt:lpstr>push() Race</vt:lpstr>
      <vt:lpstr>PowerPoint Presentation</vt:lpstr>
      <vt:lpstr>Not even increment is safe…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59</cp:revision>
  <dcterms:created xsi:type="dcterms:W3CDTF">2016-01-21T02:03:40Z</dcterms:created>
  <dcterms:modified xsi:type="dcterms:W3CDTF">2019-02-28T07:48:14Z</dcterms:modified>
</cp:coreProperties>
</file>