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2" r:id="rId6"/>
    <p:sldId id="261" r:id="rId7"/>
    <p:sldId id="259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77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10/6/2019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522S – Advanced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Real-Time Scheduling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David Ferry</a:t>
            </a:r>
            <a:br>
              <a:rPr lang="en-US" sz="1800" dirty="0" smtClean="0"/>
            </a:br>
            <a:r>
              <a:rPr lang="en-US" sz="1800" dirty="0" smtClean="0"/>
              <a:t>CSCI 3500 – Operating Systems</a:t>
            </a:r>
          </a:p>
          <a:p>
            <a:r>
              <a:rPr lang="en-US" sz="1800" dirty="0" smtClean="0"/>
              <a:t>Saint Louis University</a:t>
            </a:r>
            <a:br>
              <a:rPr lang="en-US" sz="1800" dirty="0" smtClean="0"/>
            </a:br>
            <a:r>
              <a:rPr lang="en-US" sz="1800" dirty="0" smtClean="0"/>
              <a:t>St. Louis, MO 63103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 &amp; EDF Utilization 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Liu and </a:t>
            </a:r>
            <a:r>
              <a:rPr lang="en-US" sz="2000" dirty="0" err="1" smtClean="0"/>
              <a:t>Layland</a:t>
            </a:r>
            <a:r>
              <a:rPr lang="en-US" sz="2000" dirty="0" smtClean="0"/>
              <a:t> (1973) proved that a set of </a:t>
            </a:r>
            <a:r>
              <a:rPr lang="en-US" sz="2000" b="1" i="1" dirty="0" smtClean="0"/>
              <a:t>n</a:t>
            </a:r>
            <a:r>
              <a:rPr lang="en-US" sz="2000" dirty="0" smtClean="0"/>
              <a:t> tasks is schedulable under RM if: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U = ∑ 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/ T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≤ n(2</a:t>
            </a:r>
            <a:r>
              <a:rPr lang="en-US" sz="2000" baseline="30000" dirty="0" smtClean="0"/>
              <a:t>1/n</a:t>
            </a:r>
            <a:r>
              <a:rPr lang="en-US" sz="2000" dirty="0" smtClean="0"/>
              <a:t> – 1)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Or for large </a:t>
            </a:r>
            <a:r>
              <a:rPr lang="en-US" sz="2000" b="1" i="1" dirty="0" smtClean="0"/>
              <a:t>n</a:t>
            </a:r>
            <a:r>
              <a:rPr lang="en-US" sz="2000" dirty="0" smtClean="0"/>
              <a:t>: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	U ≤ 0.69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Xu</a:t>
            </a:r>
            <a:r>
              <a:rPr lang="en-US" sz="2000" dirty="0" smtClean="0"/>
              <a:t> and </a:t>
            </a:r>
            <a:r>
              <a:rPr lang="en-US" sz="2000" dirty="0" err="1" smtClean="0"/>
              <a:t>Parnas</a:t>
            </a:r>
            <a:r>
              <a:rPr lang="en-US" sz="2000" dirty="0" smtClean="0"/>
              <a:t> (1990) proved a set of tasks is schedulable under EDF if: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</a:t>
            </a:r>
            <a:r>
              <a:rPr lang="en-US" sz="2000" dirty="0" smtClean="0"/>
              <a:t>  </a:t>
            </a:r>
            <a:r>
              <a:rPr lang="en-US" sz="2000" dirty="0" smtClean="0"/>
              <a:t>    U </a:t>
            </a:r>
            <a:r>
              <a:rPr lang="en-US" sz="2000" dirty="0" smtClean="0"/>
              <a:t>= ∑ 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/ T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≤ </a:t>
            </a:r>
            <a:r>
              <a:rPr lang="en-US" sz="2000" dirty="0" smtClean="0"/>
              <a:t>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Sufficiency vs. </a:t>
            </a:r>
            <a:r>
              <a:rPr lang="en-US" dirty="0" err="1" smtClean="0"/>
              <a:t>Necesscity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Schedulability</a:t>
            </a:r>
            <a:r>
              <a:rPr lang="en-US" sz="2000" dirty="0" smtClean="0"/>
              <a:t> tests are only sufficient, not necessary: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E.g.: Utilization of this task set is 0.933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Schedulability</a:t>
            </a:r>
            <a:r>
              <a:rPr lang="en-US" sz="2000" dirty="0" smtClean="0"/>
              <a:t> bound from last slide for n=2: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U </a:t>
            </a:r>
            <a:r>
              <a:rPr lang="en-US" sz="2000" dirty="0" smtClean="0"/>
              <a:t>≤ </a:t>
            </a:r>
            <a:r>
              <a:rPr lang="en-US" sz="2000" dirty="0" smtClean="0"/>
              <a:t>n(2</a:t>
            </a:r>
            <a:r>
              <a:rPr lang="en-US" sz="2000" baseline="30000" dirty="0" smtClean="0"/>
              <a:t>1/n</a:t>
            </a:r>
            <a:r>
              <a:rPr lang="en-US" sz="2000" dirty="0" smtClean="0"/>
              <a:t> </a:t>
            </a:r>
            <a:r>
              <a:rPr lang="en-US" sz="2000" dirty="0" smtClean="0"/>
              <a:t>– 1</a:t>
            </a:r>
            <a:r>
              <a:rPr lang="en-US" sz="2000" dirty="0" smtClean="0"/>
              <a:t>) = 2*(√2 - ) = 0.83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381000" y="4267200"/>
            <a:ext cx="7162800" cy="381000"/>
            <a:chOff x="609600" y="4800600"/>
            <a:chExt cx="7162800" cy="38100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295400" y="5181600"/>
              <a:ext cx="6477000" cy="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1371600" y="4800600"/>
              <a:ext cx="36576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514600" y="4800600"/>
              <a:ext cx="36576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657600" y="4800600"/>
              <a:ext cx="36576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00600" y="4800600"/>
              <a:ext cx="36576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43600" y="4800600"/>
              <a:ext cx="36576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752600" y="4800600"/>
              <a:ext cx="36576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33600" y="4800600"/>
              <a:ext cx="36576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895600" y="4800600"/>
              <a:ext cx="36576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76600" y="4800600"/>
              <a:ext cx="36576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038600" y="4800600"/>
              <a:ext cx="36576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19600" y="4800600"/>
              <a:ext cx="36576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181600" y="4800600"/>
              <a:ext cx="365760" cy="304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562600" y="4800600"/>
              <a:ext cx="365760" cy="304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324600" y="4800600"/>
              <a:ext cx="365760" cy="304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4800600"/>
              <a:ext cx="5164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RM</a:t>
              </a:r>
              <a:endParaRPr lang="en-US" b="1" dirty="0"/>
            </a:p>
          </p:txBody>
        </p:sp>
      </p:grp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990600" y="2895600"/>
          <a:ext cx="6400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/>
                <a:gridCol w="1280160"/>
                <a:gridCol w="1280160"/>
                <a:gridCol w="1280160"/>
                <a:gridCol w="12801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Period,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WCET,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Deadline,</a:t>
                      </a:r>
                      <a:r>
                        <a:rPr lang="en-US" baseline="0" dirty="0" smtClean="0"/>
                        <a:t>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Utilization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Problem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i="1" dirty="0" smtClean="0"/>
              <a:t>“Real-time is not real fast”</a:t>
            </a:r>
          </a:p>
          <a:p>
            <a:pPr>
              <a:buNone/>
            </a:pPr>
            <a:endParaRPr lang="en-US" sz="2000" i="1" dirty="0" smtClean="0"/>
          </a:p>
          <a:p>
            <a:pPr>
              <a:buNone/>
            </a:pPr>
            <a:r>
              <a:rPr lang="en-US" sz="2000" dirty="0" smtClean="0"/>
              <a:t>Some problems require high </a:t>
            </a:r>
            <a:r>
              <a:rPr lang="en-US" sz="2000" i="1" dirty="0" smtClean="0"/>
              <a:t>predictability</a:t>
            </a:r>
            <a:r>
              <a:rPr lang="en-US" sz="2000" dirty="0" smtClean="0"/>
              <a:t> and </a:t>
            </a:r>
            <a:r>
              <a:rPr lang="en-US" sz="2000" i="1" dirty="0" smtClean="0"/>
              <a:t>reliability</a:t>
            </a:r>
            <a:r>
              <a:rPr lang="en-US" sz="2000" dirty="0" smtClean="0"/>
              <a:t>, </a:t>
            </a:r>
            <a:br>
              <a:rPr lang="en-US" sz="2000" dirty="0" smtClean="0"/>
            </a:br>
            <a:r>
              <a:rPr lang="en-US" sz="2000" dirty="0" smtClean="0"/>
              <a:t>e.g. sense-compute-actuate loop at 10-1000Hz</a:t>
            </a:r>
          </a:p>
          <a:p>
            <a:pPr>
              <a:buNone/>
            </a:pPr>
            <a:endParaRPr lang="en-US" sz="2000" i="1" dirty="0" smtClean="0"/>
          </a:p>
          <a:p>
            <a:pPr>
              <a:buNone/>
            </a:pPr>
            <a:endParaRPr lang="en-US" sz="2000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57400" y="3352800"/>
            <a:ext cx="17526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Gather Sensor Data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57400" y="4343400"/>
            <a:ext cx="17526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Compute Response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57400" y="5334000"/>
            <a:ext cx="17526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 Actuator Commands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0" y="5181600"/>
            <a:ext cx="17526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Actuators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34000" y="3581400"/>
            <a:ext cx="17526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Sensors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0" y="3505200"/>
            <a:ext cx="0" cy="2590800"/>
          </a:xfrm>
          <a:prstGeom prst="line">
            <a:avLst/>
          </a:prstGeom>
          <a:ln w="508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  <a:endCxn id="9" idx="1"/>
          </p:cNvCxnSpPr>
          <p:nvPr/>
        </p:nvCxnSpPr>
        <p:spPr>
          <a:xfrm flipV="1">
            <a:off x="3810000" y="5524500"/>
            <a:ext cx="1524000" cy="152400"/>
          </a:xfrm>
          <a:prstGeom prst="straightConnector1">
            <a:avLst/>
          </a:prstGeom>
          <a:ln w="38100"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  <a:tileRect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1"/>
            <a:endCxn id="6" idx="3"/>
          </p:cNvCxnSpPr>
          <p:nvPr/>
        </p:nvCxnSpPr>
        <p:spPr>
          <a:xfrm flipH="1" flipV="1">
            <a:off x="3810000" y="3695700"/>
            <a:ext cx="1524000" cy="228600"/>
          </a:xfrm>
          <a:prstGeom prst="straightConnector1">
            <a:avLst/>
          </a:prstGeom>
          <a:ln w="38100">
            <a:gradFill flip="none" rotWithShape="1"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0"/>
              <a:tileRect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2"/>
            <a:endCxn id="7" idx="0"/>
          </p:cNvCxnSpPr>
          <p:nvPr/>
        </p:nvCxnSpPr>
        <p:spPr>
          <a:xfrm>
            <a:off x="2933700" y="4038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27" name="Straight Arrow Connector 26"/>
          <p:cNvCxnSpPr>
            <a:stCxn id="7" idx="2"/>
            <a:endCxn id="8" idx="0"/>
          </p:cNvCxnSpPr>
          <p:nvPr/>
        </p:nvCxnSpPr>
        <p:spPr>
          <a:xfrm>
            <a:off x="2933700" y="5029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248400" y="4876800"/>
            <a:ext cx="0" cy="30480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5867400" y="4876800"/>
            <a:ext cx="762000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867400" y="4648200"/>
            <a:ext cx="762000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6248400" y="4267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sp>
        <p:nvSpPr>
          <p:cNvPr id="47" name="TextBox 46"/>
          <p:cNvSpPr txBox="1"/>
          <p:nvPr/>
        </p:nvSpPr>
        <p:spPr>
          <a:xfrm>
            <a:off x="2514600" y="2971800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Cyber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791200" y="2971800"/>
            <a:ext cx="924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Physical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407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Task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Multiple tasks, each with:</a:t>
            </a:r>
          </a:p>
          <a:p>
            <a:r>
              <a:rPr lang="en-US" sz="1800" dirty="0" smtClean="0"/>
              <a:t>Periodic rate, </a:t>
            </a:r>
            <a:r>
              <a:rPr lang="en-US" sz="1800" i="1" dirty="0" smtClean="0"/>
              <a:t>T</a:t>
            </a:r>
            <a:endParaRPr lang="en-US" sz="1800" dirty="0" smtClean="0"/>
          </a:p>
          <a:p>
            <a:r>
              <a:rPr lang="en-US" sz="1800" dirty="0" smtClean="0"/>
              <a:t>Worst-case execution time, </a:t>
            </a:r>
            <a:r>
              <a:rPr lang="en-US" sz="1800" i="1" dirty="0" smtClean="0"/>
              <a:t>C</a:t>
            </a:r>
          </a:p>
          <a:p>
            <a:r>
              <a:rPr lang="en-US" sz="1800" dirty="0" smtClean="0"/>
              <a:t>Deadline relative to release time, D</a:t>
            </a:r>
          </a:p>
          <a:p>
            <a:pPr>
              <a:buNone/>
            </a:pPr>
            <a:r>
              <a:rPr lang="en-US" sz="1800" dirty="0" smtClean="0"/>
              <a:t>Note: There is no advantage to completing a job early!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71600" y="29718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Period,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WCET,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Deadline,</a:t>
                      </a:r>
                      <a:r>
                        <a:rPr lang="en-US" baseline="0" dirty="0" smtClean="0"/>
                        <a:t> 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08" name="Group 207"/>
          <p:cNvGrpSpPr/>
          <p:nvPr/>
        </p:nvGrpSpPr>
        <p:grpSpPr>
          <a:xfrm>
            <a:off x="1298514" y="4191000"/>
            <a:ext cx="6169086" cy="1740932"/>
            <a:chOff x="917514" y="4191000"/>
            <a:chExt cx="6169086" cy="1740932"/>
          </a:xfrm>
        </p:grpSpPr>
        <p:cxnSp>
          <p:nvCxnSpPr>
            <p:cNvPr id="40" name="Straight Arrow Connector 39"/>
            <p:cNvCxnSpPr/>
            <p:nvPr/>
          </p:nvCxnSpPr>
          <p:spPr>
            <a:xfrm flipV="1">
              <a:off x="1066800" y="5257800"/>
              <a:ext cx="0" cy="381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1447800" y="5257800"/>
              <a:ext cx="0" cy="381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V="1">
              <a:off x="2217964" y="5257800"/>
              <a:ext cx="0" cy="381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V="1">
              <a:off x="2988128" y="5257800"/>
              <a:ext cx="0" cy="381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H="1" flipV="1">
              <a:off x="4107782" y="5257800"/>
              <a:ext cx="7018" cy="381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V="1">
              <a:off x="6011636" y="5257800"/>
              <a:ext cx="0" cy="381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917514" y="5562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295400" y="5562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057400" y="5562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819400" y="5562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962400" y="5562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799364" y="55626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13</a:t>
              </a:r>
              <a:endParaRPr lang="en-US" dirty="0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990600" y="5181600"/>
              <a:ext cx="6096000" cy="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1066800" y="4800600"/>
              <a:ext cx="36576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447800" y="4800600"/>
              <a:ext cx="36576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828800" y="4800600"/>
              <a:ext cx="36576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971800" y="4800600"/>
              <a:ext cx="36576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352800" y="4800600"/>
              <a:ext cx="36576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733800" y="4800600"/>
              <a:ext cx="36576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876800" y="4800600"/>
              <a:ext cx="36576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257800" y="4800600"/>
              <a:ext cx="36576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638800" y="4800600"/>
              <a:ext cx="36576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 flipV="1">
              <a:off x="1828800" y="5257800"/>
              <a:ext cx="0" cy="381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V="1">
              <a:off x="2590800" y="5257800"/>
              <a:ext cx="0" cy="381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flipV="1">
              <a:off x="3352800" y="5257800"/>
              <a:ext cx="0" cy="381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V="1">
              <a:off x="4876800" y="5257800"/>
              <a:ext cx="0" cy="381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3200400" y="5562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438400" y="5562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676400" y="5562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686696" y="55626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>
              <a:off x="990600" y="4572000"/>
              <a:ext cx="6096000" cy="7620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76"/>
            <p:cNvSpPr/>
            <p:nvPr/>
          </p:nvSpPr>
          <p:spPr>
            <a:xfrm>
              <a:off x="1066800" y="4191000"/>
              <a:ext cx="36576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209800" y="4191000"/>
              <a:ext cx="36576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352800" y="4191000"/>
              <a:ext cx="36576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4495800" y="4191000"/>
              <a:ext cx="36576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5638800" y="4191000"/>
              <a:ext cx="36576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187" name="Straight Arrow Connector 186"/>
            <p:cNvCxnSpPr/>
            <p:nvPr/>
          </p:nvCxnSpPr>
          <p:spPr>
            <a:xfrm flipV="1">
              <a:off x="3733800" y="5257800"/>
              <a:ext cx="0" cy="381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TextBox 187"/>
            <p:cNvSpPr txBox="1"/>
            <p:nvPr/>
          </p:nvSpPr>
          <p:spPr>
            <a:xfrm>
              <a:off x="3581400" y="5562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cxnSp>
          <p:nvCxnSpPr>
            <p:cNvPr id="189" name="Straight Arrow Connector 188"/>
            <p:cNvCxnSpPr/>
            <p:nvPr/>
          </p:nvCxnSpPr>
          <p:spPr>
            <a:xfrm flipV="1">
              <a:off x="4495800" y="5257800"/>
              <a:ext cx="0" cy="381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TextBox 189"/>
            <p:cNvSpPr txBox="1"/>
            <p:nvPr/>
          </p:nvSpPr>
          <p:spPr>
            <a:xfrm>
              <a:off x="4343400" y="5562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cxnSp>
          <p:nvCxnSpPr>
            <p:cNvPr id="191" name="Straight Arrow Connector 190"/>
            <p:cNvCxnSpPr/>
            <p:nvPr/>
          </p:nvCxnSpPr>
          <p:spPr>
            <a:xfrm flipV="1">
              <a:off x="5257800" y="5257800"/>
              <a:ext cx="0" cy="381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TextBox 191"/>
            <p:cNvSpPr txBox="1"/>
            <p:nvPr/>
          </p:nvSpPr>
          <p:spPr>
            <a:xfrm>
              <a:off x="5061856" y="55626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11</a:t>
              </a:r>
              <a:endParaRPr lang="en-US" dirty="0"/>
            </a:p>
          </p:txBody>
        </p:sp>
        <p:cxnSp>
          <p:nvCxnSpPr>
            <p:cNvPr id="193" name="Straight Arrow Connector 192"/>
            <p:cNvCxnSpPr/>
            <p:nvPr/>
          </p:nvCxnSpPr>
          <p:spPr>
            <a:xfrm flipV="1">
              <a:off x="5638800" y="5257800"/>
              <a:ext cx="0" cy="381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" name="TextBox 193"/>
            <p:cNvSpPr txBox="1"/>
            <p:nvPr/>
          </p:nvSpPr>
          <p:spPr>
            <a:xfrm>
              <a:off x="5442856" y="55626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</a:t>
              </a:r>
              <a:endParaRPr lang="en-US" dirty="0"/>
            </a:p>
          </p:txBody>
        </p:sp>
        <p:cxnSp>
          <p:nvCxnSpPr>
            <p:cNvPr id="201" name="Straight Arrow Connector 200"/>
            <p:cNvCxnSpPr/>
            <p:nvPr/>
          </p:nvCxnSpPr>
          <p:spPr>
            <a:xfrm flipV="1">
              <a:off x="6384472" y="5257800"/>
              <a:ext cx="0" cy="381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TextBox 201"/>
            <p:cNvSpPr txBox="1"/>
            <p:nvPr/>
          </p:nvSpPr>
          <p:spPr>
            <a:xfrm>
              <a:off x="6172200" y="55626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14</a:t>
              </a:r>
              <a:endParaRPr lang="en-US" dirty="0"/>
            </a:p>
          </p:txBody>
        </p:sp>
        <p:cxnSp>
          <p:nvCxnSpPr>
            <p:cNvPr id="203" name="Straight Arrow Connector 202"/>
            <p:cNvCxnSpPr/>
            <p:nvPr/>
          </p:nvCxnSpPr>
          <p:spPr>
            <a:xfrm flipV="1">
              <a:off x="6765472" y="5257800"/>
              <a:ext cx="0" cy="381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TextBox 203"/>
            <p:cNvSpPr txBox="1"/>
            <p:nvPr/>
          </p:nvSpPr>
          <p:spPr>
            <a:xfrm>
              <a:off x="6553200" y="55626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15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Monotonic (RM)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Preemptive </a:t>
            </a:r>
            <a:r>
              <a:rPr lang="en-US" sz="2000" dirty="0" smtClean="0"/>
              <a:t>Rate Monotonic – The task with the shortest period always executes as highest </a:t>
            </a:r>
            <a:r>
              <a:rPr lang="en-US" sz="2000" dirty="0" smtClean="0"/>
              <a:t>priority. 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368486" y="4583668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749486" y="4583668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519650" y="4583668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289814" y="4583668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4409468" y="4583668"/>
            <a:ext cx="7018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313322" y="4583668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219200" y="4888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597086" y="4888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359086" y="4888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121086" y="4888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264086" y="4888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101050" y="48884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2130486" y="4583668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2892486" y="4583668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3654486" y="4583668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5178486" y="4583668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502086" y="4888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740086" y="4888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978086" y="4888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988382" y="48884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grpSp>
        <p:nvGrpSpPr>
          <p:cNvPr id="44" name="Group 74"/>
          <p:cNvGrpSpPr/>
          <p:nvPr/>
        </p:nvGrpSpPr>
        <p:grpSpPr>
          <a:xfrm>
            <a:off x="1292286" y="2590800"/>
            <a:ext cx="6096000" cy="1002268"/>
            <a:chOff x="1139886" y="3581400"/>
            <a:chExt cx="6096000" cy="1002268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1139886" y="4583668"/>
              <a:ext cx="6096000" cy="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1216086" y="4191000"/>
              <a:ext cx="36576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597086" y="4191000"/>
              <a:ext cx="36576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978086" y="4191000"/>
              <a:ext cx="36576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77" name="Rectangle 22"/>
            <p:cNvSpPr/>
            <p:nvPr/>
          </p:nvSpPr>
          <p:spPr>
            <a:xfrm>
              <a:off x="3121086" y="4191000"/>
              <a:ext cx="36576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502086" y="4191000"/>
              <a:ext cx="36576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883086" y="4191000"/>
              <a:ext cx="36576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026086" y="4191000"/>
              <a:ext cx="365760" cy="304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407086" y="4191000"/>
              <a:ext cx="365760" cy="304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788086" y="4191000"/>
              <a:ext cx="365760" cy="304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>
              <a:off x="1139886" y="3962400"/>
              <a:ext cx="6096000" cy="7620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1216086" y="3581400"/>
              <a:ext cx="36576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359086" y="3581400"/>
              <a:ext cx="36576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502086" y="3581400"/>
              <a:ext cx="36576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645086" y="3581400"/>
              <a:ext cx="36576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788086" y="3581400"/>
              <a:ext cx="36576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</p:grpSp>
      <p:cxnSp>
        <p:nvCxnSpPr>
          <p:cNvPr id="45" name="Straight Arrow Connector 44"/>
          <p:cNvCxnSpPr/>
          <p:nvPr/>
        </p:nvCxnSpPr>
        <p:spPr>
          <a:xfrm flipV="1">
            <a:off x="4035486" y="4583668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883086" y="4888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4797486" y="4583668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645086" y="4888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5559486" y="4583668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363542" y="48884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5940486" y="4583668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744542" y="48884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6686158" y="4583668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473886" y="48884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7067158" y="4583668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854886" y="48884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1295400" y="4495800"/>
            <a:ext cx="6096000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1371600" y="4114800"/>
            <a:ext cx="3657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2514600" y="4114800"/>
            <a:ext cx="3657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657600" y="4114800"/>
            <a:ext cx="3657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800600" y="4114800"/>
            <a:ext cx="3657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943600" y="4114800"/>
            <a:ext cx="3657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1752600" y="4114800"/>
            <a:ext cx="36576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133600" y="4114800"/>
            <a:ext cx="36576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895600" y="4114800"/>
            <a:ext cx="36576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3276600" y="4114800"/>
            <a:ext cx="36576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4038600" y="4114800"/>
            <a:ext cx="36576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4419600" y="4114800"/>
            <a:ext cx="36576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5181600" y="4114800"/>
            <a:ext cx="365760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5562600" y="4114800"/>
            <a:ext cx="365760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6324600" y="4114800"/>
            <a:ext cx="365760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4187886" y="3693760"/>
            <a:ext cx="3114" cy="29313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Earliest Deadline First (EDF)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Preemptive Earliest Deadline First – The task with the next deadline always executes as highest priority.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368486" y="4583668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749486" y="4583668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519650" y="4583668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289814" y="4583668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4409468" y="4583668"/>
            <a:ext cx="7018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313322" y="4583668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19200" y="4888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97086" y="4888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359086" y="4888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121086" y="4888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264086" y="4888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101050" y="48884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130486" y="4583668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892486" y="4583668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654486" y="4583668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178486" y="4583668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02086" y="4888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40086" y="4888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978086" y="4888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988382" y="48884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grpSp>
        <p:nvGrpSpPr>
          <p:cNvPr id="6" name="Group 74"/>
          <p:cNvGrpSpPr/>
          <p:nvPr/>
        </p:nvGrpSpPr>
        <p:grpSpPr>
          <a:xfrm>
            <a:off x="1292286" y="2590800"/>
            <a:ext cx="6096000" cy="1002268"/>
            <a:chOff x="1139886" y="3581400"/>
            <a:chExt cx="6096000" cy="1002268"/>
          </a:xfrm>
        </p:grpSpPr>
        <p:cxnSp>
          <p:nvCxnSpPr>
            <p:cNvPr id="57" name="Straight Arrow Connector 56"/>
            <p:cNvCxnSpPr/>
            <p:nvPr/>
          </p:nvCxnSpPr>
          <p:spPr>
            <a:xfrm>
              <a:off x="1139886" y="4583668"/>
              <a:ext cx="6096000" cy="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1216086" y="4191000"/>
              <a:ext cx="36576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597086" y="4191000"/>
              <a:ext cx="36576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978086" y="4191000"/>
              <a:ext cx="36576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1" name="Rectangle 22"/>
            <p:cNvSpPr/>
            <p:nvPr/>
          </p:nvSpPr>
          <p:spPr>
            <a:xfrm>
              <a:off x="3121086" y="4191000"/>
              <a:ext cx="36576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502086" y="4191000"/>
              <a:ext cx="36576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883086" y="4191000"/>
              <a:ext cx="36576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026086" y="4191000"/>
              <a:ext cx="365760" cy="304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407086" y="4191000"/>
              <a:ext cx="365760" cy="304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788086" y="4191000"/>
              <a:ext cx="365760" cy="304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1139886" y="3962400"/>
              <a:ext cx="6096000" cy="7620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1216086" y="3581400"/>
              <a:ext cx="36576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359086" y="3581400"/>
              <a:ext cx="36576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502086" y="3581400"/>
              <a:ext cx="36576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645086" y="3581400"/>
              <a:ext cx="36576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788086" y="3581400"/>
              <a:ext cx="36576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</p:grpSp>
      <p:cxnSp>
        <p:nvCxnSpPr>
          <p:cNvPr id="29" name="Straight Arrow Connector 28"/>
          <p:cNvCxnSpPr/>
          <p:nvPr/>
        </p:nvCxnSpPr>
        <p:spPr>
          <a:xfrm flipV="1">
            <a:off x="4035486" y="4583668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883086" y="4888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4797486" y="4583668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645086" y="4888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5559486" y="4583668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363542" y="48884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5940486" y="4583668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744542" y="48884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6686158" y="4583668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473886" y="48884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7067158" y="4583668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854886" y="48884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1295400" y="4495800"/>
            <a:ext cx="6096000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371600" y="4114800"/>
            <a:ext cx="3657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895600" y="4114800"/>
            <a:ext cx="3657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3657600" y="4114800"/>
            <a:ext cx="3657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4800600" y="4114800"/>
            <a:ext cx="3657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6324600" y="4114800"/>
            <a:ext cx="3657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1752600" y="4114800"/>
            <a:ext cx="36576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2133600" y="4114800"/>
            <a:ext cx="36576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2514600" y="4114800"/>
            <a:ext cx="36576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3276600" y="4114800"/>
            <a:ext cx="36576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4038600" y="4114800"/>
            <a:ext cx="36576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4419600" y="4114800"/>
            <a:ext cx="36576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5181600" y="4114800"/>
            <a:ext cx="365760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5562600" y="4114800"/>
            <a:ext cx="365760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5943600" y="4114800"/>
            <a:ext cx="365760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4187886" y="3693760"/>
            <a:ext cx="3114" cy="29313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Earliest Deadline First (EDF)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Preemptive Earliest Deadline First – The task with the next deadline always executes as highest priority.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28" name="Group 74"/>
          <p:cNvGrpSpPr/>
          <p:nvPr/>
        </p:nvGrpSpPr>
        <p:grpSpPr>
          <a:xfrm>
            <a:off x="1292286" y="2590800"/>
            <a:ext cx="6096000" cy="1002268"/>
            <a:chOff x="1139886" y="3581400"/>
            <a:chExt cx="6096000" cy="1002268"/>
          </a:xfrm>
        </p:grpSpPr>
        <p:cxnSp>
          <p:nvCxnSpPr>
            <p:cNvPr id="57" name="Straight Arrow Connector 56"/>
            <p:cNvCxnSpPr/>
            <p:nvPr/>
          </p:nvCxnSpPr>
          <p:spPr>
            <a:xfrm>
              <a:off x="1139886" y="4583668"/>
              <a:ext cx="6096000" cy="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1216086" y="4191000"/>
              <a:ext cx="36576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597086" y="4191000"/>
              <a:ext cx="36576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978086" y="4191000"/>
              <a:ext cx="36576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1" name="Rectangle 22"/>
            <p:cNvSpPr/>
            <p:nvPr/>
          </p:nvSpPr>
          <p:spPr>
            <a:xfrm>
              <a:off x="3121086" y="4191000"/>
              <a:ext cx="36576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502086" y="4191000"/>
              <a:ext cx="36576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883086" y="4191000"/>
              <a:ext cx="36576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026086" y="4191000"/>
              <a:ext cx="365760" cy="304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407086" y="4191000"/>
              <a:ext cx="365760" cy="304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788086" y="4191000"/>
              <a:ext cx="365760" cy="304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1139886" y="3962400"/>
              <a:ext cx="6096000" cy="7620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1216086" y="3581400"/>
              <a:ext cx="36576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359086" y="3581400"/>
              <a:ext cx="36576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502086" y="3581400"/>
              <a:ext cx="36576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645086" y="3581400"/>
              <a:ext cx="36576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788086" y="3581400"/>
              <a:ext cx="36576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</p:grpSp>
      <p:cxnSp>
        <p:nvCxnSpPr>
          <p:cNvPr id="41" name="Straight Arrow Connector 40"/>
          <p:cNvCxnSpPr/>
          <p:nvPr/>
        </p:nvCxnSpPr>
        <p:spPr>
          <a:xfrm>
            <a:off x="1295400" y="4495800"/>
            <a:ext cx="6096000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371600" y="4114800"/>
            <a:ext cx="3657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895600" y="4114800"/>
            <a:ext cx="3657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3657600" y="4114800"/>
            <a:ext cx="3657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4800600" y="4114800"/>
            <a:ext cx="3657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6324600" y="4114800"/>
            <a:ext cx="3657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1752600" y="4114800"/>
            <a:ext cx="36576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2133600" y="4114800"/>
            <a:ext cx="36576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2514600" y="4114800"/>
            <a:ext cx="36576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3276600" y="4114800"/>
            <a:ext cx="36576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4038600" y="4114800"/>
            <a:ext cx="36576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4419600" y="4114800"/>
            <a:ext cx="36576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5181600" y="4114800"/>
            <a:ext cx="365760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5562600" y="4114800"/>
            <a:ext cx="365760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5943600" y="4114800"/>
            <a:ext cx="365760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4187886" y="3693760"/>
            <a:ext cx="3114" cy="29313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1295400" y="5181600"/>
            <a:ext cx="6096000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371600" y="4800600"/>
            <a:ext cx="3657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2514600" y="4800600"/>
            <a:ext cx="3657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3657600" y="4800600"/>
            <a:ext cx="3657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4800600" y="4800600"/>
            <a:ext cx="3657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5943600" y="4800600"/>
            <a:ext cx="3657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1752600" y="4800600"/>
            <a:ext cx="36576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2133600" y="4800600"/>
            <a:ext cx="36576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2895600" y="4800600"/>
            <a:ext cx="36576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3276600" y="4800600"/>
            <a:ext cx="36576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4038600" y="4800600"/>
            <a:ext cx="36576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4419600" y="4800600"/>
            <a:ext cx="36576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5181600" y="4800600"/>
            <a:ext cx="365760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5562600" y="4800600"/>
            <a:ext cx="365760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6324600" y="4800600"/>
            <a:ext cx="365760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609600" y="4114800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EDF</a:t>
            </a:r>
            <a:endParaRPr lang="en-US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609600" y="4800600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RM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Scheduling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Given a </a:t>
            </a:r>
            <a:r>
              <a:rPr lang="en-US" sz="1800" i="1" dirty="0" smtClean="0"/>
              <a:t>set of tasks</a:t>
            </a:r>
            <a:r>
              <a:rPr lang="en-US" sz="1800" dirty="0" smtClean="0"/>
              <a:t>, does a particular scheduling algorithm guarantee they will all get enough time to complete by their deadline, and how do we prove it? 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1800" dirty="0" smtClean="0"/>
              <a:t>Here we can prove that RM and EDF work for this particular task set with an appeal to the </a:t>
            </a:r>
            <a:r>
              <a:rPr lang="en-US" sz="1800" dirty="0" err="1" smtClean="0"/>
              <a:t>hyperperiod</a:t>
            </a:r>
            <a:r>
              <a:rPr lang="en-US" sz="1800" dirty="0" smtClean="0"/>
              <a:t>...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Is there a better way? What if </a:t>
            </a:r>
            <a:r>
              <a:rPr lang="en-US" sz="1800" dirty="0" err="1" smtClean="0"/>
              <a:t>hyperperiod</a:t>
            </a:r>
            <a:r>
              <a:rPr lang="en-US" sz="1800" dirty="0" smtClean="0"/>
              <a:t> was large?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368486" y="5257800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749486" y="5257800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519650" y="5257800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289814" y="5257800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409468" y="5257800"/>
            <a:ext cx="7018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313322" y="5257800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19200" y="5562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97086" y="5562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359086" y="5562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121086" y="5562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264086" y="5562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101050" y="5562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130486" y="5257800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2892486" y="5257800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654486" y="5257800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5178486" y="5257800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502086" y="5562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740086" y="5562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978086" y="5562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988382" y="5562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4035486" y="5257800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883086" y="5562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4797486" y="5257800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645086" y="5562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5559486" y="5257800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363542" y="5562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5940486" y="5257800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744542" y="5562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6686158" y="5257800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473886" y="5562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7067158" y="5257800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854886" y="5562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1295400" y="4495800"/>
            <a:ext cx="6477000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1371600" y="4114800"/>
            <a:ext cx="3657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2895600" y="4114800"/>
            <a:ext cx="3657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3657600" y="4114800"/>
            <a:ext cx="3657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4800600" y="4114800"/>
            <a:ext cx="3657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6324600" y="4114800"/>
            <a:ext cx="3657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752600" y="4114800"/>
            <a:ext cx="36576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2133600" y="4114800"/>
            <a:ext cx="36576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2514600" y="4114800"/>
            <a:ext cx="36576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3276600" y="4114800"/>
            <a:ext cx="36576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4038600" y="4114800"/>
            <a:ext cx="36576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4419600" y="4114800"/>
            <a:ext cx="36576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5181600" y="4114800"/>
            <a:ext cx="365760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5562600" y="4114800"/>
            <a:ext cx="365760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5943600" y="4114800"/>
            <a:ext cx="365760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1295400" y="5181600"/>
            <a:ext cx="6477000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1371600" y="4800600"/>
            <a:ext cx="3657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4" name="Rectangle 93"/>
          <p:cNvSpPr/>
          <p:nvPr/>
        </p:nvSpPr>
        <p:spPr>
          <a:xfrm>
            <a:off x="2514600" y="4800600"/>
            <a:ext cx="3657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>
            <a:off x="3657600" y="4800600"/>
            <a:ext cx="3657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4800600" y="4800600"/>
            <a:ext cx="3657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5943600" y="4800600"/>
            <a:ext cx="3657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1752600" y="4800600"/>
            <a:ext cx="36576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2133600" y="4800600"/>
            <a:ext cx="36576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2895600" y="4800600"/>
            <a:ext cx="36576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3276600" y="4800600"/>
            <a:ext cx="36576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4038600" y="4800600"/>
            <a:ext cx="36576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4419600" y="4800600"/>
            <a:ext cx="36576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4" name="Rectangle 103"/>
          <p:cNvSpPr/>
          <p:nvPr/>
        </p:nvSpPr>
        <p:spPr>
          <a:xfrm>
            <a:off x="5181600" y="4800600"/>
            <a:ext cx="365760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5562600" y="4800600"/>
            <a:ext cx="365760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6324600" y="4800600"/>
            <a:ext cx="365760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609600" y="4114800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EDF</a:t>
            </a:r>
            <a:endParaRPr lang="en-US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609600" y="4800600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RM</a:t>
            </a:r>
            <a:endParaRPr lang="en-US" b="1" dirty="0"/>
          </a:p>
        </p:txBody>
      </p:sp>
      <p:cxnSp>
        <p:nvCxnSpPr>
          <p:cNvPr id="111" name="Straight Connector 110"/>
          <p:cNvCxnSpPr/>
          <p:nvPr/>
        </p:nvCxnSpPr>
        <p:spPr>
          <a:xfrm>
            <a:off x="7467600" y="3962400"/>
            <a:ext cx="0" cy="1981200"/>
          </a:xfrm>
          <a:prstGeom prst="line">
            <a:avLst/>
          </a:prstGeom>
          <a:ln w="508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7086600" y="3581400"/>
            <a:ext cx="85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Restart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Schedulablity</a:t>
            </a:r>
            <a:r>
              <a:rPr lang="en-US" dirty="0" smtClean="0"/>
              <a:t>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RM and EDF are common names because they have rigorously proven </a:t>
            </a:r>
            <a:r>
              <a:rPr lang="en-US" sz="2400" i="1" dirty="0" err="1" smtClean="0"/>
              <a:t>schedulability</a:t>
            </a:r>
            <a:r>
              <a:rPr lang="en-US" sz="2400" i="1" dirty="0" smtClean="0"/>
              <a:t> tests</a:t>
            </a:r>
            <a:r>
              <a:rPr lang="en-US" sz="2400" dirty="0" smtClean="0"/>
              <a:t> </a:t>
            </a:r>
            <a:r>
              <a:rPr lang="en-US" sz="2400" dirty="0" smtClean="0"/>
              <a:t>that make it easy to decide whether they can schedule a task set or not.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These are usually </a:t>
            </a:r>
            <a:r>
              <a:rPr lang="en-US" sz="2400" i="1" dirty="0" smtClean="0"/>
              <a:t>sufficient</a:t>
            </a:r>
            <a:r>
              <a:rPr lang="en-US" sz="2400" dirty="0" smtClean="0"/>
              <a:t> but not </a:t>
            </a:r>
            <a:r>
              <a:rPr lang="en-US" sz="2400" i="1" dirty="0" smtClean="0"/>
              <a:t>necessary</a:t>
            </a:r>
            <a:r>
              <a:rPr lang="en-US" sz="2400" dirty="0" smtClean="0"/>
              <a:t>. If a task set meets the criteria then we know it can be scheduled, but if it doesn’t meet the criteria we don’t know that it can’t be scheduled.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For RM and EDF these tests are </a:t>
            </a:r>
            <a:r>
              <a:rPr lang="en-US" sz="2400" i="1" dirty="0" smtClean="0"/>
              <a:t>utilization bounds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The </a:t>
            </a:r>
            <a:r>
              <a:rPr lang="en-US" sz="2000" i="1" dirty="0" smtClean="0"/>
              <a:t>utilization</a:t>
            </a:r>
            <a:r>
              <a:rPr lang="en-US" sz="2000" dirty="0" smtClean="0"/>
              <a:t> of a task is it’s execution requirement divided by its period.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I.e.			</a:t>
            </a:r>
            <a:r>
              <a:rPr lang="en-US" sz="2000" dirty="0" err="1" smtClean="0"/>
              <a:t>U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/ T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	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so for example: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The </a:t>
            </a:r>
            <a:r>
              <a:rPr lang="en-US" sz="2000" i="1" dirty="0" smtClean="0"/>
              <a:t>utilization of a task set</a:t>
            </a:r>
            <a:r>
              <a:rPr lang="en-US" sz="2000" dirty="0" smtClean="0"/>
              <a:t> is the sum all utilizations in the task set.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9200" y="3886200"/>
          <a:ext cx="6400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/>
                <a:gridCol w="1280160"/>
                <a:gridCol w="1280160"/>
                <a:gridCol w="1280160"/>
                <a:gridCol w="12801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Period,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WCET,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Deadline,</a:t>
                      </a:r>
                      <a:r>
                        <a:rPr lang="en-US" baseline="0" dirty="0" smtClean="0"/>
                        <a:t>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Utilization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2408</TotalTime>
  <Words>702</Words>
  <Application>Microsoft Office PowerPoint</Application>
  <PresentationFormat>On-screen Show (4:3)</PresentationFormat>
  <Paragraphs>364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Real-Time Scheduling</vt:lpstr>
      <vt:lpstr>Real-Time Problem Domain</vt:lpstr>
      <vt:lpstr>Real-Time Task Model</vt:lpstr>
      <vt:lpstr>Rate Monotonic (RM) Algorithm</vt:lpstr>
      <vt:lpstr>Earliest Deadline First (EDF)</vt:lpstr>
      <vt:lpstr>Earliest Deadline First (EDF)</vt:lpstr>
      <vt:lpstr>Real-Time Scheduling Problem</vt:lpstr>
      <vt:lpstr>Schedulablity Tests</vt:lpstr>
      <vt:lpstr>Utilization</vt:lpstr>
      <vt:lpstr>RM &amp; EDF Utilization Bounds</vt:lpstr>
      <vt:lpstr>Sufficiency vs. Necesscity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52</cp:revision>
  <dcterms:created xsi:type="dcterms:W3CDTF">2016-01-21T02:03:40Z</dcterms:created>
  <dcterms:modified xsi:type="dcterms:W3CDTF">2019-10-07T15:29:32Z</dcterms:modified>
</cp:coreProperties>
</file>