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FF4D"/>
    <a:srgbClr val="003DA5"/>
    <a:srgbClr val="720D1A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62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4FB44-D9BB-4AE5-A1A8-90C00510A7C0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D4BF9-4F82-4169-95B0-797E1744D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7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3DA5"/>
                </a:solidFill>
                <a:latin typeface="Georg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522S – Advanced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825" y="5775701"/>
            <a:ext cx="4070350" cy="102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38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FBFBF"/>
                </a:solidFill>
              </a:defRPr>
            </a:lvl1pPr>
          </a:lstStyle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61419"/>
            <a:ext cx="2286000" cy="57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3DA5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Atomicity, </a:t>
            </a:r>
            <a:r>
              <a:rPr lang="en-US" dirty="0" err="1" smtClean="0"/>
              <a:t>Mutex</a:t>
            </a:r>
            <a:r>
              <a:rPr lang="en-US" dirty="0" smtClean="0"/>
              <a:t>, and Locks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David Ferry</a:t>
            </a:r>
            <a:br>
              <a:rPr lang="en-US" sz="1800" dirty="0" smtClean="0"/>
            </a:br>
            <a:r>
              <a:rPr lang="en-US" sz="1800" dirty="0" smtClean="0"/>
              <a:t>CSCI 3500 – Operating Systems</a:t>
            </a:r>
          </a:p>
          <a:p>
            <a:r>
              <a:rPr lang="en-US" sz="1800" dirty="0" smtClean="0"/>
              <a:t>Saint Louis University</a:t>
            </a:r>
            <a:br>
              <a:rPr lang="en-US" sz="1800" dirty="0" smtClean="0"/>
            </a:br>
            <a:r>
              <a:rPr lang="en-US" sz="1800" dirty="0" smtClean="0"/>
              <a:t>St. Louis, MO 63103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Atomic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We will see other atomic operations in the studios.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E.g.: __</a:t>
            </a:r>
            <a:r>
              <a:rPr lang="en-US" sz="2400" dirty="0" err="1" smtClean="0"/>
              <a:t>sync_fetch_and_add</a:t>
            </a:r>
            <a:r>
              <a:rPr lang="en-US" sz="2400" dirty="0" smtClean="0"/>
              <a:t>();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This function synchronously (atomically) loads a value from memory and adds to it.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	Thread 1:			Thread 2: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x++;				x++;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70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Solving Race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Critical sections occur when variables are shared between threads, in particular when shared variables are written to.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lock() and unlock():</a:t>
            </a:r>
          </a:p>
          <a:p>
            <a:r>
              <a:rPr lang="en-US" sz="2400" dirty="0" smtClean="0"/>
              <a:t>Can encapsulate any critical section</a:t>
            </a:r>
          </a:p>
          <a:p>
            <a:r>
              <a:rPr lang="en-US" sz="2400" dirty="0" smtClean="0"/>
              <a:t>Code/data can be any size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Atomic operations:</a:t>
            </a:r>
          </a:p>
          <a:p>
            <a:r>
              <a:rPr lang="en-US" sz="2400" dirty="0" smtClean="0"/>
              <a:t>Usually faster, </a:t>
            </a:r>
            <a:r>
              <a:rPr lang="en-US" sz="2400" smtClean="0"/>
              <a:t>if applicable</a:t>
            </a: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19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Recall the problem with race conditions: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Suppose x=0 initially</a:t>
            </a:r>
            <a:r>
              <a:rPr lang="en-US" sz="2400" dirty="0" smtClean="0"/>
              <a:t>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		Thread 1		Thread 2</a:t>
            </a:r>
          </a:p>
          <a:p>
            <a:pPr marL="0" indent="0">
              <a:buNone/>
            </a:pPr>
            <a:r>
              <a:rPr lang="en-US" sz="2400" dirty="0"/>
              <a:t>		u = x		</a:t>
            </a:r>
            <a:r>
              <a:rPr lang="en-US" sz="2400" dirty="0" smtClean="0"/>
              <a:t>	v </a:t>
            </a:r>
            <a:r>
              <a:rPr lang="en-US" sz="2400" dirty="0"/>
              <a:t>= x</a:t>
            </a:r>
          </a:p>
          <a:p>
            <a:pPr marL="0" indent="0">
              <a:buNone/>
            </a:pPr>
            <a:r>
              <a:rPr lang="en-US" sz="2400" dirty="0"/>
              <a:t>		u = u + 1		v = v * 2</a:t>
            </a:r>
            <a:br>
              <a:rPr lang="en-US" sz="2400" dirty="0"/>
            </a:br>
            <a:r>
              <a:rPr lang="en-US" sz="2400" dirty="0"/>
              <a:t>		x = u		</a:t>
            </a:r>
            <a:r>
              <a:rPr lang="en-US" sz="2400" dirty="0" smtClean="0"/>
              <a:t>	x </a:t>
            </a:r>
            <a:r>
              <a:rPr lang="en-US" sz="2400" dirty="0"/>
              <a:t>= </a:t>
            </a:r>
            <a:r>
              <a:rPr lang="en-US" sz="2400" dirty="0" smtClean="0"/>
              <a:t>v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A </a:t>
            </a:r>
            <a:r>
              <a:rPr lang="en-US" sz="2400" i="1" dirty="0" smtClean="0"/>
              <a:t>critical section</a:t>
            </a:r>
            <a:r>
              <a:rPr lang="en-US" sz="2400" dirty="0" smtClean="0"/>
              <a:t> is any piece of code that should not execute simultaneously with another piece of code. 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460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Recall the problem with race conditions: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Suppose x=0 initially</a:t>
            </a:r>
            <a:r>
              <a:rPr lang="en-US" sz="2400" dirty="0" smtClean="0"/>
              <a:t>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		Thread 1		Thread 2</a:t>
            </a:r>
          </a:p>
          <a:p>
            <a:pPr marL="0" indent="0">
              <a:buNone/>
            </a:pPr>
            <a:r>
              <a:rPr lang="en-US" sz="2400" dirty="0"/>
              <a:t>		u = x		</a:t>
            </a:r>
            <a:r>
              <a:rPr lang="en-US" sz="2400" dirty="0" smtClean="0"/>
              <a:t>	v </a:t>
            </a:r>
            <a:r>
              <a:rPr lang="en-US" sz="2400" dirty="0"/>
              <a:t>= x</a:t>
            </a:r>
          </a:p>
          <a:p>
            <a:pPr marL="0" indent="0">
              <a:buNone/>
            </a:pPr>
            <a:r>
              <a:rPr lang="en-US" sz="2400" dirty="0"/>
              <a:t>		u = u + 1		v = v * 2</a:t>
            </a:r>
            <a:br>
              <a:rPr lang="en-US" sz="2400" dirty="0"/>
            </a:br>
            <a:r>
              <a:rPr lang="en-US" sz="2400" dirty="0"/>
              <a:t>		x = u		</a:t>
            </a:r>
            <a:r>
              <a:rPr lang="en-US" sz="2400" dirty="0" smtClean="0"/>
              <a:t>	x </a:t>
            </a:r>
            <a:r>
              <a:rPr lang="en-US" sz="2400" dirty="0"/>
              <a:t>= </a:t>
            </a:r>
            <a:r>
              <a:rPr lang="en-US" sz="2400" dirty="0" smtClean="0"/>
              <a:t>v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A </a:t>
            </a:r>
            <a:r>
              <a:rPr lang="en-US" sz="2400" i="1" dirty="0" smtClean="0"/>
              <a:t>critical section</a:t>
            </a:r>
            <a:r>
              <a:rPr lang="en-US" sz="2400" dirty="0" smtClean="0"/>
              <a:t> is any piece of code that should not execute simultaneously with another piece of code (potentially itself- see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push()</a:t>
            </a:r>
            <a:r>
              <a:rPr lang="en-US" sz="2400" dirty="0" smtClean="0"/>
              <a:t> from last time). 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93343" y="3272287"/>
            <a:ext cx="1981200" cy="13716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76800" y="3285227"/>
            <a:ext cx="1981200" cy="13716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40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Locks &amp; </a:t>
            </a:r>
            <a:r>
              <a:rPr lang="en-US" dirty="0" err="1" smtClean="0"/>
              <a:t>Mutex</a:t>
            </a:r>
            <a:r>
              <a:rPr lang="en-US" dirty="0" smtClean="0"/>
              <a:t> (Mutual Exclusion)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We need to prevent simultaneous access to critical sections. Something like: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mutex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m;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lock(m);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//Do critical section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unlock(m);</a:t>
            </a:r>
          </a:p>
          <a:p>
            <a:pPr marL="0" indent="0">
              <a:buNone/>
            </a:pP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 smtClean="0"/>
              <a:t>Where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lock(m)</a:t>
            </a:r>
            <a:r>
              <a:rPr lang="en-US" sz="2400" dirty="0" smtClean="0"/>
              <a:t>:</a:t>
            </a:r>
          </a:p>
          <a:p>
            <a:r>
              <a:rPr lang="en-US" sz="2400" dirty="0"/>
              <a:t>P</a:t>
            </a:r>
            <a:r>
              <a:rPr lang="en-US" sz="2400" dirty="0" smtClean="0"/>
              <a:t>roceeds if m is unlocked</a:t>
            </a:r>
          </a:p>
          <a:p>
            <a:r>
              <a:rPr lang="en-US" sz="2400" dirty="0" smtClean="0"/>
              <a:t>If not, blocks until m is unlocked</a:t>
            </a:r>
          </a:p>
          <a:p>
            <a:pPr marL="0" indent="0">
              <a:buNone/>
            </a:pP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13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Implementing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lock()</a:t>
            </a:r>
            <a:r>
              <a:rPr lang="en-US" dirty="0" smtClean="0">
                <a:cs typeface="Consolas" panose="020B0609020204030204" pitchFamily="49" charset="0"/>
              </a:rPr>
              <a:t> and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unlock()</a:t>
            </a:r>
            <a:r>
              <a:rPr lang="en-US" dirty="0" smtClean="0">
                <a:cs typeface="Consolas" panose="020B0609020204030204" pitchFamily="49" charset="0"/>
              </a:rPr>
              <a:t>?</a:t>
            </a:r>
            <a:endParaRPr lang="en-US" dirty="0">
              <a:cs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lock() </a:t>
            </a:r>
            <a:r>
              <a:rPr lang="en-US" sz="2400" dirty="0" smtClean="0"/>
              <a:t>should block until the </a:t>
            </a:r>
            <a:r>
              <a:rPr lang="en-US" sz="2400" dirty="0" err="1" smtClean="0"/>
              <a:t>mutex</a:t>
            </a:r>
            <a:r>
              <a:rPr lang="en-US" sz="2400" dirty="0" smtClean="0"/>
              <a:t> variable is unlocked, a naïve implementation: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mutex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0;</a:t>
            </a:r>
          </a:p>
          <a:p>
            <a:pPr marL="0" indent="0">
              <a:buNone/>
            </a:pPr>
            <a:endParaRPr lang="en-US" sz="2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lock(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mutex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):			    unlock(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mutex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):</a:t>
            </a:r>
          </a:p>
          <a:p>
            <a:pPr marL="400050" lvl="1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while(1){			    	   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mutex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0;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if(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mutex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== 0 ){</a:t>
            </a:r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mutex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1;</a:t>
            </a:r>
          </a:p>
          <a:p>
            <a:pPr marL="400050" lvl="1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	break;</a:t>
            </a:r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40005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31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But wait…</a:t>
            </a:r>
            <a:endParaRPr lang="en-US" dirty="0">
              <a:cs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Another race condition!</a:t>
            </a:r>
          </a:p>
          <a:p>
            <a:pPr marL="0" indent="0">
              <a:buNone/>
            </a:pPr>
            <a:endParaRPr lang="en-US" sz="2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lock(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mutex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) </a:t>
            </a:r>
            <a:r>
              <a:rPr lang="en-US" sz="2400" dirty="0" smtClean="0"/>
              <a:t>translates to: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while(1){		   	  start:	</a:t>
            </a:r>
            <a:b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if( </a:t>
            </a:r>
            <a:r>
              <a:rPr lang="en-US" sz="24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mutex</a:t>
            </a:r>
            <a:r>
              <a:rPr lang="en-US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== 0 ){  	 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load m to register</a:t>
            </a:r>
            <a:r>
              <a:rPr lang="en-US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4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mutex</a:t>
            </a:r>
            <a:r>
              <a:rPr lang="en-US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1;   	 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compare m</a:t>
            </a:r>
            <a:r>
              <a:rPr lang="en-US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break;       	  jump if not zero-&gt;start</a:t>
            </a:r>
            <a:b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}				  store 1 to memory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What if we could simultaneously test and update the value of the </a:t>
            </a:r>
            <a:r>
              <a:rPr lang="en-US" sz="2400" dirty="0" err="1" smtClean="0">
                <a:solidFill>
                  <a:srgbClr val="FF0000"/>
                </a:solidFill>
              </a:rPr>
              <a:t>mutex</a:t>
            </a:r>
            <a:r>
              <a:rPr lang="en-US" sz="2400" dirty="0" smtClean="0">
                <a:solidFill>
                  <a:srgbClr val="FF0000"/>
                </a:solidFill>
              </a:rPr>
              <a:t> variable?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 smtClean="0"/>
              <a:t>An </a:t>
            </a:r>
            <a:r>
              <a:rPr lang="en-US" sz="2400" i="1" dirty="0" smtClean="0"/>
              <a:t>atomic operation</a:t>
            </a:r>
            <a:r>
              <a:rPr lang="en-US" sz="2400" dirty="0" smtClean="0"/>
              <a:t> is one that is indivisible.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From the previous slide, what we want is this: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if ( m == 0 )  //Test the value of m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 = 1;   //Set the value of m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If this were atomic, then it looks as though both statements execute simultaneously.</a:t>
            </a:r>
          </a:p>
          <a:p>
            <a:r>
              <a:rPr lang="en-US" sz="2400" dirty="0" smtClean="0"/>
              <a:t>The outside world sees the “before” or “after” but never any intermediate states.</a:t>
            </a:r>
          </a:p>
          <a:p>
            <a:pPr lvl="1"/>
            <a:r>
              <a:rPr lang="en-US" sz="2000" dirty="0" smtClean="0"/>
              <a:t>In particular, a second thread can’t come along and read the value of m after it has already been read but before the assignment m=1 takes place.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537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to the Rescue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Hardware designers can give us a special </a:t>
            </a:r>
            <a:r>
              <a:rPr lang="en-US" sz="2400" i="1" dirty="0" smtClean="0"/>
              <a:t>atomic test and set</a:t>
            </a:r>
            <a:r>
              <a:rPr lang="en-US" sz="2400" dirty="0" smtClean="0"/>
              <a:t> </a:t>
            </a:r>
            <a:r>
              <a:rPr lang="en-US" sz="2400" i="1" dirty="0" smtClean="0"/>
              <a:t>instruction</a:t>
            </a:r>
            <a:r>
              <a:rPr lang="en-US" sz="2400" dirty="0" smtClean="0"/>
              <a:t>. Then: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lock(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mutex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):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while(1){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success =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hardware_test_and_set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mutex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if( success )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break;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 smtClean="0"/>
              <a:t>The lock() functions we use probably look something like this, modulo performance optimizations.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853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Unsatisfying?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Do we </a:t>
            </a:r>
            <a:r>
              <a:rPr lang="en-US" sz="2400" i="1" dirty="0" smtClean="0"/>
              <a:t>have</a:t>
            </a:r>
            <a:r>
              <a:rPr lang="en-US" sz="2400" dirty="0"/>
              <a:t> </a:t>
            </a:r>
            <a:r>
              <a:rPr lang="en-US" sz="2400" dirty="0" smtClean="0"/>
              <a:t>to rely on hardware giving us a special “solve everything” instruction?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In fact, mutual exclusion can be accomplished only with regular memory loads and stores (i.e. in software). The first such solution, Dekker’s Algorithm, was published by </a:t>
            </a:r>
            <a:r>
              <a:rPr lang="en-US" sz="2400" dirty="0" err="1" smtClean="0"/>
              <a:t>Edsger</a:t>
            </a:r>
            <a:r>
              <a:rPr lang="en-US" sz="2400" dirty="0" smtClean="0"/>
              <a:t> Dijkstra in 1968. Leslie </a:t>
            </a:r>
            <a:r>
              <a:rPr lang="en-US" sz="2400" dirty="0" err="1" smtClean="0"/>
              <a:t>Lamport</a:t>
            </a:r>
            <a:r>
              <a:rPr lang="en-US" sz="2400" dirty="0" smtClean="0"/>
              <a:t> published the first general solution called the Bakery Algorithm in 1974. Other solutions exist since then.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Hardware implementations tend to be faster and easier to implement. However, software-only solutions can be useful, such as when portability is important.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471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1789</TotalTime>
  <Words>397</Words>
  <Application>Microsoft Office PowerPoint</Application>
  <PresentationFormat>On-screen Show (4:3)</PresentationFormat>
  <Paragraphs>116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Atomicity, Mutex, and Locks</vt:lpstr>
      <vt:lpstr>Critical Sections</vt:lpstr>
      <vt:lpstr>Critical Sections</vt:lpstr>
      <vt:lpstr>Locks &amp; Mutex (Mutual Exclusion)</vt:lpstr>
      <vt:lpstr>Implementing lock() and unlock()?</vt:lpstr>
      <vt:lpstr>But wait…</vt:lpstr>
      <vt:lpstr>Atomic Operations</vt:lpstr>
      <vt:lpstr>Hardware to the Rescue</vt:lpstr>
      <vt:lpstr>Unsatisfying?</vt:lpstr>
      <vt:lpstr>Other Atomic Operations</vt:lpstr>
      <vt:lpstr>Solving Race Conditions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david_n_laura</dc:creator>
  <cp:lastModifiedBy>David Ferry</cp:lastModifiedBy>
  <cp:revision>62</cp:revision>
  <dcterms:created xsi:type="dcterms:W3CDTF">2016-01-21T02:03:40Z</dcterms:created>
  <dcterms:modified xsi:type="dcterms:W3CDTF">2019-02-28T08:58:30Z</dcterms:modified>
</cp:coreProperties>
</file>