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FF4D"/>
    <a:srgbClr val="003DA5"/>
    <a:srgbClr val="720D1A"/>
    <a:srgbClr val="8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413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4FB44-D9BB-4AE5-A1A8-90C00510A7C0}" type="datetimeFigureOut">
              <a:rPr lang="en-US" smtClean="0"/>
              <a:pPr/>
              <a:t>11/18/2019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DD4BF9-4F82-4169-95B0-797E1744D4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0297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3DA5"/>
                </a:solidFill>
                <a:latin typeface="Georg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CSE 522S – Advanced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715000"/>
            <a:ext cx="9144000" cy="11430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36825" y="5775701"/>
            <a:ext cx="4070350" cy="10215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CSCI 3500 -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DA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81600" y="6356350"/>
            <a:ext cx="3200400" cy="365125"/>
          </a:xfrm>
        </p:spPr>
        <p:txBody>
          <a:bodyPr/>
          <a:lstStyle/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48400"/>
            <a:ext cx="9144000" cy="609600"/>
          </a:xfrm>
          <a:prstGeom prst="rect">
            <a:avLst/>
          </a:prstGeom>
          <a:solidFill>
            <a:srgbClr val="003DA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1600" y="6356350"/>
            <a:ext cx="320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CSCI 5030 – Principles of Software Development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BFBFBF"/>
                </a:solidFill>
              </a:defRPr>
            </a:lvl1pPr>
          </a:lstStyle>
          <a:p>
            <a:fld id="{A773B20C-5347-4FF9-A9F0-76F937F6021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 descr="C:\Users\dferry\Desktop\logohorizontal_white_rgb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" y="6261419"/>
            <a:ext cx="2286000" cy="57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003DA5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Technical Debt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400800" cy="1752600"/>
          </a:xfrm>
        </p:spPr>
        <p:txBody>
          <a:bodyPr>
            <a:normAutofit/>
          </a:bodyPr>
          <a:lstStyle/>
          <a:p>
            <a:r>
              <a:rPr lang="en-US" sz="1800" dirty="0" smtClean="0"/>
              <a:t>Kevin </a:t>
            </a:r>
            <a:r>
              <a:rPr lang="en-US" sz="1800" dirty="0" err="1" smtClean="0"/>
              <a:t>Scannell</a:t>
            </a:r>
            <a:r>
              <a:rPr lang="en-US" sz="1800" dirty="0" smtClean="0"/>
              <a:t>, David Ferry</a:t>
            </a:r>
            <a:br>
              <a:rPr lang="en-US" sz="1800" dirty="0" smtClean="0"/>
            </a:br>
            <a:r>
              <a:rPr lang="en-US" sz="1800" dirty="0" smtClean="0"/>
              <a:t>CSCI 5030 – Principles of Software Development</a:t>
            </a:r>
          </a:p>
          <a:p>
            <a:r>
              <a:rPr lang="en-US" sz="1800" dirty="0" smtClean="0"/>
              <a:t>Saint Louis University</a:t>
            </a:r>
            <a:br>
              <a:rPr lang="en-US" sz="1800" dirty="0" smtClean="0"/>
            </a:br>
            <a:r>
              <a:rPr lang="en-US" sz="1800" dirty="0" smtClean="0"/>
              <a:t>St. Louis, MO 63103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Known debt is everything recorded in an issue tracker or product backlog</a:t>
            </a:r>
          </a:p>
          <a:p>
            <a:r>
              <a:rPr lang="en-US" sz="2400" dirty="0" smtClean="0"/>
              <a:t>Devoting effort to get rid of that debt is a quantifiable business decision</a:t>
            </a:r>
          </a:p>
          <a:p>
            <a:r>
              <a:rPr lang="en-US" sz="2400" dirty="0" smtClean="0"/>
              <a:t>Doesn’t always make sense to work on debt: e.g. prototypes, end-of-life software, small projects</a:t>
            </a:r>
          </a:p>
          <a:p>
            <a:r>
              <a:rPr lang="en-US" sz="2400" dirty="0" smtClean="0"/>
              <a:t>Good practice to pay down debt a little at a time versus ignoring it and making a “balloon payment”</a:t>
            </a:r>
          </a:p>
          <a:p>
            <a:r>
              <a:rPr lang="en-US" sz="2400" dirty="0" smtClean="0"/>
              <a:t>When you find debt- use the “boy scout principle”: clean up what you can, log the rest as known debt, leave the camp cleaner than you found it</a:t>
            </a: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Technical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400" dirty="0" smtClean="0"/>
              <a:t>Whenever code meets functional requirements but is suboptimal or “quick and dirty.”  E.g.:</a:t>
            </a:r>
          </a:p>
          <a:p>
            <a:r>
              <a:rPr lang="en-US" sz="2400" dirty="0" smtClean="0"/>
              <a:t>“smelly” code</a:t>
            </a:r>
          </a:p>
          <a:p>
            <a:r>
              <a:rPr lang="en-US" sz="2400" dirty="0" smtClean="0"/>
              <a:t>inefficient algorithms</a:t>
            </a:r>
          </a:p>
          <a:p>
            <a:r>
              <a:rPr lang="en-US" sz="2400" dirty="0" smtClean="0"/>
              <a:t>sloppy design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Might be fixed at code-review, might generate TODOs or new issues in the issue tracker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Understanding and communicating about technical debt is critical in industry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Is debt always bad?</a:t>
            </a:r>
          </a:p>
          <a:p>
            <a:r>
              <a:rPr lang="en-US" sz="2400" dirty="0" smtClean="0"/>
              <a:t>Real life is about shipping code that works</a:t>
            </a:r>
          </a:p>
          <a:p>
            <a:r>
              <a:rPr lang="en-US" sz="2400" dirty="0" smtClean="0"/>
              <a:t>“Shipping first time code is like going into debt. A little debt speeds development so long as it is paid back promptly with a rewrite – the danger occurs when the debt is not repaid. Every minute spent on not-quite-right code counts as interest on that debt.” – Ward Cunningham</a:t>
            </a:r>
          </a:p>
          <a:p>
            <a:r>
              <a:rPr lang="en-US" sz="2400" dirty="0" smtClean="0"/>
              <a:t>Can you afford to do it without debt?</a:t>
            </a:r>
          </a:p>
          <a:p>
            <a:r>
              <a:rPr lang="en-US" sz="2400" dirty="0" smtClean="0"/>
              <a:t>Can you afford the interest? </a:t>
            </a:r>
          </a:p>
          <a:p>
            <a:r>
              <a:rPr lang="en-US" sz="2400" dirty="0" smtClean="0"/>
              <a:t>Can you keep the debt and interest manageable?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Strategic, Intentional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24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2400" dirty="0" smtClean="0"/>
              <a:t>Cunningham’s original definition only considered intentional debt- debt can be “planned debt” or it can be “happened-upon” debt, both can be strategic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“Ship now and deal with the consequences later”</a:t>
            </a: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Examples of intentional or strategic debt:</a:t>
            </a:r>
          </a:p>
          <a:p>
            <a:r>
              <a:rPr lang="en-US" sz="2400" dirty="0" smtClean="0"/>
              <a:t>Non-modular design</a:t>
            </a:r>
          </a:p>
          <a:p>
            <a:r>
              <a:rPr lang="en-US" sz="2400" dirty="0" smtClean="0"/>
              <a:t>Purposefully too-simple/too-complex implementation</a:t>
            </a:r>
          </a:p>
          <a:p>
            <a:r>
              <a:rPr lang="en-US" sz="2400" dirty="0" smtClean="0"/>
              <a:t>Performance indifference</a:t>
            </a:r>
          </a:p>
          <a:p>
            <a:r>
              <a:rPr lang="en-US" sz="2400" dirty="0" smtClean="0"/>
              <a:t>Lack of generality or extensibility</a:t>
            </a:r>
          </a:p>
          <a:p>
            <a:r>
              <a:rPr lang="en-US" sz="2400" dirty="0" smtClean="0"/>
              <a:t>Lack of scalability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Non-Strategic, Unintentional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Debt also accumulates unintentionally, no development process is perfect 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Examples of unintentional or non-strategic debt:</a:t>
            </a:r>
          </a:p>
          <a:p>
            <a:r>
              <a:rPr lang="en-US" sz="2200" dirty="0" smtClean="0"/>
              <a:t>Memory </a:t>
            </a:r>
            <a:r>
              <a:rPr lang="en-US" sz="2200" dirty="0" smtClean="0"/>
              <a:t>leaks</a:t>
            </a:r>
          </a:p>
          <a:p>
            <a:r>
              <a:rPr lang="en-US" sz="2200" dirty="0" smtClean="0"/>
              <a:t>Insufficient test coverage</a:t>
            </a:r>
          </a:p>
          <a:p>
            <a:r>
              <a:rPr lang="en-US" sz="2200" dirty="0" smtClean="0"/>
              <a:t>Unintentionally complex implementation</a:t>
            </a:r>
          </a:p>
          <a:p>
            <a:r>
              <a:rPr lang="en-US" sz="2200" dirty="0" smtClean="0"/>
              <a:t>Rigid/brittle architecture</a:t>
            </a:r>
          </a:p>
          <a:p>
            <a:r>
              <a:rPr lang="en-US" sz="2200" dirty="0" smtClean="0"/>
              <a:t>Performance or scalability bottlenecks</a:t>
            </a:r>
          </a:p>
          <a:p>
            <a:r>
              <a:rPr lang="en-US" sz="2200" dirty="0" smtClean="0"/>
              <a:t>Sloppy or difficult to maintain code</a:t>
            </a: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Too much debt =&gt; too much time paying interest</a:t>
            </a:r>
          </a:p>
          <a:p>
            <a:r>
              <a:rPr lang="en-US" sz="2400" dirty="0" smtClean="0"/>
              <a:t>Unpredictability in software planning stage, increased risk of investment</a:t>
            </a:r>
          </a:p>
          <a:p>
            <a:r>
              <a:rPr lang="en-US" sz="2400" dirty="0" smtClean="0"/>
              <a:t>Slows down future work</a:t>
            </a:r>
          </a:p>
          <a:p>
            <a:r>
              <a:rPr lang="en-US" sz="2400" dirty="0" smtClean="0"/>
              <a:t>More bugs, more expensive to fix them</a:t>
            </a:r>
          </a:p>
          <a:p>
            <a:r>
              <a:rPr lang="en-US" sz="2400" dirty="0" smtClean="0"/>
              <a:t>Frustrated, unhappy developers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4"/>
          <p:cNvSpPr/>
          <p:nvPr/>
        </p:nvSpPr>
        <p:spPr>
          <a:xfrm>
            <a:off x="4495800" y="1676400"/>
            <a:ext cx="2365310" cy="1600200"/>
          </a:xfrm>
          <a:custGeom>
            <a:avLst/>
            <a:gdLst>
              <a:gd name="connsiteX0" fmla="*/ 0 w 2230017"/>
              <a:gd name="connsiteY0" fmla="*/ 1539551 h 1539551"/>
              <a:gd name="connsiteX1" fmla="*/ 2220686 w 2230017"/>
              <a:gd name="connsiteY1" fmla="*/ 0 h 1539551"/>
              <a:gd name="connsiteX2" fmla="*/ 2230017 w 2230017"/>
              <a:gd name="connsiteY2" fmla="*/ 1324947 h 1539551"/>
              <a:gd name="connsiteX3" fmla="*/ 1390262 w 2230017"/>
              <a:gd name="connsiteY3" fmla="*/ 1390262 h 1539551"/>
              <a:gd name="connsiteX4" fmla="*/ 457200 w 2230017"/>
              <a:gd name="connsiteY4" fmla="*/ 1492898 h 1539551"/>
              <a:gd name="connsiteX5" fmla="*/ 0 w 2230017"/>
              <a:gd name="connsiteY5" fmla="*/ 1539551 h 1539551"/>
              <a:gd name="connsiteX0" fmla="*/ 0 w 2223796"/>
              <a:gd name="connsiteY0" fmla="*/ 1539551 h 1539551"/>
              <a:gd name="connsiteX1" fmla="*/ 2220686 w 2223796"/>
              <a:gd name="connsiteY1" fmla="*/ 0 h 1539551"/>
              <a:gd name="connsiteX2" fmla="*/ 2220686 w 2223796"/>
              <a:gd name="connsiteY2" fmla="*/ 1349829 h 1539551"/>
              <a:gd name="connsiteX3" fmla="*/ 1390262 w 2223796"/>
              <a:gd name="connsiteY3" fmla="*/ 1390262 h 1539551"/>
              <a:gd name="connsiteX4" fmla="*/ 457200 w 2223796"/>
              <a:gd name="connsiteY4" fmla="*/ 1492898 h 1539551"/>
              <a:gd name="connsiteX5" fmla="*/ 0 w 2223796"/>
              <a:gd name="connsiteY5" fmla="*/ 1539551 h 1539551"/>
              <a:gd name="connsiteX0" fmla="*/ 0 w 2289110"/>
              <a:gd name="connsiteY0" fmla="*/ 1578429 h 1578429"/>
              <a:gd name="connsiteX1" fmla="*/ 2286000 w 2289110"/>
              <a:gd name="connsiteY1" fmla="*/ 0 h 1578429"/>
              <a:gd name="connsiteX2" fmla="*/ 2286000 w 2289110"/>
              <a:gd name="connsiteY2" fmla="*/ 1349829 h 1578429"/>
              <a:gd name="connsiteX3" fmla="*/ 1455576 w 2289110"/>
              <a:gd name="connsiteY3" fmla="*/ 1390262 h 1578429"/>
              <a:gd name="connsiteX4" fmla="*/ 522514 w 2289110"/>
              <a:gd name="connsiteY4" fmla="*/ 1492898 h 1578429"/>
              <a:gd name="connsiteX5" fmla="*/ 0 w 2289110"/>
              <a:gd name="connsiteY5" fmla="*/ 1578429 h 1578429"/>
              <a:gd name="connsiteX0" fmla="*/ 0 w 2365310"/>
              <a:gd name="connsiteY0" fmla="*/ 1578429 h 1578429"/>
              <a:gd name="connsiteX1" fmla="*/ 2362200 w 2365310"/>
              <a:gd name="connsiteY1" fmla="*/ 0 h 1578429"/>
              <a:gd name="connsiteX2" fmla="*/ 2362200 w 2365310"/>
              <a:gd name="connsiteY2" fmla="*/ 1349829 h 1578429"/>
              <a:gd name="connsiteX3" fmla="*/ 1531776 w 2365310"/>
              <a:gd name="connsiteY3" fmla="*/ 1390262 h 1578429"/>
              <a:gd name="connsiteX4" fmla="*/ 598714 w 2365310"/>
              <a:gd name="connsiteY4" fmla="*/ 1492898 h 1578429"/>
              <a:gd name="connsiteX5" fmla="*/ 0 w 2365310"/>
              <a:gd name="connsiteY5" fmla="*/ 1578429 h 1578429"/>
              <a:gd name="connsiteX0" fmla="*/ 0 w 2365310"/>
              <a:gd name="connsiteY0" fmla="*/ 1600200 h 1600200"/>
              <a:gd name="connsiteX1" fmla="*/ 2362200 w 2365310"/>
              <a:gd name="connsiteY1" fmla="*/ 0 h 1600200"/>
              <a:gd name="connsiteX2" fmla="*/ 2362200 w 2365310"/>
              <a:gd name="connsiteY2" fmla="*/ 1371600 h 1600200"/>
              <a:gd name="connsiteX3" fmla="*/ 1531776 w 2365310"/>
              <a:gd name="connsiteY3" fmla="*/ 1412033 h 1600200"/>
              <a:gd name="connsiteX4" fmla="*/ 598714 w 2365310"/>
              <a:gd name="connsiteY4" fmla="*/ 1514669 h 1600200"/>
              <a:gd name="connsiteX5" fmla="*/ 0 w 2365310"/>
              <a:gd name="connsiteY5" fmla="*/ 160020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65310" h="1600200">
                <a:moveTo>
                  <a:pt x="0" y="1600200"/>
                </a:moveTo>
                <a:lnTo>
                  <a:pt x="2362200" y="0"/>
                </a:lnTo>
                <a:cubicBezTo>
                  <a:pt x="2365310" y="441649"/>
                  <a:pt x="2359090" y="929951"/>
                  <a:pt x="2362200" y="1371600"/>
                </a:cubicBezTo>
                <a:lnTo>
                  <a:pt x="1531776" y="1412033"/>
                </a:lnTo>
                <a:lnTo>
                  <a:pt x="598714" y="1514669"/>
                </a:lnTo>
                <a:lnTo>
                  <a:pt x="0" y="1600200"/>
                </a:lnTo>
                <a:close/>
              </a:path>
            </a:pathLst>
          </a:custGeom>
          <a:gradFill flip="none" rotWithShape="1">
            <a:gsLst>
              <a:gs pos="0">
                <a:schemeClr val="accent2">
                  <a:lumMod val="50000"/>
                </a:schemeClr>
              </a:gs>
              <a:gs pos="8000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1828800" y="3331029"/>
            <a:ext cx="2593910" cy="1774371"/>
          </a:xfrm>
          <a:custGeom>
            <a:avLst/>
            <a:gdLst>
              <a:gd name="connsiteX0" fmla="*/ 0 w 2575249"/>
              <a:gd name="connsiteY0" fmla="*/ 1744824 h 1744824"/>
              <a:gd name="connsiteX1" fmla="*/ 317241 w 2575249"/>
              <a:gd name="connsiteY1" fmla="*/ 1250302 h 1744824"/>
              <a:gd name="connsiteX2" fmla="*/ 718457 w 2575249"/>
              <a:gd name="connsiteY2" fmla="*/ 774440 h 1744824"/>
              <a:gd name="connsiteX3" fmla="*/ 989045 w 2575249"/>
              <a:gd name="connsiteY3" fmla="*/ 559836 h 1744824"/>
              <a:gd name="connsiteX4" fmla="*/ 1315617 w 2575249"/>
              <a:gd name="connsiteY4" fmla="*/ 363893 h 1744824"/>
              <a:gd name="connsiteX5" fmla="*/ 1791478 w 2575249"/>
              <a:gd name="connsiteY5" fmla="*/ 177281 h 1744824"/>
              <a:gd name="connsiteX6" fmla="*/ 2267339 w 2575249"/>
              <a:gd name="connsiteY6" fmla="*/ 55983 h 1744824"/>
              <a:gd name="connsiteX7" fmla="*/ 2575249 w 2575249"/>
              <a:gd name="connsiteY7" fmla="*/ 0 h 1744824"/>
              <a:gd name="connsiteX8" fmla="*/ 0 w 2575249"/>
              <a:gd name="connsiteY8" fmla="*/ 1744824 h 1744824"/>
              <a:gd name="connsiteX0" fmla="*/ 0 w 2575249"/>
              <a:gd name="connsiteY0" fmla="*/ 1744824 h 1744824"/>
              <a:gd name="connsiteX1" fmla="*/ 362339 w 2575249"/>
              <a:gd name="connsiteY1" fmla="*/ 1164771 h 1744824"/>
              <a:gd name="connsiteX2" fmla="*/ 718457 w 2575249"/>
              <a:gd name="connsiteY2" fmla="*/ 774440 h 1744824"/>
              <a:gd name="connsiteX3" fmla="*/ 989045 w 2575249"/>
              <a:gd name="connsiteY3" fmla="*/ 559836 h 1744824"/>
              <a:gd name="connsiteX4" fmla="*/ 1315617 w 2575249"/>
              <a:gd name="connsiteY4" fmla="*/ 363893 h 1744824"/>
              <a:gd name="connsiteX5" fmla="*/ 1791478 w 2575249"/>
              <a:gd name="connsiteY5" fmla="*/ 177281 h 1744824"/>
              <a:gd name="connsiteX6" fmla="*/ 2267339 w 2575249"/>
              <a:gd name="connsiteY6" fmla="*/ 55983 h 1744824"/>
              <a:gd name="connsiteX7" fmla="*/ 2575249 w 2575249"/>
              <a:gd name="connsiteY7" fmla="*/ 0 h 1744824"/>
              <a:gd name="connsiteX8" fmla="*/ 0 w 2575249"/>
              <a:gd name="connsiteY8" fmla="*/ 1744824 h 1744824"/>
              <a:gd name="connsiteX0" fmla="*/ 0 w 2575249"/>
              <a:gd name="connsiteY0" fmla="*/ 1744824 h 1744824"/>
              <a:gd name="connsiteX1" fmla="*/ 362339 w 2575249"/>
              <a:gd name="connsiteY1" fmla="*/ 1164771 h 1744824"/>
              <a:gd name="connsiteX2" fmla="*/ 718457 w 2575249"/>
              <a:gd name="connsiteY2" fmla="*/ 774440 h 1744824"/>
              <a:gd name="connsiteX3" fmla="*/ 1048139 w 2575249"/>
              <a:gd name="connsiteY3" fmla="*/ 478971 h 1744824"/>
              <a:gd name="connsiteX4" fmla="*/ 1315617 w 2575249"/>
              <a:gd name="connsiteY4" fmla="*/ 363893 h 1744824"/>
              <a:gd name="connsiteX5" fmla="*/ 1791478 w 2575249"/>
              <a:gd name="connsiteY5" fmla="*/ 177281 h 1744824"/>
              <a:gd name="connsiteX6" fmla="*/ 2267339 w 2575249"/>
              <a:gd name="connsiteY6" fmla="*/ 55983 h 1744824"/>
              <a:gd name="connsiteX7" fmla="*/ 2575249 w 2575249"/>
              <a:gd name="connsiteY7" fmla="*/ 0 h 1744824"/>
              <a:gd name="connsiteX8" fmla="*/ 0 w 2575249"/>
              <a:gd name="connsiteY8" fmla="*/ 1744824 h 1744824"/>
              <a:gd name="connsiteX0" fmla="*/ 0 w 2575249"/>
              <a:gd name="connsiteY0" fmla="*/ 1744824 h 1744824"/>
              <a:gd name="connsiteX1" fmla="*/ 362339 w 2575249"/>
              <a:gd name="connsiteY1" fmla="*/ 1164771 h 1744824"/>
              <a:gd name="connsiteX2" fmla="*/ 718457 w 2575249"/>
              <a:gd name="connsiteY2" fmla="*/ 774440 h 1744824"/>
              <a:gd name="connsiteX3" fmla="*/ 1048139 w 2575249"/>
              <a:gd name="connsiteY3" fmla="*/ 478971 h 1744824"/>
              <a:gd name="connsiteX4" fmla="*/ 1429139 w 2575249"/>
              <a:gd name="connsiteY4" fmla="*/ 250371 h 1744824"/>
              <a:gd name="connsiteX5" fmla="*/ 1791478 w 2575249"/>
              <a:gd name="connsiteY5" fmla="*/ 177281 h 1744824"/>
              <a:gd name="connsiteX6" fmla="*/ 2267339 w 2575249"/>
              <a:gd name="connsiteY6" fmla="*/ 55983 h 1744824"/>
              <a:gd name="connsiteX7" fmla="*/ 2575249 w 2575249"/>
              <a:gd name="connsiteY7" fmla="*/ 0 h 1744824"/>
              <a:gd name="connsiteX8" fmla="*/ 0 w 2575249"/>
              <a:gd name="connsiteY8" fmla="*/ 1744824 h 1744824"/>
              <a:gd name="connsiteX0" fmla="*/ 0 w 2575249"/>
              <a:gd name="connsiteY0" fmla="*/ 1744824 h 1744824"/>
              <a:gd name="connsiteX1" fmla="*/ 362339 w 2575249"/>
              <a:gd name="connsiteY1" fmla="*/ 1164771 h 1744824"/>
              <a:gd name="connsiteX2" fmla="*/ 718457 w 2575249"/>
              <a:gd name="connsiteY2" fmla="*/ 774440 h 1744824"/>
              <a:gd name="connsiteX3" fmla="*/ 1048139 w 2575249"/>
              <a:gd name="connsiteY3" fmla="*/ 478971 h 1744824"/>
              <a:gd name="connsiteX4" fmla="*/ 1429139 w 2575249"/>
              <a:gd name="connsiteY4" fmla="*/ 250371 h 1744824"/>
              <a:gd name="connsiteX5" fmla="*/ 1962539 w 2575249"/>
              <a:gd name="connsiteY5" fmla="*/ 97971 h 1744824"/>
              <a:gd name="connsiteX6" fmla="*/ 2267339 w 2575249"/>
              <a:gd name="connsiteY6" fmla="*/ 55983 h 1744824"/>
              <a:gd name="connsiteX7" fmla="*/ 2575249 w 2575249"/>
              <a:gd name="connsiteY7" fmla="*/ 0 h 1744824"/>
              <a:gd name="connsiteX8" fmla="*/ 0 w 2575249"/>
              <a:gd name="connsiteY8" fmla="*/ 1744824 h 1744824"/>
              <a:gd name="connsiteX0" fmla="*/ 0 w 2575249"/>
              <a:gd name="connsiteY0" fmla="*/ 1744824 h 1744824"/>
              <a:gd name="connsiteX1" fmla="*/ 362339 w 2575249"/>
              <a:gd name="connsiteY1" fmla="*/ 1164771 h 1744824"/>
              <a:gd name="connsiteX2" fmla="*/ 718457 w 2575249"/>
              <a:gd name="connsiteY2" fmla="*/ 774440 h 1744824"/>
              <a:gd name="connsiteX3" fmla="*/ 1048139 w 2575249"/>
              <a:gd name="connsiteY3" fmla="*/ 478971 h 1744824"/>
              <a:gd name="connsiteX4" fmla="*/ 1429139 w 2575249"/>
              <a:gd name="connsiteY4" fmla="*/ 250371 h 1744824"/>
              <a:gd name="connsiteX5" fmla="*/ 1962539 w 2575249"/>
              <a:gd name="connsiteY5" fmla="*/ 97971 h 1744824"/>
              <a:gd name="connsiteX6" fmla="*/ 2267339 w 2575249"/>
              <a:gd name="connsiteY6" fmla="*/ 21771 h 1744824"/>
              <a:gd name="connsiteX7" fmla="*/ 2575249 w 2575249"/>
              <a:gd name="connsiteY7" fmla="*/ 0 h 1744824"/>
              <a:gd name="connsiteX8" fmla="*/ 0 w 2575249"/>
              <a:gd name="connsiteY8" fmla="*/ 1744824 h 1744824"/>
              <a:gd name="connsiteX0" fmla="*/ 0 w 2593910"/>
              <a:gd name="connsiteY0" fmla="*/ 1774371 h 1774371"/>
              <a:gd name="connsiteX1" fmla="*/ 381000 w 2593910"/>
              <a:gd name="connsiteY1" fmla="*/ 1164771 h 1774371"/>
              <a:gd name="connsiteX2" fmla="*/ 737118 w 2593910"/>
              <a:gd name="connsiteY2" fmla="*/ 774440 h 1774371"/>
              <a:gd name="connsiteX3" fmla="*/ 1066800 w 2593910"/>
              <a:gd name="connsiteY3" fmla="*/ 478971 h 1774371"/>
              <a:gd name="connsiteX4" fmla="*/ 1447800 w 2593910"/>
              <a:gd name="connsiteY4" fmla="*/ 250371 h 1774371"/>
              <a:gd name="connsiteX5" fmla="*/ 1981200 w 2593910"/>
              <a:gd name="connsiteY5" fmla="*/ 97971 h 1774371"/>
              <a:gd name="connsiteX6" fmla="*/ 2286000 w 2593910"/>
              <a:gd name="connsiteY6" fmla="*/ 21771 h 1774371"/>
              <a:gd name="connsiteX7" fmla="*/ 2593910 w 2593910"/>
              <a:gd name="connsiteY7" fmla="*/ 0 h 1774371"/>
              <a:gd name="connsiteX8" fmla="*/ 0 w 2593910"/>
              <a:gd name="connsiteY8" fmla="*/ 1774371 h 1774371"/>
              <a:gd name="connsiteX0" fmla="*/ 0 w 2593910"/>
              <a:gd name="connsiteY0" fmla="*/ 1774371 h 1774371"/>
              <a:gd name="connsiteX1" fmla="*/ 381000 w 2593910"/>
              <a:gd name="connsiteY1" fmla="*/ 1164771 h 1774371"/>
              <a:gd name="connsiteX2" fmla="*/ 685800 w 2593910"/>
              <a:gd name="connsiteY2" fmla="*/ 783771 h 1774371"/>
              <a:gd name="connsiteX3" fmla="*/ 1066800 w 2593910"/>
              <a:gd name="connsiteY3" fmla="*/ 478971 h 1774371"/>
              <a:gd name="connsiteX4" fmla="*/ 1447800 w 2593910"/>
              <a:gd name="connsiteY4" fmla="*/ 250371 h 1774371"/>
              <a:gd name="connsiteX5" fmla="*/ 1981200 w 2593910"/>
              <a:gd name="connsiteY5" fmla="*/ 97971 h 1774371"/>
              <a:gd name="connsiteX6" fmla="*/ 2286000 w 2593910"/>
              <a:gd name="connsiteY6" fmla="*/ 21771 h 1774371"/>
              <a:gd name="connsiteX7" fmla="*/ 2593910 w 2593910"/>
              <a:gd name="connsiteY7" fmla="*/ 0 h 1774371"/>
              <a:gd name="connsiteX8" fmla="*/ 0 w 2593910"/>
              <a:gd name="connsiteY8" fmla="*/ 1774371 h 1774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93910" h="1774371">
                <a:moveTo>
                  <a:pt x="0" y="1774371"/>
                </a:moveTo>
                <a:lnTo>
                  <a:pt x="381000" y="1164771"/>
                </a:lnTo>
                <a:lnTo>
                  <a:pt x="685800" y="783771"/>
                </a:lnTo>
                <a:lnTo>
                  <a:pt x="1066800" y="478971"/>
                </a:lnTo>
                <a:lnTo>
                  <a:pt x="1447800" y="250371"/>
                </a:lnTo>
                <a:lnTo>
                  <a:pt x="1981200" y="97971"/>
                </a:lnTo>
                <a:lnTo>
                  <a:pt x="2286000" y="21771"/>
                </a:lnTo>
                <a:lnTo>
                  <a:pt x="2593910" y="0"/>
                </a:lnTo>
                <a:lnTo>
                  <a:pt x="0" y="1774371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 Tradeoff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7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371600" y="5334000"/>
            <a:ext cx="6400800" cy="0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524000" y="1447800"/>
            <a:ext cx="0" cy="4038600"/>
          </a:xfrm>
          <a:prstGeom prst="line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1752600" y="1676400"/>
            <a:ext cx="5105400" cy="3505200"/>
          </a:xfrm>
          <a:prstGeom prst="line">
            <a:avLst/>
          </a:prstGeom>
          <a:ln w="38100">
            <a:solidFill>
              <a:srgbClr val="47FF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Freeform 17"/>
          <p:cNvSpPr/>
          <p:nvPr/>
        </p:nvSpPr>
        <p:spPr>
          <a:xfrm>
            <a:off x="1754155" y="3048000"/>
            <a:ext cx="5103845" cy="2167812"/>
          </a:xfrm>
          <a:custGeom>
            <a:avLst/>
            <a:gdLst>
              <a:gd name="connsiteX0" fmla="*/ 0 w 5617029"/>
              <a:gd name="connsiteY0" fmla="*/ 2537926 h 2537926"/>
              <a:gd name="connsiteX1" fmla="*/ 1707502 w 5617029"/>
              <a:gd name="connsiteY1" fmla="*/ 643812 h 2537926"/>
              <a:gd name="connsiteX2" fmla="*/ 5617029 w 5617029"/>
              <a:gd name="connsiteY2" fmla="*/ 0 h 25379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17029" h="2537926">
                <a:moveTo>
                  <a:pt x="0" y="2537926"/>
                </a:moveTo>
                <a:cubicBezTo>
                  <a:pt x="385665" y="1802363"/>
                  <a:pt x="771331" y="1066800"/>
                  <a:pt x="1707502" y="643812"/>
                </a:cubicBezTo>
                <a:cubicBezTo>
                  <a:pt x="2643674" y="220824"/>
                  <a:pt x="4130351" y="110412"/>
                  <a:pt x="5617029" y="0"/>
                </a:cubicBezTo>
              </a:path>
            </a:pathLst>
          </a:cu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 rot="19519506">
            <a:off x="5037002" y="1752900"/>
            <a:ext cx="1916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Zero-Debt Product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21371124">
            <a:off x="5115667" y="3184402"/>
            <a:ext cx="1822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Indebted Product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336280" y="2940320"/>
            <a:ext cx="1830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Working Features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505200" y="5410200"/>
            <a:ext cx="29790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Time, Size, Lines-of-Code, etc.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791200" y="2325469"/>
            <a:ext cx="10454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olidFill>
                  <a:schemeClr val="bg1"/>
                </a:solidFill>
              </a:rPr>
              <a:t>Technical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Debt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9562170">
            <a:off x="2411277" y="4209981"/>
            <a:ext cx="1767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Over-Engineered</a:t>
            </a:r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 flipH="1" flipV="1">
            <a:off x="4544007" y="3334138"/>
            <a:ext cx="304800" cy="762000"/>
          </a:xfrm>
          <a:prstGeom prst="line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572000" y="4038600"/>
            <a:ext cx="32854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Debt Value Inflection</a:t>
            </a:r>
            <a:br>
              <a:rPr lang="en-US" dirty="0" smtClean="0"/>
            </a:br>
            <a:r>
              <a:rPr lang="en-US" dirty="0" smtClean="0"/>
              <a:t>- Too much time is spent paying</a:t>
            </a:r>
            <a:br>
              <a:rPr lang="en-US" dirty="0" smtClean="0"/>
            </a:br>
            <a:r>
              <a:rPr lang="en-US" dirty="0" smtClean="0"/>
              <a:t>  interest and development slows</a:t>
            </a:r>
            <a:br>
              <a:rPr lang="en-US" dirty="0" smtClean="0"/>
            </a:br>
            <a:r>
              <a:rPr lang="en-US" dirty="0" smtClean="0"/>
              <a:t>  to a crawl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 rot="19562170">
            <a:off x="1957475" y="3510354"/>
            <a:ext cx="1567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Rapid Progress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Debt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/>
              <a:t>Writing good code isn’t just a matter of professionalism or craftsmanship:</a:t>
            </a:r>
          </a:p>
          <a:p>
            <a:r>
              <a:rPr lang="en-US" sz="2400" dirty="0" smtClean="0"/>
              <a:t>There is no moral or intellectual imperative to produce good code</a:t>
            </a:r>
          </a:p>
          <a:p>
            <a:r>
              <a:rPr lang="en-US" sz="2400" dirty="0" smtClean="0"/>
              <a:t>Every bit of debt incurred today reduces your future ability to produce working features</a:t>
            </a:r>
          </a:p>
          <a:p>
            <a:r>
              <a:rPr lang="en-US" sz="2400" dirty="0" smtClean="0"/>
              <a:t>Technical debt has a real cost- not “interest” as we have described- your future productivity… your manager will literally pay for it later</a:t>
            </a:r>
          </a:p>
          <a:p>
            <a:r>
              <a:rPr lang="en-US" sz="2400" dirty="0" smtClean="0"/>
              <a:t>Likewise, writing good code or refactoring costs more now, but results in savings later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Debt Avoidance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200" dirty="0" smtClean="0"/>
              <a:t>Non-strategic debt is not helpful by definition</a:t>
            </a:r>
          </a:p>
          <a:p>
            <a:pPr>
              <a:buNone/>
            </a:pP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Avoid non-strategic debt:</a:t>
            </a:r>
          </a:p>
          <a:p>
            <a:r>
              <a:rPr lang="en-US" sz="2200" dirty="0" smtClean="0"/>
              <a:t>Use good engineering practices – test-driven development, good architectural patterns, etc.</a:t>
            </a:r>
          </a:p>
          <a:p>
            <a:pPr lvl="1"/>
            <a:r>
              <a:rPr lang="en-US" sz="2000" dirty="0" smtClean="0"/>
              <a:t>If you’re not actively working to make your system simpler and with less </a:t>
            </a:r>
            <a:r>
              <a:rPr lang="en-US" sz="2000" dirty="0" err="1" smtClean="0"/>
              <a:t>cruft</a:t>
            </a:r>
            <a:r>
              <a:rPr lang="en-US" sz="2000" dirty="0" smtClean="0"/>
              <a:t>, it’s getting worse</a:t>
            </a:r>
          </a:p>
          <a:p>
            <a:r>
              <a:rPr lang="en-US" sz="2200" dirty="0" smtClean="0"/>
              <a:t>Strong “definition of done”- user requirements are the baseline, how much debt are you willing to accept each sprint or for each feature?</a:t>
            </a:r>
          </a:p>
          <a:p>
            <a:r>
              <a:rPr lang="en-US" sz="2200" i="1" dirty="0" smtClean="0"/>
              <a:t>Refactoring</a:t>
            </a:r>
            <a:r>
              <a:rPr lang="en-US" sz="2200" dirty="0" smtClean="0"/>
              <a:t>- reducing debt without changing behavior</a:t>
            </a:r>
          </a:p>
          <a:p>
            <a:endParaRPr lang="en-US" sz="2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CSCI 5030 – Principles of Software Development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73B20C-5347-4FF9-A9F0-76F937F6021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1779</TotalTime>
  <Words>647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Technical Debt</vt:lpstr>
      <vt:lpstr>Technical Debt</vt:lpstr>
      <vt:lpstr>Debt Analogy</vt:lpstr>
      <vt:lpstr>Strategic, Intentional Debt</vt:lpstr>
      <vt:lpstr>Non-Strategic, Unintentional Debt</vt:lpstr>
      <vt:lpstr>Consequences of Debt</vt:lpstr>
      <vt:lpstr>Debt Tradeoff</vt:lpstr>
      <vt:lpstr>Communicating Debt</vt:lpstr>
      <vt:lpstr>Debt Avoidance</vt:lpstr>
      <vt:lpstr>Debt Management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david_n_laura</dc:creator>
  <cp:lastModifiedBy>David Ferry</cp:lastModifiedBy>
  <cp:revision>50</cp:revision>
  <dcterms:created xsi:type="dcterms:W3CDTF">2016-01-21T02:03:40Z</dcterms:created>
  <dcterms:modified xsi:type="dcterms:W3CDTF">2019-11-19T06:57:47Z</dcterms:modified>
</cp:coreProperties>
</file>