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86" y="28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3500 – Operating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FB4CF-CC22-42A4-A096-D6B4FAFB5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See ELF Files for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B3141-8B71-481D-AF7C-18A9E8620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Try opening a binary file in a text editor such as vi or emacs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Use </a:t>
            </a:r>
            <a:r>
              <a:rPr lang="en-US" sz="2000" dirty="0" err="1">
                <a:latin typeface="Consolas" panose="020B0609020204030204" pitchFamily="49" charset="0"/>
              </a:rPr>
              <a:t>readelf</a:t>
            </a:r>
            <a:endParaRPr lang="en-US" sz="2000" dirty="0">
              <a:latin typeface="Consolas" panose="020B0609020204030204" pitchFamily="49" charset="0"/>
            </a:endParaRPr>
          </a:p>
          <a:p>
            <a:pPr lvl="1"/>
            <a:r>
              <a:rPr lang="en-US" sz="1800" dirty="0">
                <a:latin typeface="Consolas" panose="020B0609020204030204" pitchFamily="49" charset="0"/>
              </a:rPr>
              <a:t>I’ve been lying to you about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the canonical layout of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programs in memory… still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basically correct, but there’s</a:t>
            </a:r>
            <a:br>
              <a:rPr lang="en-US" sz="1800" dirty="0">
                <a:latin typeface="Consolas" panose="020B0609020204030204" pitchFamily="49" charset="0"/>
              </a:rPr>
            </a:br>
            <a:r>
              <a:rPr lang="en-US" sz="1800" dirty="0">
                <a:latin typeface="Consolas" panose="020B0609020204030204" pitchFamily="49" charset="0"/>
              </a:rPr>
              <a:t>a lot more there too.</a:t>
            </a:r>
          </a:p>
          <a:p>
            <a:endParaRPr lang="en-US" sz="2000" dirty="0">
              <a:latin typeface="Consolas" panose="020B060902020403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7710FD-74AE-4D4D-842F-43A1B5C2D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00079-11A0-4A91-BA1B-CC923C56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3F99508-E04F-4776-9D13-8AAC3D6A0324}"/>
              </a:ext>
            </a:extLst>
          </p:cNvPr>
          <p:cNvGrpSpPr/>
          <p:nvPr/>
        </p:nvGrpSpPr>
        <p:grpSpPr>
          <a:xfrm>
            <a:off x="6096000" y="2514600"/>
            <a:ext cx="1676400" cy="2951191"/>
            <a:chOff x="5029200" y="2108979"/>
            <a:chExt cx="1676400" cy="398702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0A5BFFD-3790-425A-A2BA-30EE31C65B67}"/>
                </a:ext>
              </a:extLst>
            </p:cNvPr>
            <p:cNvSpPr/>
            <p:nvPr/>
          </p:nvSpPr>
          <p:spPr>
            <a:xfrm>
              <a:off x="5029200" y="2171700"/>
              <a:ext cx="1676400" cy="3924300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7943A1B-E312-4CAE-AB33-FE4C144B3A67}"/>
                </a:ext>
              </a:extLst>
            </p:cNvPr>
            <p:cNvSpPr txBox="1"/>
            <p:nvPr/>
          </p:nvSpPr>
          <p:spPr>
            <a:xfrm>
              <a:off x="5511373" y="3787906"/>
              <a:ext cx="7120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BBB59">
                      <a:lumMod val="75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.heap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3E316EB-CEDE-468F-89D2-40B2A618419F}"/>
                </a:ext>
              </a:extLst>
            </p:cNvPr>
            <p:cNvSpPr txBox="1"/>
            <p:nvPr/>
          </p:nvSpPr>
          <p:spPr>
            <a:xfrm>
              <a:off x="5511373" y="2108979"/>
              <a:ext cx="716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9BBB59">
                      <a:lumMod val="75000"/>
                    </a:srgb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.stack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AA33061-16F8-42B5-B184-2191DC25E82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57876" y="3325033"/>
              <a:ext cx="1" cy="59926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747F6D-739B-4A67-962F-3D99675F4E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57876" y="2607616"/>
              <a:ext cx="1" cy="717417"/>
            </a:xfrm>
            <a:prstGeom prst="line">
              <a:avLst/>
            </a:prstGeom>
            <a:ln w="381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74C3599-A8E3-4251-8EBD-1D3840A2CF49}"/>
                </a:ext>
              </a:extLst>
            </p:cNvPr>
            <p:cNvSpPr/>
            <p:nvPr/>
          </p:nvSpPr>
          <p:spPr>
            <a:xfrm>
              <a:off x="5143500" y="5105400"/>
              <a:ext cx="1447800" cy="914401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.text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9D648C7-6EE0-470F-93AA-6DCE6B667F6D}"/>
                </a:ext>
              </a:extLst>
            </p:cNvPr>
            <p:cNvSpPr/>
            <p:nvPr/>
          </p:nvSpPr>
          <p:spPr>
            <a:xfrm>
              <a:off x="5143500" y="4276725"/>
              <a:ext cx="1447800" cy="75110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829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7201-4DCB-4EC2-A80C-62C94FF38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48166-FB9C-4A12-81E2-63D2674FC0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Early machines did not have file systems!</a:t>
            </a:r>
          </a:p>
          <a:p>
            <a:r>
              <a:rPr lang="en-US" sz="2400" dirty="0"/>
              <a:t>Data was input manually</a:t>
            </a:r>
          </a:p>
          <a:p>
            <a:r>
              <a:rPr lang="en-US" sz="2400" dirty="0"/>
              <a:t>Output was printed to hardcopy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Physical process memory is insufficient:</a:t>
            </a:r>
          </a:p>
          <a:p>
            <a:r>
              <a:rPr lang="en-US" sz="2400" dirty="0"/>
              <a:t>Limited to size of RAM</a:t>
            </a:r>
          </a:p>
          <a:p>
            <a:r>
              <a:rPr lang="en-US" sz="2400" dirty="0"/>
              <a:t>RAM is volatile</a:t>
            </a:r>
          </a:p>
          <a:p>
            <a:r>
              <a:rPr lang="en-US" sz="2400" dirty="0"/>
              <a:t>Process memory is isolated- how to share information between processes?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7FE8D9-143B-4CED-9445-EA64DFEBC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84A054-0848-4A0A-951D-3891BB1C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653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DF691-E611-48F8-976C-C11218C99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File Storage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FCBD5-D72D-4783-87CB-8CEF3D633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r>
              <a:rPr lang="en-US" sz="2000" dirty="0"/>
              <a:t>Hard drives / Solid-state drives / Flash </a:t>
            </a:r>
          </a:p>
          <a:p>
            <a:r>
              <a:rPr lang="en-US" sz="2000" dirty="0"/>
              <a:t>CD / DVD / etc.</a:t>
            </a:r>
          </a:p>
          <a:p>
            <a:r>
              <a:rPr lang="en-US" sz="2000" dirty="0"/>
              <a:t>Reel-to-reel magnetic tape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These are abstracted as </a:t>
            </a:r>
            <a:r>
              <a:rPr lang="en-US" sz="2000" i="1" dirty="0"/>
              <a:t>block devices</a:t>
            </a:r>
            <a:r>
              <a:rPr lang="en-US" sz="2000" dirty="0"/>
              <a:t>:</a:t>
            </a:r>
          </a:p>
          <a:p>
            <a:r>
              <a:rPr lang="en-US" sz="2000" dirty="0"/>
              <a:t>Conceptually a large array of fixed size blocks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Supports two operations</a:t>
            </a:r>
            <a:r>
              <a:rPr lang="en-US" sz="2000"/>
              <a:t>: read </a:t>
            </a:r>
            <a:r>
              <a:rPr lang="en-US" sz="2000" dirty="0"/>
              <a:t>block, write block</a:t>
            </a:r>
          </a:p>
          <a:p>
            <a:pPr marL="0" indent="0">
              <a:buNone/>
            </a:pPr>
            <a:br>
              <a:rPr lang="en-US" sz="2000" dirty="0"/>
            </a:br>
            <a:r>
              <a:rPr lang="en-US" sz="2000" dirty="0"/>
              <a:t>The </a:t>
            </a:r>
            <a:r>
              <a:rPr lang="en-US" sz="2000" i="1" dirty="0"/>
              <a:t>file system</a:t>
            </a:r>
            <a:r>
              <a:rPr lang="en-US" sz="2000" dirty="0"/>
              <a:t> imposes a </a:t>
            </a:r>
            <a:r>
              <a:rPr lang="en-US" sz="2000" i="1" dirty="0"/>
              <a:t>file</a:t>
            </a:r>
            <a:r>
              <a:rPr lang="en-US" sz="2000" dirty="0"/>
              <a:t> structure on these devices: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How do you find information you need?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How do you enforce protection?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How do you find free blocks and create new files?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F063713-8795-4514-8D39-0C254849C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373756"/>
              </p:ext>
            </p:extLst>
          </p:nvPr>
        </p:nvGraphicFramePr>
        <p:xfrm>
          <a:off x="971550" y="3298032"/>
          <a:ext cx="6096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7887938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972717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8137303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10022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794996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072333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354733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0051054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189599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10184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4774134"/>
                  </a:ext>
                </a:extLst>
              </a:tr>
            </a:tbl>
          </a:graphicData>
        </a:graphic>
      </p:graphicFrame>
      <p:sp>
        <p:nvSpPr>
          <p:cNvPr id="8" name="Right Brace 7">
            <a:extLst>
              <a:ext uri="{FF2B5EF4-FFF2-40B4-BE49-F238E27FC236}">
                <a16:creationId xmlns:a16="http://schemas.microsoft.com/office/drawing/2014/main" id="{3E93DDEB-6A0B-46BA-9305-3B1A27B7AF50}"/>
              </a:ext>
            </a:extLst>
          </p:cNvPr>
          <p:cNvSpPr/>
          <p:nvPr/>
        </p:nvSpPr>
        <p:spPr>
          <a:xfrm rot="5400000">
            <a:off x="1192597" y="3516071"/>
            <a:ext cx="154472" cy="628650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68D59D-A8BB-4285-9C19-5BDD0DD44F16}"/>
              </a:ext>
            </a:extLst>
          </p:cNvPr>
          <p:cNvSpPr txBox="1"/>
          <p:nvPr/>
        </p:nvSpPr>
        <p:spPr>
          <a:xfrm>
            <a:off x="738738" y="3910135"/>
            <a:ext cx="1094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512 bytes</a:t>
            </a:r>
          </a:p>
        </p:txBody>
      </p:sp>
    </p:spTree>
    <p:extLst>
      <p:ext uri="{BB962C8B-B14F-4D97-AF65-F5344CB8AC3E}">
        <p14:creationId xmlns:p14="http://schemas.microsoft.com/office/powerpoint/2010/main" val="2159645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76911-F0CE-4E50-982D-FC0FAE1A1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File?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A90FE-72D6-414B-8445-1FA337539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There are a lot of different use cases!</a:t>
            </a:r>
          </a:p>
          <a:p>
            <a:r>
              <a:rPr lang="en-US" sz="2000" dirty="0"/>
              <a:t>Normal files</a:t>
            </a:r>
          </a:p>
          <a:p>
            <a:r>
              <a:rPr lang="en-US" sz="2000" dirty="0"/>
              <a:t>Virtual files</a:t>
            </a:r>
          </a:p>
          <a:p>
            <a:pPr lvl="1"/>
            <a:r>
              <a:rPr lang="en-US" sz="1600" dirty="0"/>
              <a:t>E.g. process-to-process communication</a:t>
            </a:r>
          </a:p>
          <a:p>
            <a:pPr lvl="1"/>
            <a:r>
              <a:rPr lang="en-US" sz="1600" dirty="0"/>
              <a:t>E.g. “cat /proc/</a:t>
            </a:r>
            <a:r>
              <a:rPr lang="en-US" sz="1600" dirty="0" err="1"/>
              <a:t>cpuinfo</a:t>
            </a:r>
            <a:r>
              <a:rPr lang="en-US" sz="1600" dirty="0"/>
              <a:t>”</a:t>
            </a:r>
          </a:p>
          <a:p>
            <a:r>
              <a:rPr lang="en-US" sz="2000" dirty="0"/>
              <a:t>Hardware device I/O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All files have at least: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Unique name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Contents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Attributes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4530D7-B783-4BF6-ACBC-04847E87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163A59-E8C5-44D4-9FA0-3C8E5B789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3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F5378-C102-4532-A227-FF56F649D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6F49C-574A-4876-8473-CD2645D67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No real standards</a:t>
            </a:r>
          </a:p>
          <a:p>
            <a:pPr lvl="1"/>
            <a:r>
              <a:rPr lang="en-US" sz="1800" dirty="0"/>
              <a:t>Early systems only had space for 8-byte names</a:t>
            </a:r>
          </a:p>
          <a:p>
            <a:pPr lvl="1"/>
            <a:r>
              <a:rPr lang="en-US" sz="1800" dirty="0"/>
              <a:t>Length has grown over time, support for special characters, etc. </a:t>
            </a:r>
          </a:p>
          <a:p>
            <a:pPr lvl="1"/>
            <a:r>
              <a:rPr lang="en-US" sz="1800" dirty="0"/>
              <a:t>Modern systems support links/shortcuts</a:t>
            </a:r>
          </a:p>
          <a:p>
            <a:pPr lvl="1"/>
            <a:endParaRPr lang="en-US" sz="1800" dirty="0"/>
          </a:p>
          <a:p>
            <a:pPr marL="0" indent="0">
              <a:buNone/>
            </a:pPr>
            <a:r>
              <a:rPr lang="en-US" sz="2000" dirty="0"/>
              <a:t>File extensions? (E.g.- .txt .exe .pdf .docx etc.)</a:t>
            </a:r>
          </a:p>
          <a:p>
            <a:pPr lvl="1"/>
            <a:r>
              <a:rPr lang="en-US" sz="1800" dirty="0"/>
              <a:t>Not enforced on Unix- programs are identified by contents and not by name (e.g. magic bytes)</a:t>
            </a:r>
          </a:p>
          <a:p>
            <a:pPr lvl="1"/>
            <a:r>
              <a:rPr lang="en-US" sz="1800" dirty="0"/>
              <a:t>Some programs may care</a:t>
            </a:r>
          </a:p>
          <a:p>
            <a:pPr lvl="1"/>
            <a:r>
              <a:rPr lang="en-US" sz="1800" dirty="0"/>
              <a:t>Windows cares a lot about extensions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EC1915-08C2-4681-8BB7-8A2310F8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B211A6-A3A9-488E-B9DF-E26230AF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16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B2EAD-9AD3-4839-A361-D8F0CC72C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3E9EC-C4BA-4603-94C5-50E49B845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Strong modern convention:</a:t>
            </a:r>
          </a:p>
          <a:p>
            <a:r>
              <a:rPr lang="en-US" sz="2000" dirty="0"/>
              <a:t>Files are byte-addressable</a:t>
            </a:r>
          </a:p>
          <a:p>
            <a:r>
              <a:rPr lang="en-US" sz="2000" dirty="0"/>
              <a:t>An open file starts with a </a:t>
            </a:r>
            <a:r>
              <a:rPr lang="en-US" sz="2000" i="1" dirty="0"/>
              <a:t>file pointer</a:t>
            </a:r>
            <a:r>
              <a:rPr lang="en-US" sz="2000" dirty="0"/>
              <a:t> at the start, but this file pointer moves based on read(), write(), seek(), etc.</a:t>
            </a:r>
          </a:p>
          <a:p>
            <a:pPr marL="285750" indent="-285750"/>
            <a:r>
              <a:rPr lang="en-US" sz="2000" dirty="0"/>
              <a:t>File contents are not organized by the OS</a:t>
            </a:r>
          </a:p>
          <a:p>
            <a:pPr marL="285750" indent="-285750"/>
            <a:r>
              <a:rPr lang="en-US" sz="2000" dirty="0"/>
              <a:t>Some C library functions like </a:t>
            </a:r>
            <a:r>
              <a:rPr lang="en-US" sz="2000" dirty="0" err="1"/>
              <a:t>fgetl</a:t>
            </a:r>
            <a:r>
              <a:rPr lang="en-US" sz="2000" dirty="0"/>
              <a:t>() will have</a:t>
            </a:r>
            <a:br>
              <a:rPr lang="en-US" sz="2000" dirty="0"/>
            </a:br>
            <a:r>
              <a:rPr lang="en-US" sz="2000" dirty="0"/>
              <a:t>content-dependent behavior, but these are</a:t>
            </a:r>
            <a:br>
              <a:rPr lang="en-US" sz="2000" dirty="0"/>
            </a:br>
            <a:r>
              <a:rPr lang="en-US" sz="2000" dirty="0"/>
              <a:t>written on top of the read() system call.</a:t>
            </a:r>
          </a:p>
          <a:p>
            <a:pPr marL="285750" indent="-285750"/>
            <a:r>
              <a:rPr lang="en-US" sz="2000" dirty="0"/>
              <a:t>Gives a lot of flexibility to application</a:t>
            </a:r>
            <a:br>
              <a:rPr lang="en-US" sz="2000" dirty="0"/>
            </a:br>
            <a:r>
              <a:rPr lang="en-US" sz="2000" dirty="0"/>
              <a:t>developers, but is not particularly efficient.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987662-1066-4B57-8ABC-82FC0E5A9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8CEF38-EEAD-4A36-BC29-DAFDCD9F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F4CA4DD-BAA8-4B1B-81BE-10370C140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84765"/>
              </p:ext>
            </p:extLst>
          </p:nvPr>
        </p:nvGraphicFramePr>
        <p:xfrm>
          <a:off x="6985479" y="3159443"/>
          <a:ext cx="838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833408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File.txt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07749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41488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958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9242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30955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417951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29174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530374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7CAD90E-47F0-4B4E-9B26-F498305056DB}"/>
              </a:ext>
            </a:extLst>
          </p:cNvPr>
          <p:cNvCxnSpPr>
            <a:cxnSpLocks/>
          </p:cNvCxnSpPr>
          <p:nvPr/>
        </p:nvCxnSpPr>
        <p:spPr>
          <a:xfrm flipH="1">
            <a:off x="7823679" y="3733800"/>
            <a:ext cx="55832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6DF86A2-A55B-4E7C-A917-FE1C28E0807F}"/>
              </a:ext>
            </a:extLst>
          </p:cNvPr>
          <p:cNvSpPr txBox="1"/>
          <p:nvPr/>
        </p:nvSpPr>
        <p:spPr>
          <a:xfrm>
            <a:off x="7827587" y="3429000"/>
            <a:ext cx="8631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File</a:t>
            </a:r>
            <a:br>
              <a:rPr lang="en-US" dirty="0"/>
            </a:br>
            <a:r>
              <a:rPr lang="en-US" dirty="0"/>
              <a:t>Pointer</a:t>
            </a:r>
          </a:p>
        </p:txBody>
      </p:sp>
    </p:spTree>
    <p:extLst>
      <p:ext uri="{BB962C8B-B14F-4D97-AF65-F5344CB8AC3E}">
        <p14:creationId xmlns:p14="http://schemas.microsoft.com/office/powerpoint/2010/main" val="363315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5A6FA-AF1B-42D7-9E8A-09C8848C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4CC253-BE54-451B-BE78-27D4CF51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427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It doesn’t have to be that way…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8DF0D5-A160-4746-BFED-876AC5140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7C214D-7621-4A33-88DF-8CB525C9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A55107-8FC6-4CF3-90B0-CBBFA2B1D886}"/>
              </a:ext>
            </a:extLst>
          </p:cNvPr>
          <p:cNvSpPr txBox="1"/>
          <p:nvPr/>
        </p:nvSpPr>
        <p:spPr>
          <a:xfrm>
            <a:off x="457200" y="2438400"/>
            <a:ext cx="42643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Records: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OS-level file interactions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take place as larger block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interactions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E.g. A popular early system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used 80-byte punch cards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333DCAD-851A-4206-B61B-D6379E865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699888"/>
              </p:ext>
            </p:extLst>
          </p:nvPr>
        </p:nvGraphicFramePr>
        <p:xfrm>
          <a:off x="1066800" y="4377392"/>
          <a:ext cx="914400" cy="1832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833408708"/>
                    </a:ext>
                  </a:extLst>
                </a:gridCol>
              </a:tblGrid>
              <a:tr h="32789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File.txt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07749720"/>
                  </a:ext>
                </a:extLst>
              </a:tr>
              <a:tr h="4889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41488569"/>
                  </a:ext>
                </a:extLst>
              </a:tr>
              <a:tr h="4889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3958251"/>
                  </a:ext>
                </a:extLst>
              </a:tr>
              <a:tr h="48897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242131"/>
                  </a:ext>
                </a:extLst>
              </a:tr>
            </a:tbl>
          </a:graphicData>
        </a:graphic>
      </p:graphicFrame>
      <p:sp>
        <p:nvSpPr>
          <p:cNvPr id="8" name="Right Brace 7">
            <a:extLst>
              <a:ext uri="{FF2B5EF4-FFF2-40B4-BE49-F238E27FC236}">
                <a16:creationId xmlns:a16="http://schemas.microsoft.com/office/drawing/2014/main" id="{6BA4A41C-14B2-4BE5-91F3-B79EDEDE319C}"/>
              </a:ext>
            </a:extLst>
          </p:cNvPr>
          <p:cNvSpPr/>
          <p:nvPr/>
        </p:nvSpPr>
        <p:spPr>
          <a:xfrm>
            <a:off x="2057400" y="4724400"/>
            <a:ext cx="236415" cy="4697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3A78C1-EEB8-4F19-B86B-99FACA1C9677}"/>
              </a:ext>
            </a:extLst>
          </p:cNvPr>
          <p:cNvSpPr txBox="1"/>
          <p:nvPr/>
        </p:nvSpPr>
        <p:spPr>
          <a:xfrm>
            <a:off x="2293815" y="4647399"/>
            <a:ext cx="958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80-byte </a:t>
            </a:r>
            <a:br>
              <a:rPr lang="en-US" dirty="0"/>
            </a:br>
            <a:r>
              <a:rPr lang="en-US" dirty="0"/>
              <a:t>blocks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A06B08-FBF0-4919-B6A6-994513B4C47D}"/>
              </a:ext>
            </a:extLst>
          </p:cNvPr>
          <p:cNvSpPr txBox="1"/>
          <p:nvPr/>
        </p:nvSpPr>
        <p:spPr>
          <a:xfrm>
            <a:off x="4698063" y="2438400"/>
            <a:ext cx="43663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Keyed Data or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Content-Addressable Data: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Data is organized by file &amp;</a:t>
            </a:r>
            <a:b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key rather than file &amp; 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E.g. database systems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6528DDA8-A7F8-4ADA-8A61-403862FF18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666667"/>
              </p:ext>
            </p:extLst>
          </p:nvPr>
        </p:nvGraphicFramePr>
        <p:xfrm>
          <a:off x="5867400" y="4191972"/>
          <a:ext cx="13716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3152028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270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989175"/>
                  </a:ext>
                </a:extLst>
              </a:tr>
            </a:tbl>
          </a:graphicData>
        </a:graphic>
      </p:graphicFrame>
      <p:graphicFrame>
        <p:nvGraphicFramePr>
          <p:cNvPr id="15" name="Table 13">
            <a:extLst>
              <a:ext uri="{FF2B5EF4-FFF2-40B4-BE49-F238E27FC236}">
                <a16:creationId xmlns:a16="http://schemas.microsoft.com/office/drawing/2014/main" id="{61A5C3A7-AC94-4FEA-A2EF-C8E108E3C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153700"/>
              </p:ext>
            </p:extLst>
          </p:nvPr>
        </p:nvGraphicFramePr>
        <p:xfrm>
          <a:off x="6211277" y="5593891"/>
          <a:ext cx="137160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3152028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2709998"/>
                    </a:ext>
                  </a:extLst>
                </a:gridCol>
              </a:tblGrid>
              <a:tr h="32593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989175"/>
                  </a:ext>
                </a:extLst>
              </a:tr>
            </a:tbl>
          </a:graphicData>
        </a:graphic>
      </p:graphicFrame>
      <p:graphicFrame>
        <p:nvGraphicFramePr>
          <p:cNvPr id="16" name="Table 13">
            <a:extLst>
              <a:ext uri="{FF2B5EF4-FFF2-40B4-BE49-F238E27FC236}">
                <a16:creationId xmlns:a16="http://schemas.microsoft.com/office/drawing/2014/main" id="{E1B61724-EDDA-424E-8F75-216751FBA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354602"/>
              </p:ext>
            </p:extLst>
          </p:nvPr>
        </p:nvGraphicFramePr>
        <p:xfrm>
          <a:off x="4495800" y="4922890"/>
          <a:ext cx="13716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3152028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270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989175"/>
                  </a:ext>
                </a:extLst>
              </a:tr>
            </a:tbl>
          </a:graphicData>
        </a:graphic>
      </p:graphicFrame>
      <p:graphicFrame>
        <p:nvGraphicFramePr>
          <p:cNvPr id="17" name="Table 13">
            <a:extLst>
              <a:ext uri="{FF2B5EF4-FFF2-40B4-BE49-F238E27FC236}">
                <a16:creationId xmlns:a16="http://schemas.microsoft.com/office/drawing/2014/main" id="{F76F8CBD-F920-4CC6-B8E9-C790A7AC90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257729"/>
              </p:ext>
            </p:extLst>
          </p:nvPr>
        </p:nvGraphicFramePr>
        <p:xfrm>
          <a:off x="7069992" y="4922890"/>
          <a:ext cx="13716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3152028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270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989175"/>
                  </a:ext>
                </a:extLst>
              </a:tr>
            </a:tbl>
          </a:graphicData>
        </a:graphic>
      </p:graphicFrame>
      <p:graphicFrame>
        <p:nvGraphicFramePr>
          <p:cNvPr id="18" name="Table 13">
            <a:extLst>
              <a:ext uri="{FF2B5EF4-FFF2-40B4-BE49-F238E27FC236}">
                <a16:creationId xmlns:a16="http://schemas.microsoft.com/office/drawing/2014/main" id="{646796B3-55F5-425E-B58A-B1F2CB96E4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931475"/>
              </p:ext>
            </p:extLst>
          </p:nvPr>
        </p:nvGraphicFramePr>
        <p:xfrm>
          <a:off x="7692787" y="5593891"/>
          <a:ext cx="13716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3152028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0927099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989175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5D1CB0B-24C2-4208-83DC-8939D5A4B275}"/>
              </a:ext>
            </a:extLst>
          </p:cNvPr>
          <p:cNvCxnSpPr>
            <a:cxnSpLocks/>
          </p:cNvCxnSpPr>
          <p:nvPr/>
        </p:nvCxnSpPr>
        <p:spPr>
          <a:xfrm flipH="1">
            <a:off x="4876800" y="4562812"/>
            <a:ext cx="1219201" cy="3294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BDEE379-B3B2-4C16-BC71-B3B704BA8E3A}"/>
              </a:ext>
            </a:extLst>
          </p:cNvPr>
          <p:cNvCxnSpPr>
            <a:cxnSpLocks/>
          </p:cNvCxnSpPr>
          <p:nvPr/>
        </p:nvCxnSpPr>
        <p:spPr>
          <a:xfrm flipH="1">
            <a:off x="6477000" y="5309312"/>
            <a:ext cx="838201" cy="2505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C4F6ABB-C17C-46AB-BDA2-5EA3BF734443}"/>
              </a:ext>
            </a:extLst>
          </p:cNvPr>
          <p:cNvCxnSpPr>
            <a:cxnSpLocks/>
          </p:cNvCxnSpPr>
          <p:nvPr/>
        </p:nvCxnSpPr>
        <p:spPr>
          <a:xfrm>
            <a:off x="6096001" y="4578107"/>
            <a:ext cx="1142999" cy="314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ADF43F3-936A-4480-AA54-5A058112886E}"/>
              </a:ext>
            </a:extLst>
          </p:cNvPr>
          <p:cNvCxnSpPr>
            <a:cxnSpLocks/>
          </p:cNvCxnSpPr>
          <p:nvPr/>
        </p:nvCxnSpPr>
        <p:spPr>
          <a:xfrm>
            <a:off x="7315201" y="5293731"/>
            <a:ext cx="440591" cy="26138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629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537D9-EEE2-441C-BA7D-4E3284BE5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File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CEAA9-1C70-4799-AE49-990CD252D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/>
              <a:t>Most files take their structure by convention: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ELF – Executable and Linkable Format</a:t>
            </a:r>
          </a:p>
          <a:p>
            <a:r>
              <a:rPr lang="en-US" sz="2000" dirty="0"/>
              <a:t>Binary file format for programs, </a:t>
            </a:r>
            <a:br>
              <a:rPr lang="en-US" sz="2000" dirty="0"/>
            </a:br>
            <a:r>
              <a:rPr lang="en-US" sz="2000" dirty="0"/>
              <a:t>object files, and libraries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Contents: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Magic Number – 4-byte </a:t>
            </a:r>
            <a:br>
              <a:rPr lang="en-US" sz="2000" dirty="0"/>
            </a:br>
            <a:r>
              <a:rPr lang="en-US" sz="2000" dirty="0"/>
              <a:t>sequence 0x7F ‘E’ ‘L’ ‘F’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Text 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Data 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BSS (uninitialized data) 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Symbol table Size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Entry point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70AF81-45D7-4969-A788-D6A5802CD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F9CC84-0EDD-40CE-9740-2D35E756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ADCF2CF-E1A2-4652-B433-799B13643D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371052"/>
              </p:ext>
            </p:extLst>
          </p:nvPr>
        </p:nvGraphicFramePr>
        <p:xfrm>
          <a:off x="6705600" y="1981200"/>
          <a:ext cx="1447800" cy="3977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16685681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Magic #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1433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Text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4572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130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BSS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791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Symbol Table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742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Entry Point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195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137098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.text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808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095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Symbol Table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431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963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E169-4AC1-43CF-B029-7104796D0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Segment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BD3C6-DB93-42B3-99EE-C80C3D6ED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Initialized vs. Uninitialized Data: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Initialized: 	int x = 12;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Uninitialized: 	int x;</a:t>
            </a:r>
          </a:p>
          <a:p>
            <a:pPr marL="0" indent="0">
              <a:buNone/>
            </a:pPr>
            <a:r>
              <a:rPr lang="en-US" sz="2000" dirty="0"/>
              <a:t>		int array [1000];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Initialized data has to be saved by the compiler, uninitialized data does not.		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45EAE8-0C86-4A97-9783-1F9F0C80B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21C6D-6D4E-4662-8FC3-2FF1A1701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5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1902</TotalTime>
  <Words>699</Words>
  <Application>Microsoft Office PowerPoint</Application>
  <PresentationFormat>On-screen Show (4:3)</PresentationFormat>
  <Paragraphs>152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Consolas</vt:lpstr>
      <vt:lpstr>Georgia</vt:lpstr>
      <vt:lpstr>Verdana</vt:lpstr>
      <vt:lpstr>Office Theme</vt:lpstr>
      <vt:lpstr>File Systems</vt:lpstr>
      <vt:lpstr>Motivation</vt:lpstr>
      <vt:lpstr>File Storage Media</vt:lpstr>
      <vt:lpstr>What is a File?</vt:lpstr>
      <vt:lpstr>File Naming</vt:lpstr>
      <vt:lpstr>File Contents</vt:lpstr>
      <vt:lpstr>Content Alternatives</vt:lpstr>
      <vt:lpstr>Example File Format</vt:lpstr>
      <vt:lpstr>BSS Segment</vt:lpstr>
      <vt:lpstr>See ELF Files for yourself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59</cp:revision>
  <dcterms:created xsi:type="dcterms:W3CDTF">2016-01-21T02:03:40Z</dcterms:created>
  <dcterms:modified xsi:type="dcterms:W3CDTF">2020-04-02T16:42:31Z</dcterms:modified>
</cp:coreProperties>
</file>