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7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Sockets Abstraction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Recall: 7-Layer OSI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72070"/>
            <a:ext cx="8229600" cy="5112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Last time: The transport layer converts the ability to send individual messages into a communication channel with semantics and guarantees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Today: The sockets abstraction, which is the interface between the kernel space transport layer and the user space layers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265610"/>
              </p:ext>
            </p:extLst>
          </p:nvPr>
        </p:nvGraphicFramePr>
        <p:xfrm>
          <a:off x="213204" y="134363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444"/>
              </p:ext>
            </p:extLst>
          </p:nvPr>
        </p:nvGraphicFramePr>
        <p:xfrm>
          <a:off x="5623404" y="134363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1823914" y="1506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2635D-4CBA-4278-8C7D-5BC2398F0860}"/>
              </a:ext>
            </a:extLst>
          </p:cNvPr>
          <p:cNvCxnSpPr>
            <a:cxnSpLocks/>
          </p:cNvCxnSpPr>
          <p:nvPr/>
        </p:nvCxnSpPr>
        <p:spPr>
          <a:xfrm>
            <a:off x="1823914" y="1887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1823914" y="2268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1823914" y="2649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1823914" y="374746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265754" y="1582330"/>
            <a:ext cx="0" cy="21782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6939824" y="158233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2744252" y="2482451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1823914" y="3030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1823914" y="341113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559587" y="323292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2633645" y="286085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2683531" y="360211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438400" y="131473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2893524" y="210853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830D45E-362C-4611-800A-5397DD1D8A9B}"/>
              </a:ext>
            </a:extLst>
          </p:cNvPr>
          <p:cNvSpPr txBox="1"/>
          <p:nvPr/>
        </p:nvSpPr>
        <p:spPr>
          <a:xfrm>
            <a:off x="2677439" y="1716334"/>
            <a:ext cx="185332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Protocol to Protocol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CF5F91-D8AE-4507-B460-4A6FC6B218A0}"/>
              </a:ext>
            </a:extLst>
          </p:cNvPr>
          <p:cNvCxnSpPr>
            <a:cxnSpLocks/>
          </p:cNvCxnSpPr>
          <p:nvPr/>
        </p:nvCxnSpPr>
        <p:spPr>
          <a:xfrm flipH="1" flipV="1">
            <a:off x="-76200" y="2447090"/>
            <a:ext cx="8991600" cy="3536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83B2545-95F0-4C73-8B4D-F9DA2C84641D}"/>
              </a:ext>
            </a:extLst>
          </p:cNvPr>
          <p:cNvCxnSpPr>
            <a:cxnSpLocks/>
          </p:cNvCxnSpPr>
          <p:nvPr/>
        </p:nvCxnSpPr>
        <p:spPr>
          <a:xfrm flipH="1" flipV="1">
            <a:off x="7086601" y="2482451"/>
            <a:ext cx="600224" cy="716956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E1A851-5C65-4250-A860-DEDA57F0820E}"/>
              </a:ext>
            </a:extLst>
          </p:cNvPr>
          <p:cNvCxnSpPr>
            <a:cxnSpLocks/>
          </p:cNvCxnSpPr>
          <p:nvPr/>
        </p:nvCxnSpPr>
        <p:spPr>
          <a:xfrm flipV="1">
            <a:off x="6943708" y="1595468"/>
            <a:ext cx="0" cy="217227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D13C12-FC01-43C0-B6E9-651833A53EAD}"/>
              </a:ext>
            </a:extLst>
          </p:cNvPr>
          <p:cNvSpPr txBox="1"/>
          <p:nvPr/>
        </p:nvSpPr>
        <p:spPr>
          <a:xfrm>
            <a:off x="7414438" y="2106417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 Space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CEBF63-242C-40FC-BA19-612C95F2B5BF}"/>
              </a:ext>
            </a:extLst>
          </p:cNvPr>
          <p:cNvSpPr txBox="1"/>
          <p:nvPr/>
        </p:nvSpPr>
        <p:spPr>
          <a:xfrm>
            <a:off x="7329959" y="2483802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 Space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E1AD7F-0F73-4AC9-AAB9-E54D27CF251F}"/>
              </a:ext>
            </a:extLst>
          </p:cNvPr>
          <p:cNvSpPr txBox="1"/>
          <p:nvPr/>
        </p:nvSpPr>
        <p:spPr>
          <a:xfrm>
            <a:off x="7386713" y="3206109"/>
            <a:ext cx="88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6863-4C04-4CBF-A0AB-28CE94967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18FF5-4A3F-46FF-964B-5D521AF9C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Sockets</a:t>
            </a:r>
            <a:r>
              <a:rPr lang="en-US" sz="2000" dirty="0"/>
              <a:t> are communication endpoints that connect processes</a:t>
            </a:r>
          </a:p>
          <a:p>
            <a:r>
              <a:rPr lang="en-US" sz="2000" dirty="0"/>
              <a:t>Independent of the underlying technology</a:t>
            </a:r>
          </a:p>
          <a:p>
            <a:r>
              <a:rPr lang="en-US" sz="2000" dirty="0"/>
              <a:t>Follows the “everything is a file” philosophy</a:t>
            </a:r>
          </a:p>
          <a:p>
            <a:r>
              <a:rPr lang="en-US" sz="2000" dirty="0"/>
              <a:t>Processes have a single read/write interface to sockets, and the OS is responsible for making it work</a:t>
            </a:r>
          </a:p>
          <a:p>
            <a:r>
              <a:rPr lang="en-US" sz="2000" dirty="0"/>
              <a:t>Processes </a:t>
            </a:r>
            <a:r>
              <a:rPr lang="en-US" sz="2000" u="sng" dirty="0"/>
              <a:t>don’t</a:t>
            </a:r>
            <a:r>
              <a:rPr lang="en-US" sz="2000" dirty="0"/>
              <a:t> need to know how a socket is implemented, other than specifying what kinds of semantics are wanted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Processes can swap out underlying technology just by changing the socket configuration (good for testing, etc.)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47461F-BE90-4710-9F95-CBD86BFB4184}"/>
              </a:ext>
            </a:extLst>
          </p:cNvPr>
          <p:cNvSpPr/>
          <p:nvPr/>
        </p:nvSpPr>
        <p:spPr>
          <a:xfrm>
            <a:off x="1143000" y="45720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B06ABD-827C-41AD-BD5D-8E0AD22068DA}"/>
              </a:ext>
            </a:extLst>
          </p:cNvPr>
          <p:cNvSpPr/>
          <p:nvPr/>
        </p:nvSpPr>
        <p:spPr>
          <a:xfrm>
            <a:off x="6698530" y="4495800"/>
            <a:ext cx="12192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 B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FF1D69A-1538-457F-8DF4-B5029810D66C}"/>
              </a:ext>
            </a:extLst>
          </p:cNvPr>
          <p:cNvGrpSpPr/>
          <p:nvPr/>
        </p:nvGrpSpPr>
        <p:grpSpPr>
          <a:xfrm>
            <a:off x="2362200" y="4876800"/>
            <a:ext cx="304800" cy="304800"/>
            <a:chOff x="2362200" y="4876800"/>
            <a:chExt cx="304800" cy="3048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E165EF-B2D2-4D4B-878E-42B430BB5DE7}"/>
                </a:ext>
              </a:extLst>
            </p:cNvPr>
            <p:cNvSpPr/>
            <p:nvPr/>
          </p:nvSpPr>
          <p:spPr>
            <a:xfrm>
              <a:off x="2362200" y="4876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B32929-E636-4887-94C3-2AD032CF4C18}"/>
                </a:ext>
              </a:extLst>
            </p:cNvPr>
            <p:cNvSpPr/>
            <p:nvPr/>
          </p:nvSpPr>
          <p:spPr>
            <a:xfrm>
              <a:off x="2438400" y="4953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7DAFCF0-D3BE-487F-A554-CD3665FBDBA2}"/>
              </a:ext>
            </a:extLst>
          </p:cNvPr>
          <p:cNvGrpSpPr/>
          <p:nvPr/>
        </p:nvGrpSpPr>
        <p:grpSpPr>
          <a:xfrm>
            <a:off x="6393730" y="4800600"/>
            <a:ext cx="304800" cy="304800"/>
            <a:chOff x="2362200" y="4876800"/>
            <a:chExt cx="304800" cy="304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FB8736-4178-43E7-877D-0BFDFF52C428}"/>
                </a:ext>
              </a:extLst>
            </p:cNvPr>
            <p:cNvSpPr/>
            <p:nvPr/>
          </p:nvSpPr>
          <p:spPr>
            <a:xfrm>
              <a:off x="2362200" y="4876800"/>
              <a:ext cx="30480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2EEE14F-E467-4A18-976E-AFCD087B7FCD}"/>
                </a:ext>
              </a:extLst>
            </p:cNvPr>
            <p:cNvSpPr/>
            <p:nvPr/>
          </p:nvSpPr>
          <p:spPr>
            <a:xfrm>
              <a:off x="2438400" y="49530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8117DB3-8C5F-4BD9-9DA7-8E0B34121B6B}"/>
              </a:ext>
            </a:extLst>
          </p:cNvPr>
          <p:cNvSpPr/>
          <p:nvPr/>
        </p:nvSpPr>
        <p:spPr>
          <a:xfrm>
            <a:off x="4111265" y="4083627"/>
            <a:ext cx="879835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TCP/IP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6E8EB7-9245-4CE1-904E-B4B527A6DAAF}"/>
              </a:ext>
            </a:extLst>
          </p:cNvPr>
          <p:cNvSpPr/>
          <p:nvPr/>
        </p:nvSpPr>
        <p:spPr>
          <a:xfrm>
            <a:off x="4112836" y="4578927"/>
            <a:ext cx="879835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UDP/IP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AFE28A-5037-4BCF-9D6C-D118F52C608F}"/>
              </a:ext>
            </a:extLst>
          </p:cNvPr>
          <p:cNvSpPr/>
          <p:nvPr/>
        </p:nvSpPr>
        <p:spPr>
          <a:xfrm>
            <a:off x="4035064" y="5071436"/>
            <a:ext cx="1032236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A34A6B-2578-4E74-B24A-F70D73A77949}"/>
              </a:ext>
            </a:extLst>
          </p:cNvPr>
          <p:cNvSpPr/>
          <p:nvPr/>
        </p:nvSpPr>
        <p:spPr>
          <a:xfrm>
            <a:off x="3920764" y="5539967"/>
            <a:ext cx="1260836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HAM Radio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015FA29-B865-49C1-A050-1BF5E65AFF88}"/>
              </a:ext>
            </a:extLst>
          </p:cNvPr>
          <p:cNvCxnSpPr>
            <a:cxnSpLocks/>
            <a:stCxn id="8" idx="3"/>
            <a:endCxn id="14" idx="1"/>
          </p:cNvCxnSpPr>
          <p:nvPr/>
        </p:nvCxnSpPr>
        <p:spPr>
          <a:xfrm flipV="1">
            <a:off x="2667000" y="4274127"/>
            <a:ext cx="1444265" cy="7550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6181C31-F3AB-419F-8F01-76E8A58F3CB5}"/>
              </a:ext>
            </a:extLst>
          </p:cNvPr>
          <p:cNvCxnSpPr>
            <a:cxnSpLocks/>
            <a:stCxn id="14" idx="3"/>
            <a:endCxn id="12" idx="1"/>
          </p:cNvCxnSpPr>
          <p:nvPr/>
        </p:nvCxnSpPr>
        <p:spPr>
          <a:xfrm>
            <a:off x="4991100" y="4274127"/>
            <a:ext cx="1402630" cy="6788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9035FA3-D7A3-4E53-BCD5-5C553298B398}"/>
              </a:ext>
            </a:extLst>
          </p:cNvPr>
          <p:cNvCxnSpPr>
            <a:cxnSpLocks/>
            <a:stCxn id="15" idx="3"/>
            <a:endCxn id="12" idx="1"/>
          </p:cNvCxnSpPr>
          <p:nvPr/>
        </p:nvCxnSpPr>
        <p:spPr>
          <a:xfrm>
            <a:off x="4992671" y="4769427"/>
            <a:ext cx="1401059" cy="1835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81ECFBB-585C-4067-8B71-26F75B9C3DA8}"/>
              </a:ext>
            </a:extLst>
          </p:cNvPr>
          <p:cNvCxnSpPr>
            <a:cxnSpLocks/>
            <a:stCxn id="16" idx="3"/>
            <a:endCxn id="12" idx="1"/>
          </p:cNvCxnSpPr>
          <p:nvPr/>
        </p:nvCxnSpPr>
        <p:spPr>
          <a:xfrm flipV="1">
            <a:off x="5067300" y="4953000"/>
            <a:ext cx="1326430" cy="30893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D4E167A-3117-419A-8F87-6C76A3C2BB12}"/>
              </a:ext>
            </a:extLst>
          </p:cNvPr>
          <p:cNvCxnSpPr>
            <a:cxnSpLocks/>
            <a:stCxn id="17" idx="3"/>
            <a:endCxn id="12" idx="1"/>
          </p:cNvCxnSpPr>
          <p:nvPr/>
        </p:nvCxnSpPr>
        <p:spPr>
          <a:xfrm flipV="1">
            <a:off x="5181600" y="4953000"/>
            <a:ext cx="1212130" cy="77746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157106-C297-4373-A8B8-93FD65C8AEE4}"/>
              </a:ext>
            </a:extLst>
          </p:cNvPr>
          <p:cNvCxnSpPr>
            <a:cxnSpLocks/>
            <a:stCxn id="8" idx="3"/>
            <a:endCxn id="15" idx="1"/>
          </p:cNvCxnSpPr>
          <p:nvPr/>
        </p:nvCxnSpPr>
        <p:spPr>
          <a:xfrm flipV="1">
            <a:off x="2667000" y="4769427"/>
            <a:ext cx="1445836" cy="2597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6D9440B-35B4-41E8-8580-ADD071EF6A8A}"/>
              </a:ext>
            </a:extLst>
          </p:cNvPr>
          <p:cNvCxnSpPr>
            <a:cxnSpLocks/>
            <a:stCxn id="8" idx="3"/>
            <a:endCxn id="16" idx="1"/>
          </p:cNvCxnSpPr>
          <p:nvPr/>
        </p:nvCxnSpPr>
        <p:spPr>
          <a:xfrm>
            <a:off x="2667000" y="5029200"/>
            <a:ext cx="1368064" cy="23273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BE67F71-9FA6-4B3C-B5D6-80041B9ABC6D}"/>
              </a:ext>
            </a:extLst>
          </p:cNvPr>
          <p:cNvCxnSpPr>
            <a:cxnSpLocks/>
            <a:stCxn id="8" idx="3"/>
            <a:endCxn id="17" idx="1"/>
          </p:cNvCxnSpPr>
          <p:nvPr/>
        </p:nvCxnSpPr>
        <p:spPr>
          <a:xfrm>
            <a:off x="2667000" y="5029200"/>
            <a:ext cx="1253764" cy="70126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20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454D-A39A-44B8-8788-026F13587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a TCP/IP Communication Channel with Sockets: Server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6BA82-8075-43D7-B323-CC22D3951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Follows the client/server model, or could call it the connector/listener model: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Server: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Create socket with socket() system call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bind() address to that socket</a:t>
            </a:r>
          </a:p>
          <a:p>
            <a:pPr lvl="1"/>
            <a:r>
              <a:rPr lang="en-US" sz="1600" dirty="0"/>
              <a:t>For TCP/IP this means a port number</a:t>
            </a:r>
          </a:p>
          <a:p>
            <a:pPr lvl="1"/>
            <a:r>
              <a:rPr lang="en-US" sz="1600" dirty="0"/>
              <a:t>Other methods have different address conventions- memory mapped uses a filesystem path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listen() on socket</a:t>
            </a:r>
          </a:p>
          <a:p>
            <a:pPr lvl="1"/>
            <a:r>
              <a:rPr lang="en-US" sz="1600" dirty="0"/>
              <a:t>Configures incoming connections queue and tells OS to start taking connections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Wait for connection attempts with accept()</a:t>
            </a:r>
          </a:p>
          <a:p>
            <a:pPr lvl="1"/>
            <a:r>
              <a:rPr lang="en-US" sz="1600" dirty="0"/>
              <a:t>Blocks by default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F526-4ED1-475D-8D42-66A1E1E2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5AD54-DEBF-4C58-B817-93CBBCE6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9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7B74-40A7-4A06-82BD-2CA419F79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a TCP/IP Communication Channel with Sockets: Client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B7C90-65A2-4B98-8BB0-EE4DF1BE1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Follows the client/server model, or could call it the connector/listener model: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Client side: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Create socket with socket()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connect() to remote a remote socket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Notes:</a:t>
            </a:r>
          </a:p>
          <a:p>
            <a:r>
              <a:rPr lang="en-US" sz="2000" dirty="0"/>
              <a:t>Both sides need a port number for IP address, but only the client needs an IP address</a:t>
            </a:r>
          </a:p>
          <a:p>
            <a:r>
              <a:rPr lang="en-US" sz="2000" dirty="0"/>
              <a:t>UDP server does not listen() or accept(), UDP client does not connect()</a:t>
            </a:r>
          </a:p>
          <a:p>
            <a:r>
              <a:rPr lang="en-US" sz="2000" dirty="0"/>
              <a:t>Once configured, TCP/UDP is transparent, but it does effect how communications are handled! UDP can fail silently!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FAD29-CD87-433F-BD35-362C8A6D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7D291-8C6E-4DEB-99B0-2B28115F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73296-0D96-40BB-9DCF-481162DB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Configuration with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2894A-39F8-4273-8E21-C56D49C3A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Address formats differ between technologies, but we only have one set of system calls:</a:t>
            </a:r>
          </a:p>
          <a:p>
            <a:r>
              <a:rPr lang="en-US" sz="2000" dirty="0"/>
              <a:t>Recall that </a:t>
            </a:r>
            <a:r>
              <a:rPr lang="en-US" sz="2000" dirty="0" err="1"/>
              <a:t>Pthreads</a:t>
            </a:r>
            <a:r>
              <a:rPr lang="en-US" sz="2000" dirty="0"/>
              <a:t> had to use a lot of void* pointers</a:t>
            </a:r>
          </a:p>
          <a:p>
            <a:r>
              <a:rPr lang="en-US" sz="2000" dirty="0"/>
              <a:t>Socket system calls use a generic struct </a:t>
            </a:r>
            <a:r>
              <a:rPr lang="en-US" sz="2000" dirty="0" err="1"/>
              <a:t>sockaddr</a:t>
            </a:r>
            <a:r>
              <a:rPr lang="en-US" sz="2000" dirty="0"/>
              <a:t> pointer</a:t>
            </a:r>
          </a:p>
          <a:p>
            <a:r>
              <a:rPr lang="en-US" sz="2000" dirty="0"/>
              <a:t>You should specialize this to an appropriate type, e.g. TCP/IP uses struct </a:t>
            </a:r>
            <a:r>
              <a:rPr lang="en-US" sz="2000" dirty="0" err="1"/>
              <a:t>sockaddr_in</a:t>
            </a:r>
            <a:r>
              <a:rPr lang="en-US" sz="2000" dirty="0"/>
              <a:t>, while Unix domain sockets (delivered via memory) use struct </a:t>
            </a:r>
            <a:r>
              <a:rPr lang="en-US" sz="2000" dirty="0" err="1"/>
              <a:t>sockaddr_un</a:t>
            </a:r>
            <a:endParaRPr lang="en-US" sz="2000" dirty="0"/>
          </a:p>
          <a:p>
            <a:r>
              <a:rPr lang="en-US" sz="2000" dirty="0"/>
              <a:t>Documented at man 7 </a:t>
            </a:r>
            <a:r>
              <a:rPr lang="en-US" sz="2000" dirty="0" err="1"/>
              <a:t>ip</a:t>
            </a:r>
            <a:r>
              <a:rPr lang="en-US" sz="2000" dirty="0"/>
              <a:t>, man 7 </a:t>
            </a:r>
            <a:r>
              <a:rPr lang="en-US" sz="2000" dirty="0" err="1"/>
              <a:t>unix</a:t>
            </a:r>
            <a:r>
              <a:rPr lang="en-US" sz="2000" dirty="0"/>
              <a:t>, etc.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Address formats must be in </a:t>
            </a:r>
            <a:r>
              <a:rPr lang="en-US" sz="2000" i="1" dirty="0"/>
              <a:t>network-byte order</a:t>
            </a:r>
            <a:r>
              <a:rPr lang="en-US" sz="2000" dirty="0"/>
              <a:t>:</a:t>
            </a:r>
          </a:p>
          <a:p>
            <a:r>
              <a:rPr lang="en-US" sz="2000" dirty="0"/>
              <a:t>Use </a:t>
            </a:r>
            <a:r>
              <a:rPr lang="en-US" sz="2000" dirty="0" err="1"/>
              <a:t>htons</a:t>
            </a:r>
            <a:r>
              <a:rPr lang="en-US" sz="2000" dirty="0"/>
              <a:t>() to convert port number</a:t>
            </a:r>
          </a:p>
          <a:p>
            <a:r>
              <a:rPr lang="en-US" sz="2000" dirty="0"/>
              <a:t>Use </a:t>
            </a:r>
            <a:r>
              <a:rPr lang="en-US" sz="2000" dirty="0" err="1"/>
              <a:t>inet_aton</a:t>
            </a:r>
            <a:r>
              <a:rPr lang="en-US" sz="2000" dirty="0"/>
              <a:t>() to convert IP address string “</a:t>
            </a:r>
            <a:r>
              <a:rPr lang="en-US" sz="2000" dirty="0" err="1"/>
              <a:t>a.b.c.d</a:t>
            </a:r>
            <a:r>
              <a:rPr lang="en-US" sz="2000" dirty="0"/>
              <a:t>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FD999-0CF7-4A7D-ADB0-443E76DB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24A18-BF7D-4D3A-916B-13F3FF57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7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214B-0C50-4FEF-81EF-E95EE9DA4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Configuration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2D432-7FAA-4E2D-8A59-640031B4F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Suppose we want to connect to “1.2.3.4” on port 12345: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char* </a:t>
            </a:r>
            <a:r>
              <a:rPr lang="en-US" sz="2000" dirty="0" err="1"/>
              <a:t>ipAddr</a:t>
            </a:r>
            <a:r>
              <a:rPr lang="en-US" sz="2000" dirty="0"/>
              <a:t> = “1.2.3.4”;</a:t>
            </a:r>
            <a:br>
              <a:rPr lang="en-US" sz="2000" dirty="0"/>
            </a:br>
            <a:r>
              <a:rPr lang="en-US" sz="2000" dirty="0"/>
              <a:t>int port = 12345;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struct </a:t>
            </a:r>
            <a:r>
              <a:rPr lang="en-US" sz="2000" dirty="0" err="1"/>
              <a:t>sockaddr_in</a:t>
            </a:r>
            <a:r>
              <a:rPr lang="en-US" sz="2000" dirty="0"/>
              <a:t> address;  //Creates address struct</a:t>
            </a:r>
            <a:br>
              <a:rPr lang="en-US" sz="2000" dirty="0"/>
            </a:br>
            <a:r>
              <a:rPr lang="en-US" sz="2000" dirty="0"/>
              <a:t>//Initialize address struct to zeros</a:t>
            </a:r>
          </a:p>
          <a:p>
            <a:pPr marL="0" indent="0">
              <a:buNone/>
            </a:pPr>
            <a:r>
              <a:rPr lang="en-US" sz="2000" dirty="0" err="1"/>
              <a:t>memset</a:t>
            </a:r>
            <a:r>
              <a:rPr lang="en-US" sz="2000" dirty="0"/>
              <a:t>( &amp;address, 0, </a:t>
            </a:r>
            <a:r>
              <a:rPr lang="en-US" sz="2000" dirty="0" err="1"/>
              <a:t>sizeof</a:t>
            </a:r>
            <a:r>
              <a:rPr lang="en-US" sz="2000" dirty="0"/>
              <a:t>( struct </a:t>
            </a:r>
            <a:r>
              <a:rPr lang="en-US" sz="2000" dirty="0" err="1"/>
              <a:t>sockaddr_in</a:t>
            </a:r>
            <a:r>
              <a:rPr lang="en-US" sz="2000" dirty="0"/>
              <a:t> ) 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address.sin_family</a:t>
            </a:r>
            <a:r>
              <a:rPr lang="en-US" sz="2000" dirty="0"/>
              <a:t> = AF_INET;                       //Set family</a:t>
            </a:r>
            <a:br>
              <a:rPr lang="en-US" sz="2000" dirty="0"/>
            </a:br>
            <a:r>
              <a:rPr lang="en-US" sz="2000" dirty="0" err="1"/>
              <a:t>address.sin_port</a:t>
            </a:r>
            <a:r>
              <a:rPr lang="en-US" sz="2000" dirty="0"/>
              <a:t> = </a:t>
            </a:r>
            <a:r>
              <a:rPr lang="en-US" sz="2000" dirty="0" err="1"/>
              <a:t>htons</a:t>
            </a:r>
            <a:r>
              <a:rPr lang="en-US" sz="2000" dirty="0"/>
              <a:t>( port );                    //Set port</a:t>
            </a:r>
            <a:br>
              <a:rPr lang="en-US" sz="2000" dirty="0"/>
            </a:br>
            <a:r>
              <a:rPr lang="en-US" sz="2000" dirty="0" err="1"/>
              <a:t>inet_aton</a:t>
            </a:r>
            <a:r>
              <a:rPr lang="en-US" sz="2000" dirty="0"/>
              <a:t>( </a:t>
            </a:r>
            <a:r>
              <a:rPr lang="en-US" sz="2000" dirty="0" err="1"/>
              <a:t>ipAddrString</a:t>
            </a:r>
            <a:r>
              <a:rPr lang="en-US" sz="2000" dirty="0"/>
              <a:t>, &amp;</a:t>
            </a:r>
            <a:r>
              <a:rPr lang="en-US" sz="2000" dirty="0" err="1"/>
              <a:t>address.sin_addr</a:t>
            </a:r>
            <a:r>
              <a:rPr lang="en-US" sz="2000" dirty="0"/>
              <a:t> ); //Set IP </a:t>
            </a:r>
            <a:r>
              <a:rPr lang="en-US" sz="2000" dirty="0" err="1"/>
              <a:t>addr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A749E5-D02F-4C4F-B579-35F99563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CDBF1-0CCF-4EFC-BD5B-D790A974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3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655</Words>
  <Application>Microsoft Office PowerPoint</Application>
  <PresentationFormat>On-screen Show (4:3)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Office Theme</vt:lpstr>
      <vt:lpstr>The Sockets Abstraction</vt:lpstr>
      <vt:lpstr>Recall: 7-Layer OSI Model</vt:lpstr>
      <vt:lpstr>Sockets</vt:lpstr>
      <vt:lpstr>Creating a TCP/IP Communication Channel with Sockets: Server Side</vt:lpstr>
      <vt:lpstr>Creating a TCP/IP Communication Channel with Sockets: Client Side</vt:lpstr>
      <vt:lpstr>Address Configuration with Sockets</vt:lpstr>
      <vt:lpstr>Address Configuration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66</cp:revision>
  <dcterms:created xsi:type="dcterms:W3CDTF">2016-01-21T02:03:40Z</dcterms:created>
  <dcterms:modified xsi:type="dcterms:W3CDTF">2020-04-29T19:03:55Z</dcterms:modified>
</cp:coreProperties>
</file>