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23"/>
  </p:notesMasterIdLst>
  <p:handoutMasterIdLst>
    <p:handoutMasterId r:id="rId24"/>
  </p:handoutMasterIdLst>
  <p:sldIdLst>
    <p:sldId id="688" r:id="rId4"/>
    <p:sldId id="671" r:id="rId5"/>
    <p:sldId id="672" r:id="rId6"/>
    <p:sldId id="673" r:id="rId7"/>
    <p:sldId id="674" r:id="rId8"/>
    <p:sldId id="675" r:id="rId9"/>
    <p:sldId id="676" r:id="rId10"/>
    <p:sldId id="677" r:id="rId11"/>
    <p:sldId id="689" r:id="rId12"/>
    <p:sldId id="609" r:id="rId13"/>
    <p:sldId id="610" r:id="rId14"/>
    <p:sldId id="690" r:id="rId15"/>
    <p:sldId id="691" r:id="rId16"/>
    <p:sldId id="612" r:id="rId17"/>
    <p:sldId id="613" r:id="rId18"/>
    <p:sldId id="617" r:id="rId19"/>
    <p:sldId id="692" r:id="rId20"/>
    <p:sldId id="652" r:id="rId21"/>
    <p:sldId id="636" r:id="rId22"/>
  </p:sldIdLst>
  <p:sldSz cx="9144000" cy="6858000" type="screen4x3"/>
  <p:notesSz cx="7302500" cy="9586913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E0F4E3"/>
    <a:srgbClr val="E0E0E0"/>
    <a:srgbClr val="E3E4E6"/>
    <a:srgbClr val="FFFF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4660"/>
  </p:normalViewPr>
  <p:slideViewPr>
    <p:cSldViewPr snapToObjects="1">
      <p:cViewPr>
        <p:scale>
          <a:sx n="90" d="100"/>
          <a:sy n="90" d="100"/>
        </p:scale>
        <p:origin x="-13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7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6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286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5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Arithmetic and Bitwise Operations 	on Binary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/>
              <a:t>CSCI 224 / ECE 317:  Computer Architecture</a:t>
            </a:r>
            <a:r>
              <a:rPr lang="en-US" b="0" dirty="0"/>
              <a:t/>
            </a:r>
            <a:br>
              <a:rPr lang="en-US" b="0" dirty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/>
              <a:t>Prof. Jason </a:t>
            </a:r>
            <a:r>
              <a:rPr lang="en-US" dirty="0" err="1"/>
              <a:t>Fritts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</a:t>
            </a:r>
            <a:r>
              <a:rPr lang="en-US" dirty="0" smtClean="0"/>
              <a:t>:  Two’s Complement</a:t>
            </a:r>
            <a:endParaRPr lang="en-US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Negate a number by taking </a:t>
            </a:r>
            <a:r>
              <a:rPr lang="en-US" dirty="0" smtClean="0"/>
              <a:t>2’s </a:t>
            </a:r>
            <a:r>
              <a:rPr lang="en-US" dirty="0" smtClean="0"/>
              <a:t>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bits (one’s complement) and add 1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Negation (Two’s Complement):</a:t>
            </a: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cs typeface="Calibri" panose="020F0502020204030204" pitchFamily="34" charset="0"/>
              </a:rPr>
              <a:t>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</a:t>
            </a:r>
            <a:r>
              <a:rPr lang="en-US" dirty="0" smtClean="0"/>
              <a:t>complement):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Add 1:</a:t>
            </a: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332288" y="3195637"/>
            <a:ext cx="2449513" cy="461963"/>
            <a:chOff x="2441" y="1968"/>
            <a:chExt cx="1543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1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46563" y="4495800"/>
            <a:ext cx="2535238" cy="461963"/>
            <a:chOff x="2387" y="2448"/>
            <a:chExt cx="1597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929062" y="4876800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31757" name="Line 26"/>
          <p:cNvSpPr>
            <a:spLocks noChangeShapeType="1"/>
          </p:cNvSpPr>
          <p:nvPr/>
        </p:nvSpPr>
        <p:spPr bwMode="auto">
          <a:xfrm>
            <a:off x="3962400" y="5410200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6517842" y="4953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867401" y="3657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4246562" y="5481637"/>
            <a:ext cx="2535238" cy="461963"/>
            <a:chOff x="2387" y="2448"/>
            <a:chExt cx="1597" cy="291"/>
          </a:xfrm>
        </p:grpSpPr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1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-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352800"/>
            <a:ext cx="8083550" cy="1600200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Addition Operation</a:t>
            </a:r>
            <a:endParaRPr lang="en-US" dirty="0" smtClean="0"/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Carry output dropped at end of addition</a:t>
            </a:r>
          </a:p>
          <a:p>
            <a:pPr lvl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Valid ONLY if true sum is within </a:t>
            </a:r>
            <a:r>
              <a:rPr lang="en-US" i="1" dirty="0" smtClean="0"/>
              <a:t>w</a:t>
            </a:r>
            <a:r>
              <a:rPr lang="en-US" dirty="0" smtClean="0"/>
              <a:t>-bit range</a:t>
            </a:r>
          </a:p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3424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dirty="0" smtClean="0">
                <a:latin typeface="Calibri" pitchFamily="34" charset="0"/>
              </a:rPr>
              <a:t> 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+1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20597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309939" y="5238750"/>
            <a:ext cx="3090863" cy="400050"/>
            <a:chOff x="2832" y="2448"/>
            <a:chExt cx="1947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286000" y="5619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319338" y="6153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309936" y="6229350"/>
            <a:ext cx="3076575" cy="400050"/>
            <a:chOff x="2832" y="2451"/>
            <a:chExt cx="1938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172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309938" y="5695954"/>
            <a:ext cx="3055938" cy="400050"/>
            <a:chOff x="2832" y="2451"/>
            <a:chExt cx="192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384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819400" y="6303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241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858000" y="5391150"/>
            <a:ext cx="209621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21336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25146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30480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31242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7" y="2590804"/>
            <a:ext cx="3076575" cy="400050"/>
            <a:chOff x="2832" y="2451"/>
            <a:chExt cx="1938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202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31979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19466" y="228600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(312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255)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85" name="Group 15"/>
          <p:cNvGrpSpPr>
            <a:grpSpLocks/>
          </p:cNvGrpSpPr>
          <p:nvPr/>
        </p:nvGrpSpPr>
        <p:grpSpPr bwMode="auto">
          <a:xfrm>
            <a:off x="3081339" y="4933950"/>
            <a:ext cx="3319463" cy="400050"/>
            <a:chOff x="2832" y="2448"/>
            <a:chExt cx="2091" cy="252"/>
          </a:xfrm>
        </p:grpSpPr>
        <p:sp>
          <p:nvSpPr>
            <p:cNvPr id="8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Rectangle 24"/>
            <p:cNvSpPr>
              <a:spLocks noChangeArrowheads="1"/>
            </p:cNvSpPr>
            <p:nvPr/>
          </p:nvSpPr>
          <p:spPr bwMode="auto">
            <a:xfrm>
              <a:off x="4289" y="2448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10082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96" name="Rectangle 25"/>
          <p:cNvSpPr>
            <a:spLocks noChangeArrowheads="1"/>
          </p:cNvSpPr>
          <p:nvPr/>
        </p:nvSpPr>
        <p:spPr bwMode="auto">
          <a:xfrm>
            <a:off x="457200" y="53149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57200" y="5848354"/>
            <a:ext cx="452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98" name="Group 15"/>
          <p:cNvGrpSpPr>
            <a:grpSpLocks/>
          </p:cNvGrpSpPr>
          <p:nvPr/>
        </p:nvGrpSpPr>
        <p:grpSpPr bwMode="auto">
          <a:xfrm>
            <a:off x="3081337" y="5924550"/>
            <a:ext cx="3319463" cy="400050"/>
            <a:chOff x="2832" y="2451"/>
            <a:chExt cx="2091" cy="252"/>
          </a:xfrm>
        </p:grpSpPr>
        <p:sp>
          <p:nvSpPr>
            <p:cNvPr id="9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7" name="Rectangle 24"/>
            <p:cNvSpPr>
              <a:spLocks noChangeArrowheads="1"/>
            </p:cNvSpPr>
            <p:nvPr/>
          </p:nvSpPr>
          <p:spPr bwMode="auto">
            <a:xfrm>
              <a:off x="4370" y="2451"/>
              <a:ext cx="55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4524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3081338" y="5391154"/>
            <a:ext cx="3335338" cy="400050"/>
            <a:chOff x="2832" y="2451"/>
            <a:chExt cx="2101" cy="252"/>
          </a:xfrm>
        </p:grpSpPr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7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59978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18" name="Rectangle 36"/>
          <p:cNvSpPr>
            <a:spLocks noChangeArrowheads="1"/>
          </p:cNvSpPr>
          <p:nvPr/>
        </p:nvSpPr>
        <p:spPr bwMode="auto">
          <a:xfrm>
            <a:off x="4155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685800" y="59983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20" name="Rectangle 36"/>
          <p:cNvSpPr>
            <a:spLocks noChangeArrowheads="1"/>
          </p:cNvSpPr>
          <p:nvPr/>
        </p:nvSpPr>
        <p:spPr bwMode="auto">
          <a:xfrm>
            <a:off x="3012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#3:</a:t>
            </a:r>
            <a:endParaRPr lang="en-US" dirty="0"/>
          </a:p>
        </p:txBody>
      </p:sp>
      <p:grpSp>
        <p:nvGrpSpPr>
          <p:cNvPr id="126" name="Group 15"/>
          <p:cNvGrpSpPr>
            <a:grpSpLocks/>
          </p:cNvGrpSpPr>
          <p:nvPr/>
        </p:nvGrpSpPr>
        <p:grpSpPr bwMode="auto">
          <a:xfrm>
            <a:off x="1257300" y="5010150"/>
            <a:ext cx="1828800" cy="304800"/>
            <a:chOff x="2832" y="2496"/>
            <a:chExt cx="1152" cy="192"/>
          </a:xfrm>
        </p:grpSpPr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2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36" name="Group 15"/>
          <p:cNvGrpSpPr>
            <a:grpSpLocks/>
          </p:cNvGrpSpPr>
          <p:nvPr/>
        </p:nvGrpSpPr>
        <p:grpSpPr bwMode="auto">
          <a:xfrm>
            <a:off x="1252536" y="5462592"/>
            <a:ext cx="1828800" cy="304800"/>
            <a:chOff x="2832" y="2496"/>
            <a:chExt cx="1152" cy="192"/>
          </a:xfrm>
        </p:grpSpPr>
        <p:sp>
          <p:nvSpPr>
            <p:cNvPr id="13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4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145" name="Group 15"/>
          <p:cNvGrpSpPr>
            <a:grpSpLocks/>
          </p:cNvGrpSpPr>
          <p:nvPr/>
        </p:nvGrpSpPr>
        <p:grpSpPr bwMode="auto">
          <a:xfrm>
            <a:off x="1252536" y="5995988"/>
            <a:ext cx="1828800" cy="304800"/>
            <a:chOff x="2832" y="2496"/>
            <a:chExt cx="1152" cy="192"/>
          </a:xfrm>
        </p:grpSpPr>
        <p:sp>
          <p:nvSpPr>
            <p:cNvPr id="146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8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5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1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2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3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54" name="Rectangle 36"/>
          <p:cNvSpPr>
            <a:spLocks noChangeArrowheads="1"/>
          </p:cNvSpPr>
          <p:nvPr/>
        </p:nvSpPr>
        <p:spPr bwMode="auto">
          <a:xfrm>
            <a:off x="2326842" y="4567535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5" name="Rectangle 36"/>
          <p:cNvSpPr>
            <a:spLocks noChangeArrowheads="1"/>
          </p:cNvSpPr>
          <p:nvPr/>
        </p:nvSpPr>
        <p:spPr bwMode="auto">
          <a:xfrm>
            <a:off x="20982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18696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1447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12192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9" name="Rectangle 36"/>
          <p:cNvSpPr>
            <a:spLocks noChangeArrowheads="1"/>
          </p:cNvSpPr>
          <p:nvPr/>
        </p:nvSpPr>
        <p:spPr bwMode="auto">
          <a:xfrm>
            <a:off x="685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60" name="Rectangle 36"/>
          <p:cNvSpPr>
            <a:spLocks noChangeArrowheads="1"/>
          </p:cNvSpPr>
          <p:nvPr/>
        </p:nvSpPr>
        <p:spPr bwMode="auto">
          <a:xfrm>
            <a:off x="6509566" y="4998666"/>
            <a:ext cx="247157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16-bit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(70060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65535)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flipV="1">
            <a:off x="5486400" y="5867400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4882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1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40143"/>
              </p:ext>
            </p:extLst>
          </p:nvPr>
        </p:nvGraphicFramePr>
        <p:xfrm>
          <a:off x="3810000" y="2065717"/>
          <a:ext cx="4495800" cy="4106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Worksheet" r:id="rId4" imgW="6448357" imgH="5572125" progId="Excel.Sheet.8">
                  <p:embed/>
                </p:oleObj>
              </mc:Choice>
              <mc:Fallback>
                <p:oleObj name="Worksheet" r:id="rId4" imgW="6448357" imgH="557212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65717"/>
                        <a:ext cx="4495800" cy="4106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dirty="0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4-bit integers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endParaRPr lang="en-US" dirty="0" smtClean="0"/>
          </a:p>
          <a:p>
            <a:pPr marL="635000" lvl="1" indent="-228600" eaLnBrk="1" hangingPunct="1">
              <a:defRPr/>
            </a:pPr>
            <a:r>
              <a:rPr lang="en-US" dirty="0" smtClean="0"/>
              <a:t>Compute true </a:t>
            </a:r>
            <a:r>
              <a:rPr lang="en-US" dirty="0" smtClean="0"/>
              <a:t>sum</a:t>
            </a:r>
            <a:endParaRPr lang="en-US" dirty="0" smtClean="0"/>
          </a:p>
          <a:p>
            <a:pPr marL="635000" lvl="1" indent="-228600" eaLnBrk="1" hangingPunct="1">
              <a:defRPr/>
            </a:pPr>
            <a:r>
              <a:rPr lang="en-US" dirty="0" smtClean="0"/>
              <a:t>Values increase linearly with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Forms planar surface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Worksheet" r:id="rId4" imgW="6146800" imgH="5067300" progId="Excel.Sheet.8">
                  <p:embed/>
                </p:oleObj>
              </mc:Choice>
              <mc:Fallback>
                <p:oleObj name="Workshee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</a:t>
            </a:r>
            <a:r>
              <a:rPr lang="en-US" dirty="0" smtClean="0"/>
              <a:t>Signed </a:t>
            </a:r>
            <a:r>
              <a:rPr lang="en-US" dirty="0" smtClean="0"/>
              <a:t>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</a:t>
            </a:r>
            <a:r>
              <a:rPr lang="en-US" dirty="0" smtClean="0"/>
              <a:t>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48768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52578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57912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58674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8" y="5334004"/>
            <a:ext cx="3024188" cy="400050"/>
            <a:chOff x="2832" y="2451"/>
            <a:chExt cx="190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-54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59411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31199" y="5029200"/>
            <a:ext cx="229261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(-128 &lt; 56 &lt;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121" name="Group 15"/>
          <p:cNvGrpSpPr>
            <a:grpSpLocks/>
          </p:cNvGrpSpPr>
          <p:nvPr/>
        </p:nvGrpSpPr>
        <p:grpSpPr bwMode="auto">
          <a:xfrm>
            <a:off x="3081339" y="2190750"/>
            <a:ext cx="3090863" cy="400050"/>
            <a:chOff x="2832" y="2448"/>
            <a:chExt cx="1947" cy="252"/>
          </a:xfrm>
        </p:grpSpPr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6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9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70" name="Rectangle 25"/>
          <p:cNvSpPr>
            <a:spLocks noChangeArrowheads="1"/>
          </p:cNvSpPr>
          <p:nvPr/>
        </p:nvSpPr>
        <p:spPr bwMode="auto">
          <a:xfrm>
            <a:off x="2057400" y="2571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171" name="Line 26"/>
          <p:cNvSpPr>
            <a:spLocks noChangeShapeType="1"/>
          </p:cNvSpPr>
          <p:nvPr/>
        </p:nvSpPr>
        <p:spPr bwMode="auto">
          <a:xfrm>
            <a:off x="2090738" y="3105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172" name="Group 15"/>
          <p:cNvGrpSpPr>
            <a:grpSpLocks/>
          </p:cNvGrpSpPr>
          <p:nvPr/>
        </p:nvGrpSpPr>
        <p:grpSpPr bwMode="auto">
          <a:xfrm>
            <a:off x="3081337" y="3181350"/>
            <a:ext cx="3100388" cy="400050"/>
            <a:chOff x="2832" y="2451"/>
            <a:chExt cx="1953" cy="252"/>
          </a:xfrm>
        </p:grpSpPr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-84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82" name="Group 15"/>
          <p:cNvGrpSpPr>
            <a:grpSpLocks/>
          </p:cNvGrpSpPr>
          <p:nvPr/>
        </p:nvGrpSpPr>
        <p:grpSpPr bwMode="auto">
          <a:xfrm>
            <a:off x="3081338" y="2647954"/>
            <a:ext cx="3055938" cy="400050"/>
            <a:chOff x="2832" y="2451"/>
            <a:chExt cx="1925" cy="252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8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9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92" name="Rectangle 36"/>
          <p:cNvSpPr>
            <a:spLocks noChangeArrowheads="1"/>
          </p:cNvSpPr>
          <p:nvPr/>
        </p:nvSpPr>
        <p:spPr bwMode="auto">
          <a:xfrm>
            <a:off x="4155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3" name="Rectangle 16"/>
          <p:cNvSpPr>
            <a:spLocks noChangeArrowheads="1"/>
          </p:cNvSpPr>
          <p:nvPr/>
        </p:nvSpPr>
        <p:spPr bwMode="auto">
          <a:xfrm>
            <a:off x="2590800" y="3255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94" name="Rectangle 36"/>
          <p:cNvSpPr>
            <a:spLocks noChangeArrowheads="1"/>
          </p:cNvSpPr>
          <p:nvPr/>
        </p:nvSpPr>
        <p:spPr bwMode="auto">
          <a:xfrm>
            <a:off x="3012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5029200" y="381000"/>
            <a:ext cx="395832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Note:  Same bytes as for </a:t>
            </a: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Ex #1 and Ex #2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in unsigned integer addition, but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now</a:t>
            </a: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interpreted as 8-bit signed integers</a:t>
            </a:r>
            <a:endParaRPr lang="en-US" sz="1800" b="0" i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96" name="Straight Connector 195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Rectangle 36"/>
          <p:cNvSpPr>
            <a:spLocks noChangeArrowheads="1"/>
          </p:cNvSpPr>
          <p:nvPr/>
        </p:nvSpPr>
        <p:spPr bwMode="auto">
          <a:xfrm>
            <a:off x="6671866" y="249555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(172 &gt;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09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12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581400" y="1447800"/>
            <a:ext cx="52578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7 == 7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/>
              <a:t>ux</a:t>
            </a:r>
            <a:r>
              <a:rPr lang="en-US" sz="2000" dirty="0"/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y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 0 &amp;&amp; y &gt; 0	</a:t>
            </a:r>
            <a:r>
              <a:rPr lang="en-US" sz="2000" dirty="0">
                <a:latin typeface="Symbol" pitchFamily="18" charset="2"/>
              </a:rPr>
              <a:t></a:t>
            </a:r>
            <a:r>
              <a:rPr lang="en-US" sz="2000" dirty="0"/>
              <a:t>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&lt;= 0	 </a:t>
            </a:r>
            <a:r>
              <a:rPr lang="en-US" sz="2000" dirty="0">
                <a:latin typeface="Symbol" pitchFamily="18" charset="2"/>
              </a:rPr>
              <a:t></a:t>
            </a:r>
            <a:r>
              <a:rPr lang="en-US" sz="2000" dirty="0"/>
              <a:t>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smtClean="0"/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 err="1" smtClean="0"/>
              <a:t>ux</a:t>
            </a:r>
            <a:r>
              <a:rPr lang="en-US" sz="2000" dirty="0" smtClean="0"/>
              <a:t> </a:t>
            </a:r>
            <a:r>
              <a:rPr lang="en-US" sz="2000" dirty="0"/>
              <a:t>&gt;&gt; 3 == </a:t>
            </a:r>
            <a:r>
              <a:rPr lang="en-US" sz="2000" dirty="0" err="1"/>
              <a:t>ux</a:t>
            </a:r>
            <a:r>
              <a:rPr lang="en-US" sz="2000" dirty="0"/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400300" algn="l"/>
                <a:tab pos="2857500" algn="l"/>
                <a:tab pos="3086100" algn="l"/>
                <a:tab pos="5829300" algn="r"/>
              </a:tabLst>
            </a:pPr>
            <a:r>
              <a:rPr lang="en-US" sz="2000" dirty="0"/>
              <a:t>x &amp; (x-1) !=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x = </a:t>
            </a:r>
            <a:r>
              <a:rPr lang="en-US" sz="2000" dirty="0" err="1">
                <a:latin typeface="Calibri" pitchFamily="34" charset="0"/>
              </a:rPr>
              <a:t>foo</a:t>
            </a:r>
            <a:r>
              <a:rPr lang="en-US" sz="2000" dirty="0">
                <a:latin typeface="Calibri" pitchFamily="34" charset="0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ux</a:t>
            </a:r>
            <a:r>
              <a:rPr lang="en-US" sz="2000" dirty="0">
                <a:latin typeface="Calibri" pitchFamily="34" charset="0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alibri" pitchFamily="34" charset="0"/>
              </a:rPr>
              <a:t>unsigned </a:t>
            </a:r>
            <a:r>
              <a:rPr lang="en-US" sz="2000" dirty="0" err="1">
                <a:latin typeface="Calibri" pitchFamily="34" charset="0"/>
              </a:rPr>
              <a:t>uy</a:t>
            </a:r>
            <a:r>
              <a:rPr lang="en-US" sz="2000" dirty="0">
                <a:latin typeface="Calibri" pitchFamily="34" charset="0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914400" y="3657600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>
          <a:xfrm>
            <a:off x="561975" y="121920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5334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800100" y="32639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6355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978400" y="32718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876300" y="53975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609600" y="45720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5054600" y="54054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860800" y="45720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</a:t>
            </a:r>
            <a:r>
              <a:rPr lang="en-US" dirty="0" smtClean="0"/>
              <a:t>bitwise</a:t>
            </a:r>
          </a:p>
          <a:p>
            <a:pPr marL="552450" lvl="1" eaLnBrk="1" hangingPunct="1"/>
            <a:r>
              <a:rPr lang="en-US" dirty="0" smtClean="0"/>
              <a:t>Bitwise-AND operator:	</a:t>
            </a:r>
            <a:r>
              <a:rPr lang="en-US" sz="2400" dirty="0" smtClean="0"/>
              <a:t>&amp;</a:t>
            </a:r>
            <a:endParaRPr lang="en-US" dirty="0" smtClean="0"/>
          </a:p>
          <a:p>
            <a:pPr marL="552450" lvl="1"/>
            <a:r>
              <a:rPr lang="en-US" dirty="0" smtClean="0"/>
              <a:t>Bitwise-NOR operator</a:t>
            </a:r>
            <a:r>
              <a:rPr lang="en-US" dirty="0"/>
              <a:t>:	</a:t>
            </a:r>
            <a:r>
              <a:rPr lang="en-US" sz="2400" dirty="0" smtClean="0"/>
              <a:t>|</a:t>
            </a:r>
            <a:endParaRPr lang="en-US" dirty="0"/>
          </a:p>
          <a:p>
            <a:pPr marL="552450" lvl="1"/>
            <a:r>
              <a:rPr lang="en-US" dirty="0" smtClean="0"/>
              <a:t>Bitwise-XOR operator</a:t>
            </a:r>
            <a:r>
              <a:rPr lang="en-US" dirty="0"/>
              <a:t>:	</a:t>
            </a:r>
            <a:r>
              <a:rPr lang="en-US" sz="2400" dirty="0" smtClean="0"/>
              <a:t>^</a:t>
            </a:r>
            <a:endParaRPr lang="en-US" dirty="0"/>
          </a:p>
          <a:p>
            <a:pPr marL="552450" lvl="1"/>
            <a:r>
              <a:rPr lang="en-US" dirty="0" smtClean="0"/>
              <a:t>Bitwise-NOT operator</a:t>
            </a:r>
            <a:r>
              <a:rPr lang="en-US" dirty="0"/>
              <a:t>:	</a:t>
            </a:r>
            <a:r>
              <a:rPr lang="en-US" sz="2400" dirty="0" smtClean="0"/>
              <a:t>~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9890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0652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8178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894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6466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799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550025" y="4254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627812" y="4886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989012" y="4940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31226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951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856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&amp; Manipulating Sets</a:t>
            </a:r>
            <a:endParaRPr lang="en-US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i="1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i="1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</a:t>
            </a:r>
            <a:r>
              <a:rPr lang="en-US" dirty="0" smtClean="0"/>
              <a:t>bit-wise</a:t>
            </a:r>
          </a:p>
          <a:p>
            <a:pPr marL="552450" lvl="1" eaLnBrk="1" hangingPunct="1"/>
            <a:endParaRPr lang="en-US" dirty="0"/>
          </a:p>
          <a:p>
            <a:pPr eaLnBrk="1" hangingPunct="1"/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data type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b="1" i="1" u="sng" dirty="0" smtClean="0">
                <a:solidFill>
                  <a:srgbClr val="FF0000"/>
                </a:solidFill>
              </a:rPr>
              <a:t>in hexadecimal</a:t>
            </a:r>
            <a:r>
              <a:rPr lang="en-US" sz="2400" dirty="0" smtClean="0"/>
              <a:t>		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</a:rPr>
              <a:t>in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binary</a:t>
            </a:r>
            <a:endParaRPr lang="en-US" sz="2400" u="sng" dirty="0"/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11111111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&amp;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&amp;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|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|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||,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!</a:t>
            </a:r>
            <a:endParaRPr lang="en-US" dirty="0"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lvl="2"/>
            <a:r>
              <a:rPr lang="en-US" dirty="0" smtClean="0"/>
              <a:t>View </a:t>
            </a:r>
            <a:r>
              <a:rPr lang="en-US" dirty="0"/>
              <a:t>0 as “</a:t>
            </a:r>
            <a:r>
              <a:rPr lang="en-US" dirty="0" smtClean="0"/>
              <a:t>False”</a:t>
            </a:r>
          </a:p>
          <a:p>
            <a:pPr lvl="2"/>
            <a:r>
              <a:rPr lang="en-US" dirty="0" smtClean="0"/>
              <a:t>Anything </a:t>
            </a:r>
            <a:r>
              <a:rPr lang="en-US" dirty="0"/>
              <a:t>nonzero as “</a:t>
            </a:r>
            <a:r>
              <a:rPr lang="en-US" dirty="0" smtClean="0"/>
              <a:t>True”</a:t>
            </a:r>
          </a:p>
          <a:p>
            <a:pPr lvl="2"/>
            <a:r>
              <a:rPr lang="en-US" dirty="0" smtClean="0"/>
              <a:t>Always </a:t>
            </a:r>
            <a:r>
              <a:rPr lang="en-US" dirty="0"/>
              <a:t>return 0 or 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>
                <a:solidFill>
                  <a:srgbClr val="980002"/>
                </a:solidFill>
              </a:rPr>
              <a:t>Early </a:t>
            </a:r>
            <a:r>
              <a:rPr lang="en-US" dirty="0">
                <a:solidFill>
                  <a:srgbClr val="980002"/>
                </a:solidFill>
              </a:rPr>
              <a:t>termination</a:t>
            </a:r>
          </a:p>
          <a:p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data </a:t>
            </a:r>
            <a:r>
              <a:rPr lang="en-US" dirty="0"/>
              <a:t>type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	0x00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!0x00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 smtClean="0">
              <a:cs typeface="Calibri" panose="020F0502020204030204" pitchFamily="34" charset="0"/>
              <a:sym typeface="Monaco" charset="0"/>
            </a:endParaRPr>
          </a:p>
          <a:p>
            <a:pPr marL="744538" lvl="1">
              <a:spcBef>
                <a:spcPts val="2100"/>
              </a:spcBef>
            </a:pP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0x69 &amp;&amp; 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0x69 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|| 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 eaLnBrk="1" hangingPunct="1"/>
            <a:r>
              <a:rPr lang="en-US" dirty="0" smtClean="0">
                <a:ea typeface="Monaco" charset="0"/>
                <a:cs typeface="Calibri" panose="020F0502020204030204" pitchFamily="34" charset="0"/>
                <a:sym typeface="Monaco" charset="0"/>
              </a:rPr>
              <a:t>p </a:t>
            </a:r>
            <a:r>
              <a:rPr lang="en-US" dirty="0">
                <a:ea typeface="Monaco" charset="0"/>
                <a:cs typeface="Calibri" panose="020F0502020204030204" pitchFamily="34" charset="0"/>
                <a:sym typeface="Monaco" charset="0"/>
              </a:rPr>
              <a:t>&amp;&amp; *p </a:t>
            </a:r>
            <a:r>
              <a:rPr lang="en-US" dirty="0">
                <a:cs typeface="Calibri" panose="020F0502020204030204" pitchFamily="34" charset="0"/>
              </a:rPr>
              <a:t>	</a:t>
            </a:r>
            <a:r>
              <a:rPr lang="en-US" dirty="0" smtClean="0">
                <a:cs typeface="Calibri" panose="020F0502020204030204" pitchFamily="34" charset="0"/>
              </a:rPr>
              <a:t>		// avoids </a:t>
            </a:r>
            <a:r>
              <a:rPr lang="en-US" dirty="0">
                <a:cs typeface="Calibri" panose="020F0502020204030204" pitchFamily="34" charset="0"/>
              </a:rPr>
              <a:t>null pointer </a:t>
            </a:r>
            <a:r>
              <a:rPr lang="en-US" dirty="0" smtClean="0">
                <a:cs typeface="Calibri" panose="020F0502020204030204" pitchFamily="34" charset="0"/>
              </a:rPr>
              <a:t>access</a:t>
            </a:r>
            <a:endParaRPr lang="en-US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&lt;&lt;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&gt;&gt;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right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Bitwise-NOT:  One’s Complement</a:t>
            </a:r>
            <a:endParaRPr lang="en-US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operation: 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~</a:t>
            </a: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all bits </a:t>
            </a:r>
            <a:r>
              <a:rPr lang="en-US" dirty="0"/>
              <a:t>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to 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1 to 0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0 </a:t>
            </a:r>
            <a:r>
              <a:rPr lang="en-US" dirty="0">
                <a:cs typeface="Calibri" panose="020F0502020204030204" pitchFamily="34" charset="0"/>
              </a:rPr>
              <a:t>to </a:t>
            </a:r>
            <a:r>
              <a:rPr lang="en-US" dirty="0" smtClean="0">
                <a:cs typeface="Calibri" panose="020F0502020204030204" pitchFamily="34" charset="0"/>
              </a:rPr>
              <a:t>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complement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029200" y="4267200"/>
            <a:ext cx="2438400" cy="461963"/>
            <a:chOff x="2448" y="1968"/>
            <a:chExt cx="1536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8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53000" y="5786437"/>
            <a:ext cx="2514600" cy="461963"/>
            <a:chOff x="2400" y="2448"/>
            <a:chExt cx="1584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400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>
            <a:off x="6553200" y="48768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2048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2917</TotalTime>
  <Words>1008</Words>
  <Application>Microsoft Office PowerPoint</Application>
  <PresentationFormat>On-screen Show (4:3)</PresentationFormat>
  <Paragraphs>518</Paragraphs>
  <Slides>19</Slides>
  <Notes>12</Notes>
  <HiddenSlides>2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template2007</vt:lpstr>
      <vt:lpstr>Title and Content</vt:lpstr>
      <vt:lpstr>Title Only</vt:lpstr>
      <vt:lpstr>Document</vt:lpstr>
      <vt:lpstr>Microsoft Excel 97-2003 Worksheet</vt:lpstr>
      <vt:lpstr>Chart</vt:lpstr>
      <vt:lpstr>Arithmetic and Bitwise Operations  on Binary Data  CSCI 224 / ECE 317:  Computer Architecture </vt:lpstr>
      <vt:lpstr>Boolean Algebra</vt:lpstr>
      <vt:lpstr>Application of Boolean Algebra</vt:lpstr>
      <vt:lpstr>General Boolean Algebras</vt:lpstr>
      <vt:lpstr>Representing &amp; Manipulating Sets</vt:lpstr>
      <vt:lpstr>Bit-Level Operations in C</vt:lpstr>
      <vt:lpstr>Contrast: Logic Operations in C</vt:lpstr>
      <vt:lpstr>Shift Operations</vt:lpstr>
      <vt:lpstr>Bitwise-NOT:  One’s Complement</vt:lpstr>
      <vt:lpstr>Negation:  Two’s Complement</vt:lpstr>
      <vt:lpstr>Complement &amp; Increment Examples</vt:lpstr>
      <vt:lpstr>Unsigned Addition</vt:lpstr>
      <vt:lpstr>Unsigned Addition</vt:lpstr>
      <vt:lpstr>Visualizing (Mathematical) Integer Addition</vt:lpstr>
      <vt:lpstr>Visualizing Unsigned Addition</vt:lpstr>
      <vt:lpstr>Visualizing Signed Addition</vt:lpstr>
      <vt:lpstr>Signed Addition</vt:lpstr>
      <vt:lpstr>Arithmetic: Basic Rules</vt:lpstr>
      <vt:lpstr>Integer C Puzzles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Jason Fritts</cp:lastModifiedBy>
  <cp:revision>86</cp:revision>
  <cp:lastPrinted>2010-01-19T15:27:43Z</cp:lastPrinted>
  <dcterms:created xsi:type="dcterms:W3CDTF">2011-01-05T19:59:31Z</dcterms:created>
  <dcterms:modified xsi:type="dcterms:W3CDTF">2014-02-08T06:03:40Z</dcterms:modified>
</cp:coreProperties>
</file>