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107"/>
  </p:notesMasterIdLst>
  <p:handoutMasterIdLst>
    <p:handoutMasterId r:id="rId108"/>
  </p:handoutMasterIdLst>
  <p:sldIdLst>
    <p:sldId id="542" r:id="rId4"/>
    <p:sldId id="702" r:id="rId5"/>
    <p:sldId id="703" r:id="rId6"/>
    <p:sldId id="692" r:id="rId7"/>
    <p:sldId id="657" r:id="rId8"/>
    <p:sldId id="695" r:id="rId9"/>
    <p:sldId id="807" r:id="rId10"/>
    <p:sldId id="699" r:id="rId11"/>
    <p:sldId id="712" r:id="rId12"/>
    <p:sldId id="713" r:id="rId13"/>
    <p:sldId id="805" r:id="rId14"/>
    <p:sldId id="806" r:id="rId15"/>
    <p:sldId id="802" r:id="rId16"/>
    <p:sldId id="809" r:id="rId17"/>
    <p:sldId id="804" r:id="rId18"/>
    <p:sldId id="684" r:id="rId19"/>
    <p:sldId id="591" r:id="rId20"/>
    <p:sldId id="739" r:id="rId21"/>
    <p:sldId id="740" r:id="rId22"/>
    <p:sldId id="741" r:id="rId23"/>
    <p:sldId id="742" r:id="rId24"/>
    <p:sldId id="743" r:id="rId25"/>
    <p:sldId id="791" r:id="rId26"/>
    <p:sldId id="785" r:id="rId27"/>
    <p:sldId id="789" r:id="rId28"/>
    <p:sldId id="792" r:id="rId29"/>
    <p:sldId id="793" r:id="rId30"/>
    <p:sldId id="812" r:id="rId31"/>
    <p:sldId id="810" r:id="rId32"/>
    <p:sldId id="811" r:id="rId33"/>
    <p:sldId id="813" r:id="rId34"/>
    <p:sldId id="814" r:id="rId35"/>
    <p:sldId id="815" r:id="rId36"/>
    <p:sldId id="816" r:id="rId37"/>
    <p:sldId id="723" r:id="rId38"/>
    <p:sldId id="724" r:id="rId39"/>
    <p:sldId id="817" r:id="rId40"/>
    <p:sldId id="725" r:id="rId41"/>
    <p:sldId id="726" r:id="rId42"/>
    <p:sldId id="777" r:id="rId43"/>
    <p:sldId id="778" r:id="rId44"/>
    <p:sldId id="779" r:id="rId45"/>
    <p:sldId id="780" r:id="rId46"/>
    <p:sldId id="781" r:id="rId47"/>
    <p:sldId id="782" r:id="rId48"/>
    <p:sldId id="783" r:id="rId49"/>
    <p:sldId id="715" r:id="rId50"/>
    <p:sldId id="716" r:id="rId51"/>
    <p:sldId id="717" r:id="rId52"/>
    <p:sldId id="718" r:id="rId53"/>
    <p:sldId id="719" r:id="rId54"/>
    <p:sldId id="720" r:id="rId55"/>
    <p:sldId id="721" r:id="rId56"/>
    <p:sldId id="722" r:id="rId57"/>
    <p:sldId id="636" r:id="rId58"/>
    <p:sldId id="795" r:id="rId59"/>
    <p:sldId id="796" r:id="rId60"/>
    <p:sldId id="797" r:id="rId61"/>
    <p:sldId id="798" r:id="rId62"/>
    <p:sldId id="799" r:id="rId63"/>
    <p:sldId id="800" r:id="rId64"/>
    <p:sldId id="735" r:id="rId65"/>
    <p:sldId id="736" r:id="rId66"/>
    <p:sldId id="737" r:id="rId67"/>
    <p:sldId id="727" r:id="rId68"/>
    <p:sldId id="728" r:id="rId69"/>
    <p:sldId id="729" r:id="rId70"/>
    <p:sldId id="744" r:id="rId71"/>
    <p:sldId id="745" r:id="rId72"/>
    <p:sldId id="746" r:id="rId73"/>
    <p:sldId id="747" r:id="rId74"/>
    <p:sldId id="748" r:id="rId75"/>
    <p:sldId id="749" r:id="rId76"/>
    <p:sldId id="750" r:id="rId77"/>
    <p:sldId id="751" r:id="rId78"/>
    <p:sldId id="752" r:id="rId79"/>
    <p:sldId id="753" r:id="rId80"/>
    <p:sldId id="754" r:id="rId81"/>
    <p:sldId id="755" r:id="rId82"/>
    <p:sldId id="756" r:id="rId83"/>
    <p:sldId id="757" r:id="rId84"/>
    <p:sldId id="758" r:id="rId85"/>
    <p:sldId id="759" r:id="rId86"/>
    <p:sldId id="760" r:id="rId87"/>
    <p:sldId id="761" r:id="rId88"/>
    <p:sldId id="762" r:id="rId89"/>
    <p:sldId id="763" r:id="rId90"/>
    <p:sldId id="764" r:id="rId91"/>
    <p:sldId id="765" r:id="rId92"/>
    <p:sldId id="766" r:id="rId93"/>
    <p:sldId id="767" r:id="rId94"/>
    <p:sldId id="768" r:id="rId95"/>
    <p:sldId id="769" r:id="rId96"/>
    <p:sldId id="770" r:id="rId97"/>
    <p:sldId id="771" r:id="rId98"/>
    <p:sldId id="772" r:id="rId99"/>
    <p:sldId id="773" r:id="rId100"/>
    <p:sldId id="774" r:id="rId101"/>
    <p:sldId id="775" r:id="rId102"/>
    <p:sldId id="731" r:id="rId103"/>
    <p:sldId id="732" r:id="rId104"/>
    <p:sldId id="733" r:id="rId105"/>
    <p:sldId id="734" r:id="rId106"/>
  </p:sldIdLst>
  <p:sldSz cx="9144000" cy="6858000" type="screen4x3"/>
  <p:notesSz cx="7099300" cy="10234613"/>
  <p:custDataLst>
    <p:tags r:id="rId10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E0F4E3"/>
    <a:srgbClr val="E0E0E0"/>
    <a:srgbClr val="E3E4E6"/>
    <a:srgbClr val="FFFF99"/>
    <a:srgbClr val="FF9999"/>
    <a:srgbClr val="EFBFBF"/>
    <a:srgbClr val="A8E799"/>
    <a:srgbClr val="CDF1C5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76" autoAdjust="0"/>
  </p:normalViewPr>
  <p:slideViewPr>
    <p:cSldViewPr snapToObjects="1">
      <p:cViewPr varScale="1">
        <p:scale>
          <a:sx n="75" d="100"/>
          <a:sy n="75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-3306" y="-72"/>
      </p:cViewPr>
      <p:guideLst>
        <p:guide orient="horz" pos="3222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gs" Target="tags/tag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5861" y="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5851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defTabSz="966648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5861" y="9705851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6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11345" cy="4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0301" y="1"/>
            <a:ext cx="3111345" cy="4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33425"/>
            <a:ext cx="5202237" cy="390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036" y="4880890"/>
            <a:ext cx="5185576" cy="45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61777"/>
            <a:ext cx="3111345" cy="4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301" y="9761777"/>
            <a:ext cx="3111345" cy="4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8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3113"/>
            <a:ext cx="5099050" cy="38258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3113"/>
            <a:ext cx="5099050" cy="3825875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3472"/>
            <a:ext cx="5207386" cy="460456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2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467600" y="22225"/>
            <a:ext cx="15240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ea typeface="Gill Sans" charset="0"/>
                <a:cs typeface="Gill Sans" charset="0"/>
              </a:rPr>
              <a:t>Saint Louis University</a:t>
            </a:r>
            <a:endParaRPr lang="en-US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2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467600" y="22225"/>
            <a:ext cx="15240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ea typeface="Gill Sans" charset="0"/>
                <a:cs typeface="Gill Sans" charset="0"/>
              </a:rPr>
              <a:t>Saint Louis University</a:t>
            </a:r>
            <a:endParaRPr lang="en-US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2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7467600" y="22225"/>
            <a:ext cx="15240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ea typeface="Gill Sans" charset="0"/>
                <a:cs typeface="Gill Sans" charset="0"/>
              </a:rPr>
              <a:t>Saint Louis University</a:t>
            </a:r>
            <a:endParaRPr lang="en-US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4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Relationship Id="rId9" Type="http://schemas.openxmlformats.org/officeDocument/2006/relationships/image" Target="../media/image8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6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9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9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10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11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Data Representation in Memory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/>
              <a:t>CSCI 224 / ECE 317:  Computer Architecture</a:t>
            </a:r>
            <a:r>
              <a:rPr lang="en-US" b="0" dirty="0"/>
              <a:t/>
            </a:r>
            <a:br>
              <a:rPr lang="en-US" b="0" dirty="0"/>
            </a:b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pPr lvl="0">
              <a:defRPr/>
            </a:pPr>
            <a:r>
              <a:rPr lang="en-US" b="1" dirty="0" smtClean="0"/>
              <a:t>Instructor:</a:t>
            </a:r>
            <a:r>
              <a:rPr lang="en-US" dirty="0" smtClean="0"/>
              <a:t> </a:t>
            </a:r>
            <a:endParaRPr lang="en-US" dirty="0"/>
          </a:p>
          <a:p>
            <a:pPr lvl="0">
              <a:defRPr/>
            </a:pPr>
            <a:r>
              <a:rPr lang="en-US" dirty="0"/>
              <a:t>Prof. Jason </a:t>
            </a:r>
            <a:r>
              <a:rPr lang="en-US" dirty="0" err="1"/>
              <a:t>Fritts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2029028" y="5562600"/>
            <a:ext cx="5085944" cy="38472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Slides adapted from Bryant &amp; </a:t>
            </a:r>
            <a:r>
              <a:rPr lang="en-US" sz="2000" b="0" dirty="0" err="1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O’Hallaron’s</a:t>
            </a:r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slides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561975" y="1295400"/>
            <a:ext cx="7896225" cy="5257800"/>
          </a:xfrm>
        </p:spPr>
        <p:txBody>
          <a:bodyPr/>
          <a:lstStyle/>
          <a:p>
            <a:r>
              <a:rPr lang="en-US" dirty="0" smtClean="0"/>
              <a:t>1 Byte </a:t>
            </a:r>
            <a:r>
              <a:rPr lang="en-US" dirty="0"/>
              <a:t>= 8 bits</a:t>
            </a:r>
          </a:p>
          <a:p>
            <a:pPr marL="552450" lvl="1"/>
            <a:r>
              <a:rPr lang="en-US" dirty="0" smtClean="0"/>
              <a:t>Binary:    </a:t>
            </a:r>
            <a:r>
              <a:rPr lang="en-US" dirty="0"/>
              <a:t>00000000</a:t>
            </a:r>
            <a:r>
              <a:rPr lang="en-US" baseline="-20000" dirty="0"/>
              <a:t>2</a:t>
            </a:r>
            <a:r>
              <a:rPr lang="en-US" dirty="0"/>
              <a:t> to </a:t>
            </a:r>
            <a:r>
              <a:rPr lang="en-US" dirty="0" smtClean="0"/>
              <a:t>11111111</a:t>
            </a:r>
            <a:r>
              <a:rPr lang="en-US" baseline="-20000" dirty="0" smtClean="0"/>
              <a:t>2</a:t>
            </a:r>
          </a:p>
          <a:p>
            <a:pPr marL="952500" lvl="2"/>
            <a:endParaRPr lang="en-US" baseline="-20000" dirty="0"/>
          </a:p>
          <a:p>
            <a:r>
              <a:rPr lang="en-US" dirty="0" smtClean="0"/>
              <a:t>A byte value can be interpreted in many ways!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upon how it’s used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For example, consider byte with:     01010101</a:t>
            </a:r>
            <a:r>
              <a:rPr lang="en-US" baseline="-2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as text:    					‘U’</a:t>
            </a:r>
          </a:p>
          <a:p>
            <a:pPr lvl="1"/>
            <a:r>
              <a:rPr lang="en-US" dirty="0" smtClean="0"/>
              <a:t>as integer:    				</a:t>
            </a:r>
            <a:r>
              <a:rPr lang="en-US" dirty="0"/>
              <a:t>8</a:t>
            </a:r>
            <a:r>
              <a:rPr lang="en-US" dirty="0" smtClean="0"/>
              <a:t>5</a:t>
            </a:r>
            <a:r>
              <a:rPr lang="en-US" baseline="-20000" dirty="0" smtClean="0"/>
              <a:t>10</a:t>
            </a:r>
            <a:endParaRPr lang="en-US" dirty="0"/>
          </a:p>
          <a:p>
            <a:pPr lvl="1"/>
            <a:r>
              <a:rPr lang="en-US" dirty="0" smtClean="0"/>
              <a:t>as IA32 instruction:    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pushl</a:t>
            </a:r>
            <a:r>
              <a:rPr lang="en-US" dirty="0" smtClean="0"/>
              <a:t>  %</a:t>
            </a:r>
            <a:r>
              <a:rPr lang="en-US" dirty="0" err="1" smtClean="0"/>
              <a:t>ebp</a:t>
            </a:r>
            <a:endParaRPr lang="en-US" dirty="0" smtClean="0"/>
          </a:p>
          <a:p>
            <a:pPr lvl="1"/>
            <a:r>
              <a:rPr lang="en-US" dirty="0"/>
              <a:t>part of an address or real </a:t>
            </a:r>
            <a:r>
              <a:rPr lang="en-US" dirty="0" smtClean="0"/>
              <a:t>number		</a:t>
            </a:r>
            <a:endParaRPr lang="en-US" dirty="0"/>
          </a:p>
          <a:p>
            <a:pPr lvl="1"/>
            <a:r>
              <a:rPr lang="en-US" dirty="0" smtClean="0"/>
              <a:t>a medium gray pixel in a gray-scale image</a:t>
            </a:r>
          </a:p>
          <a:p>
            <a:pPr lvl="1"/>
            <a:r>
              <a:rPr lang="en-US" dirty="0" smtClean="0"/>
              <a:t>could be interpreted MANY other ways…</a:t>
            </a:r>
            <a:endParaRPr lang="en-US" baseline="-20000" dirty="0" smtClean="0"/>
          </a:p>
          <a:p>
            <a:pPr marL="152400"/>
            <a:endParaRPr lang="en-US" baseline="-20000" dirty="0"/>
          </a:p>
        </p:txBody>
      </p:sp>
      <p:sp>
        <p:nvSpPr>
          <p:cNvPr id="43010" name="Rectangle 43009"/>
          <p:cNvSpPr/>
          <p:nvPr/>
        </p:nvSpPr>
        <p:spPr bwMode="auto">
          <a:xfrm>
            <a:off x="6172200" y="5410200"/>
            <a:ext cx="304800" cy="304800"/>
          </a:xfrm>
          <a:prstGeom prst="rect">
            <a:avLst/>
          </a:prstGeom>
          <a:solidFill>
            <a:srgbClr val="73737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4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587375"/>
            <a:ext cx="839311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Properties of Unsigned Arithmetic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Unsigned Multiplication with Addition Forms Commutative Ring</a:t>
            </a:r>
          </a:p>
          <a:p>
            <a:pPr lvl="1" eaLnBrk="1" hangingPunct="1">
              <a:defRPr/>
            </a:pPr>
            <a:r>
              <a:rPr lang="en-US" dirty="0" smtClean="0"/>
              <a:t>Addition is commutative group</a:t>
            </a:r>
          </a:p>
          <a:p>
            <a:pPr lvl="1" eaLnBrk="1" hangingPunct="1">
              <a:defRPr/>
            </a:pPr>
            <a:r>
              <a:rPr lang="en-US" dirty="0" smtClean="0"/>
              <a:t>Closed under multiplication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dirty="0" smtClean="0"/>
              <a:t>0  </a:t>
            </a:r>
            <a:r>
              <a:rPr lang="en-US" dirty="0" smtClean="0">
                <a:sym typeface="Symbol" pitchFamily="18" charset="2"/>
              </a:rPr>
              <a:t></a:t>
            </a:r>
            <a:r>
              <a:rPr lang="en-US" dirty="0" smtClean="0"/>
              <a:t> 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  </a:t>
            </a:r>
            <a:r>
              <a:rPr lang="en-US" dirty="0" smtClean="0">
                <a:sym typeface="Symbol" pitchFamily="18" charset="2"/>
              </a:rPr>
              <a:t></a:t>
            </a:r>
            <a:r>
              <a:rPr lang="en-US" dirty="0" smtClean="0"/>
              <a:t>  2</a:t>
            </a:r>
            <a:r>
              <a:rPr lang="en-US" i="1" baseline="30000" dirty="0" smtClean="0"/>
              <a:t>w</a:t>
            </a:r>
            <a:r>
              <a:rPr lang="en-US" dirty="0" smtClean="0"/>
              <a:t> –1</a:t>
            </a:r>
          </a:p>
          <a:p>
            <a:pPr lvl="1" eaLnBrk="1" hangingPunct="1">
              <a:defRPr/>
            </a:pPr>
            <a:r>
              <a:rPr lang="en-US" dirty="0" smtClean="0"/>
              <a:t>Multiplication Commutative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  =   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 , </a:t>
            </a:r>
            <a:r>
              <a:rPr lang="en-US" i="1" dirty="0" smtClean="0"/>
              <a:t>u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Multiplication is Associative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))  =   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dirty="0" smtClean="0"/>
              <a:t> ), 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1 is multiplicative identity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1)  =  </a:t>
            </a:r>
            <a:r>
              <a:rPr lang="en-US" i="1" dirty="0" smtClean="0"/>
              <a:t>u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Multiplication distributes over </a:t>
            </a:r>
            <a:r>
              <a:rPr lang="en-US" dirty="0" err="1" smtClean="0"/>
              <a:t>addtion</a:t>
            </a:r>
            <a:endParaRPr lang="en-US" dirty="0" smtClean="0"/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))  =   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dirty="0" smtClean="0"/>
              <a:t> ), </a:t>
            </a:r>
            <a:r>
              <a:rPr lang="en-US" dirty="0" err="1" smtClean="0"/>
              <a:t>UMult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19218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7550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Properties of Two’s Comp. Arithmetic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Isomorphic Algebras</a:t>
            </a:r>
          </a:p>
          <a:p>
            <a:pPr lvl="1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Unsigned multiplication and addition</a:t>
            </a:r>
          </a:p>
          <a:p>
            <a:pPr lvl="2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Truncating to </a:t>
            </a:r>
            <a:r>
              <a:rPr lang="en-US" i="1" dirty="0" smtClean="0"/>
              <a:t>w</a:t>
            </a:r>
            <a:r>
              <a:rPr lang="en-US" dirty="0" smtClean="0"/>
              <a:t> bits</a:t>
            </a:r>
          </a:p>
          <a:p>
            <a:pPr lvl="1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Two’s complement multiplication and addition</a:t>
            </a:r>
          </a:p>
          <a:p>
            <a:pPr lvl="2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Truncating to </a:t>
            </a:r>
            <a:r>
              <a:rPr lang="en-US" i="1" dirty="0" smtClean="0"/>
              <a:t>w</a:t>
            </a:r>
            <a:r>
              <a:rPr lang="en-US" dirty="0" smtClean="0"/>
              <a:t> bits</a:t>
            </a:r>
          </a:p>
          <a:p>
            <a:pPr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Both Form Rings</a:t>
            </a:r>
          </a:p>
          <a:p>
            <a:pPr lvl="1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Isomorphic to ring of integers mod </a:t>
            </a:r>
            <a:r>
              <a:rPr lang="en-US" b="0" dirty="0" smtClean="0"/>
              <a:t>2</a:t>
            </a:r>
            <a:r>
              <a:rPr lang="en-US" b="0" i="1" baseline="30000" dirty="0" smtClean="0"/>
              <a:t>w</a:t>
            </a:r>
            <a:endParaRPr lang="en-US" dirty="0" smtClean="0"/>
          </a:p>
          <a:p>
            <a:pPr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Comparison to (Mathematical) Integer Arithmetic</a:t>
            </a:r>
          </a:p>
          <a:p>
            <a:pPr lvl="1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Both are rings</a:t>
            </a:r>
          </a:p>
          <a:p>
            <a:pPr lvl="1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Integers obey ordering properties, e.g.,</a:t>
            </a:r>
          </a:p>
          <a:p>
            <a:pPr lvl="2" eaLnBrk="1" hangingPunct="1">
              <a:buFont typeface="Wingdings" pitchFamily="2" charset="2"/>
              <a:buNone/>
              <a:tabLst>
                <a:tab pos="2578100" algn="l"/>
                <a:tab pos="3149600" algn="l"/>
              </a:tabLst>
              <a:defRPr/>
            </a:pPr>
            <a:r>
              <a:rPr lang="en-US" i="1" dirty="0" smtClean="0"/>
              <a:t>u</a:t>
            </a:r>
            <a:r>
              <a:rPr lang="en-US" dirty="0" smtClean="0"/>
              <a:t> &gt; 0	</a:t>
            </a:r>
            <a:r>
              <a:rPr lang="en-US" dirty="0" smtClean="0">
                <a:sym typeface="Symbol" pitchFamily="18" charset="2"/>
              </a:rPr>
              <a:t></a:t>
            </a:r>
            <a:r>
              <a:rPr lang="en-US" dirty="0" smtClean="0"/>
              <a:t>	</a:t>
            </a:r>
            <a:r>
              <a:rPr lang="en-US" i="1" dirty="0" smtClean="0"/>
              <a:t>u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 &gt; </a:t>
            </a:r>
            <a:r>
              <a:rPr lang="en-US" i="1" dirty="0" smtClean="0"/>
              <a:t>v</a:t>
            </a:r>
            <a:endParaRPr lang="en-US" dirty="0" smtClean="0"/>
          </a:p>
          <a:p>
            <a:pPr lvl="2" eaLnBrk="1" hangingPunct="1">
              <a:buFont typeface="Wingdings" pitchFamily="2" charset="2"/>
              <a:buNone/>
              <a:tabLst>
                <a:tab pos="2578100" algn="l"/>
                <a:tab pos="3149600" algn="l"/>
              </a:tabLst>
              <a:defRPr/>
            </a:pPr>
            <a:r>
              <a:rPr lang="en-US" i="1" dirty="0" smtClean="0"/>
              <a:t>u</a:t>
            </a:r>
            <a:r>
              <a:rPr lang="en-US" dirty="0" smtClean="0"/>
              <a:t> &gt; 0, </a:t>
            </a:r>
            <a:r>
              <a:rPr lang="en-US" i="1" dirty="0" smtClean="0"/>
              <a:t>v</a:t>
            </a:r>
            <a:r>
              <a:rPr lang="en-US" dirty="0" smtClean="0"/>
              <a:t> &gt; 0	</a:t>
            </a:r>
            <a:r>
              <a:rPr lang="en-US" dirty="0" smtClean="0">
                <a:sym typeface="Symbol" pitchFamily="18" charset="2"/>
              </a:rPr>
              <a:t></a:t>
            </a:r>
            <a:r>
              <a:rPr lang="en-US" dirty="0" smtClean="0"/>
              <a:t>	</a:t>
            </a:r>
            <a:r>
              <a:rPr lang="en-US" i="1" dirty="0" smtClean="0"/>
              <a:t>u</a:t>
            </a:r>
            <a:r>
              <a:rPr lang="en-US" dirty="0" smtClean="0"/>
              <a:t> · </a:t>
            </a:r>
            <a:r>
              <a:rPr lang="en-US" i="1" dirty="0" smtClean="0"/>
              <a:t>v</a:t>
            </a:r>
            <a:r>
              <a:rPr lang="en-US" dirty="0" smtClean="0"/>
              <a:t> &gt; 0</a:t>
            </a:r>
          </a:p>
          <a:p>
            <a:pPr lvl="1" eaLnBrk="1" hangingPunct="1">
              <a:tabLst>
                <a:tab pos="2578100" algn="l"/>
                <a:tab pos="3149600" algn="l"/>
              </a:tabLst>
              <a:defRPr/>
            </a:pPr>
            <a:r>
              <a:rPr lang="en-US" dirty="0" smtClean="0"/>
              <a:t>These properties are not obeyed by two’s comp. arithmetic</a:t>
            </a:r>
          </a:p>
          <a:p>
            <a:pPr lvl="2" eaLnBrk="1" hangingPunct="1">
              <a:buFont typeface="Wingdings" pitchFamily="2" charset="2"/>
              <a:buNone/>
              <a:tabLst>
                <a:tab pos="2578100" algn="l"/>
                <a:tab pos="3149600" algn="l"/>
              </a:tabLst>
              <a:defRPr/>
            </a:pPr>
            <a:r>
              <a:rPr lang="en-US" i="1" dirty="0" err="1" smtClean="0"/>
              <a:t>TMax</a:t>
            </a:r>
            <a:r>
              <a:rPr lang="en-US" b="0" dirty="0" smtClean="0">
                <a:latin typeface="Courier New" pitchFamily="49" charset="0"/>
              </a:rPr>
              <a:t> + 1	==	</a:t>
            </a:r>
            <a:r>
              <a:rPr lang="en-US" i="1" dirty="0" err="1" smtClean="0"/>
              <a:t>TMin</a:t>
            </a:r>
            <a:endParaRPr lang="en-US" b="0" dirty="0" smtClean="0">
              <a:latin typeface="Courier New" pitchFamily="49" charset="0"/>
            </a:endParaRPr>
          </a:p>
          <a:p>
            <a:pPr lvl="2" eaLnBrk="1" hangingPunct="1">
              <a:buFont typeface="Wingdings" pitchFamily="2" charset="2"/>
              <a:buNone/>
              <a:tabLst>
                <a:tab pos="2578100" algn="l"/>
                <a:tab pos="3149600" algn="l"/>
              </a:tabLst>
              <a:defRPr/>
            </a:pPr>
            <a:r>
              <a:rPr lang="en-US" b="0" dirty="0" smtClean="0">
                <a:latin typeface="Courier New" pitchFamily="49" charset="0"/>
              </a:rPr>
              <a:t>15213 * 30426	==	-10030	</a:t>
            </a:r>
            <a:r>
              <a:rPr lang="en-US" b="0" dirty="0" smtClean="0"/>
              <a:t>(16-bit words)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1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Don’t</a:t>
            </a:r>
            <a:r>
              <a:rPr lang="en-US" dirty="0" smtClean="0"/>
              <a:t> Use Just Because Number Nonnegative</a:t>
            </a:r>
          </a:p>
          <a:p>
            <a:pPr lvl="1" eaLnBrk="1" hangingPunct="1">
              <a:defRPr/>
            </a:pPr>
            <a:r>
              <a:rPr lang="en-US" dirty="0" smtClean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unsigned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for (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= cnt-2;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&gt;= 0;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  a[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r>
              <a:rPr lang="en-US" dirty="0" smtClean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#define DELTA </a:t>
            </a:r>
            <a:r>
              <a:rPr lang="en-US" sz="1800" b="1" dirty="0" err="1" smtClean="0">
                <a:latin typeface="Courier New" pitchFamily="49" charset="0"/>
              </a:rPr>
              <a:t>sizeof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for (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 = CNT;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-DELTA &gt;= 0; </a:t>
            </a:r>
            <a:r>
              <a:rPr lang="en-US" sz="1800" b="1" dirty="0" err="1" smtClean="0">
                <a:latin typeface="Courier New" pitchFamily="49" charset="0"/>
              </a:rPr>
              <a:t>i</a:t>
            </a:r>
            <a:r>
              <a:rPr lang="en-US" sz="1800" b="1" dirty="0" smtClean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  . . .</a:t>
            </a:r>
          </a:p>
          <a:p>
            <a:pPr eaLnBrk="1" hangingPunct="1">
              <a:defRPr/>
            </a:pPr>
            <a:r>
              <a:rPr lang="en-US" i="1" dirty="0" smtClean="0"/>
              <a:t>Do</a:t>
            </a:r>
            <a:r>
              <a:rPr lang="en-US" dirty="0" smtClean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 smtClean="0"/>
              <a:t>Multiprecision</a:t>
            </a:r>
            <a:r>
              <a:rPr lang="en-US" dirty="0" smtClean="0"/>
              <a:t> arithmetic</a:t>
            </a:r>
          </a:p>
          <a:p>
            <a:pPr eaLnBrk="1" hangingPunct="1">
              <a:defRPr/>
            </a:pPr>
            <a:r>
              <a:rPr lang="en-US" i="1" dirty="0" smtClean="0"/>
              <a:t>Do</a:t>
            </a:r>
            <a:r>
              <a:rPr lang="en-US" dirty="0" smtClean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 smtClean="0"/>
              <a:t>Logical right shift, no sign extension</a:t>
            </a:r>
          </a:p>
        </p:txBody>
      </p:sp>
    </p:spTree>
    <p:extLst>
      <p:ext uri="{BB962C8B-B14F-4D97-AF65-F5344CB8AC3E}">
        <p14:creationId xmlns:p14="http://schemas.microsoft.com/office/powerpoint/2010/main" val="242003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638175" y="1600200"/>
            <a:ext cx="7667625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Different syntaxes for a byte</a:t>
            </a:r>
            <a:endParaRPr lang="en-US" dirty="0"/>
          </a:p>
          <a:p>
            <a:pPr lvl="1"/>
            <a:r>
              <a:rPr lang="en-US" dirty="0" smtClean="0"/>
              <a:t>Binary:    </a:t>
            </a:r>
            <a:r>
              <a:rPr lang="en-US" dirty="0"/>
              <a:t>00000000</a:t>
            </a:r>
            <a:r>
              <a:rPr lang="en-US" baseline="-20000" dirty="0"/>
              <a:t>2</a:t>
            </a:r>
            <a:r>
              <a:rPr lang="en-US" dirty="0"/>
              <a:t> to </a:t>
            </a:r>
            <a:r>
              <a:rPr lang="en-US" dirty="0" smtClean="0"/>
              <a:t>11111111</a:t>
            </a:r>
            <a:r>
              <a:rPr lang="en-US" baseline="-20000" dirty="0" smtClean="0"/>
              <a:t>2</a:t>
            </a:r>
          </a:p>
          <a:p>
            <a:pPr lvl="1"/>
            <a:endParaRPr lang="en-US" baseline="-20000" dirty="0" smtClean="0"/>
          </a:p>
          <a:p>
            <a:pPr lvl="1"/>
            <a:r>
              <a:rPr lang="en-US" dirty="0" smtClean="0"/>
              <a:t>Decimal</a:t>
            </a:r>
            <a:r>
              <a:rPr lang="en-US" dirty="0"/>
              <a:t>: </a:t>
            </a:r>
            <a:r>
              <a:rPr lang="en-US" dirty="0" smtClean="0"/>
              <a:t>   0</a:t>
            </a:r>
            <a:r>
              <a:rPr lang="en-US" baseline="-20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255</a:t>
            </a:r>
            <a:r>
              <a:rPr lang="en-US" baseline="-20000" dirty="0" smtClean="0"/>
              <a:t>10</a:t>
            </a:r>
          </a:p>
          <a:p>
            <a:pPr lvl="1"/>
            <a:endParaRPr lang="en-US" baseline="-20000" dirty="0" smtClean="0"/>
          </a:p>
          <a:p>
            <a:pPr lvl="1"/>
            <a:r>
              <a:rPr lang="en-US" dirty="0" smtClean="0"/>
              <a:t>Hexadecimal:    00</a:t>
            </a:r>
            <a:r>
              <a:rPr lang="en-US" baseline="-20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FF</a:t>
            </a:r>
            <a:r>
              <a:rPr lang="en-US" baseline="-20000" dirty="0" smtClean="0"/>
              <a:t>16</a:t>
            </a:r>
          </a:p>
          <a:p>
            <a:pPr lvl="2"/>
            <a:r>
              <a:rPr lang="en-US" dirty="0" smtClean="0"/>
              <a:t>Base-16 </a:t>
            </a:r>
            <a:r>
              <a:rPr lang="en-US" dirty="0"/>
              <a:t>number </a:t>
            </a:r>
            <a:r>
              <a:rPr lang="en-US" dirty="0" smtClean="0"/>
              <a:t>representation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characters ‘0’ to ‘9’ and ‘A’ to ‘</a:t>
            </a:r>
            <a:r>
              <a:rPr lang="en-US" dirty="0" smtClean="0"/>
              <a:t>F’</a:t>
            </a:r>
          </a:p>
          <a:p>
            <a:pPr lvl="2"/>
            <a:r>
              <a:rPr lang="en-US" dirty="0" smtClean="0"/>
              <a:t>in C/C++ programming languages, D3</a:t>
            </a:r>
            <a:r>
              <a:rPr lang="en-US" baseline="-20000" dirty="0" smtClean="0"/>
              <a:t>16</a:t>
            </a:r>
            <a:r>
              <a:rPr lang="en-US" dirty="0" smtClean="0"/>
              <a:t> written as either</a:t>
            </a:r>
          </a:p>
          <a:p>
            <a:pPr lvl="3"/>
            <a:r>
              <a:rPr lang="en-US" dirty="0" smtClean="0"/>
              <a:t>0xD3</a:t>
            </a:r>
            <a:endParaRPr lang="en-US" dirty="0"/>
          </a:p>
          <a:p>
            <a:pPr lvl="3"/>
            <a:r>
              <a:rPr lang="en-US" dirty="0" smtClean="0"/>
              <a:t>0xd3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69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sz="3200" dirty="0" smtClean="0"/>
              <a:t>Decimal </a:t>
            </a:r>
            <a:r>
              <a:rPr lang="en-US" sz="3200" dirty="0" err="1" smtClean="0"/>
              <a:t>vs</a:t>
            </a:r>
            <a:r>
              <a:rPr lang="en-US" sz="3200" dirty="0" smtClean="0"/>
              <a:t> Binary </a:t>
            </a:r>
            <a:r>
              <a:rPr lang="en-US" sz="3200" dirty="0" err="1" smtClean="0"/>
              <a:t>vs</a:t>
            </a:r>
            <a:r>
              <a:rPr lang="en-US" sz="3200" dirty="0" smtClean="0"/>
              <a:t> Hexadecimal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41394"/>
              </p:ext>
            </p:extLst>
          </p:nvPr>
        </p:nvGraphicFramePr>
        <p:xfrm>
          <a:off x="1600200" y="1219200"/>
          <a:ext cx="6096000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Decimal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Binary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Hexadecimal</a:t>
                      </a:r>
                      <a:endParaRPr lang="en-US" i="1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7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488238" cy="5730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Binary and Hexadecimal Equivalence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with binary – Hard to gauge size of binary numbers</a:t>
            </a:r>
          </a:p>
          <a:p>
            <a:pPr lvl="1">
              <a:defRPr/>
            </a:pPr>
            <a:r>
              <a:rPr lang="en-US" dirty="0" smtClean="0"/>
              <a:t>e.g.  approx. how big is:      1010011101010001011101011</a:t>
            </a:r>
            <a:r>
              <a:rPr lang="en-US" baseline="-25000" dirty="0" smtClean="0"/>
              <a:t>2</a:t>
            </a:r>
            <a:r>
              <a:rPr lang="en-US" dirty="0" smtClean="0"/>
              <a:t> ?</a:t>
            </a:r>
            <a:endParaRPr lang="en-US" baseline="-25000" dirty="0" smtClean="0"/>
          </a:p>
          <a:p>
            <a:pPr lvl="1">
              <a:defRPr/>
            </a:pPr>
            <a:r>
              <a:rPr lang="en-US" dirty="0" smtClean="0"/>
              <a:t>Would be nice if </a:t>
            </a:r>
            <a:r>
              <a:rPr lang="en-US" dirty="0"/>
              <a:t>native </a:t>
            </a:r>
            <a:r>
              <a:rPr lang="en-US" dirty="0" smtClean="0"/>
              <a:t>computer base was decimal:     21,930,731</a:t>
            </a:r>
          </a:p>
          <a:p>
            <a:pPr lvl="2">
              <a:defRPr/>
            </a:pPr>
            <a:r>
              <a:rPr lang="en-US" dirty="0" smtClean="0"/>
              <a:t>but a decimal digit requires 3</a:t>
            </a:r>
            <a:r>
              <a:rPr lang="en-US" u="sng" dirty="0" smtClean="0"/>
              <a:t>.322</a:t>
            </a:r>
            <a:r>
              <a:rPr lang="en-US" dirty="0" smtClean="0"/>
              <a:t> bits…	</a:t>
            </a:r>
            <a:r>
              <a:rPr lang="en-US" i="1" dirty="0" smtClean="0"/>
              <a:t>won’t work</a:t>
            </a:r>
          </a:p>
          <a:p>
            <a:pPr lvl="2"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smtClean="0"/>
              <a:t>Need a larger base equivalent to binary, such that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equivalence, </a:t>
            </a:r>
            <a:r>
              <a:rPr lang="en-US" i="1" dirty="0" smtClean="0"/>
              <a:t>R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 must be integers – then 1 digit in </a:t>
            </a:r>
            <a:r>
              <a:rPr lang="en-US" i="1" dirty="0" smtClean="0"/>
              <a:t>R</a:t>
            </a:r>
            <a:r>
              <a:rPr lang="en-US" dirty="0" smtClean="0"/>
              <a:t> equals </a:t>
            </a:r>
            <a:r>
              <a:rPr lang="en-US" i="1" dirty="0" smtClean="0"/>
              <a:t>x</a:t>
            </a:r>
            <a:r>
              <a:rPr lang="en-US" dirty="0" smtClean="0"/>
              <a:t> bits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quivalence allows direct conversion between representations</a:t>
            </a:r>
          </a:p>
          <a:p>
            <a:pPr lvl="1">
              <a:defRPr/>
            </a:pPr>
            <a:r>
              <a:rPr lang="en-US" dirty="0" smtClean="0"/>
              <a:t>two options closest to decimal:</a:t>
            </a:r>
          </a:p>
          <a:p>
            <a:pPr lvl="2">
              <a:defRPr/>
            </a:pPr>
            <a:r>
              <a:rPr lang="en-US" dirty="0" smtClean="0"/>
              <a:t>octal:</a:t>
            </a:r>
          </a:p>
          <a:p>
            <a:pPr lvl="2">
              <a:defRPr/>
            </a:pPr>
            <a:r>
              <a:rPr lang="en-US" dirty="0" smtClean="0"/>
              <a:t>hexadecimal: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3810434"/>
                <a:ext cx="17526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dirty="0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10434"/>
                <a:ext cx="1752600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0920" y="5292090"/>
                <a:ext cx="17526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20" y="5292090"/>
                <a:ext cx="1752600" cy="407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5670" y="5664899"/>
                <a:ext cx="17526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670" y="5664899"/>
                <a:ext cx="1752600" cy="407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76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488238" cy="5730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Binary and Hexadecimal Equivalence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Octal or Hexadecimal?</a:t>
            </a:r>
          </a:p>
          <a:p>
            <a:pPr lvl="1">
              <a:defRPr/>
            </a:pPr>
            <a:r>
              <a:rPr lang="en-US" dirty="0" smtClean="0"/>
              <a:t>binary :		            1010011101010001011101011</a:t>
            </a:r>
            <a:r>
              <a:rPr lang="en-US" baseline="-25000" dirty="0" smtClean="0"/>
              <a:t>2</a:t>
            </a:r>
          </a:p>
          <a:p>
            <a:pPr lvl="1">
              <a:defRPr/>
            </a:pPr>
            <a:r>
              <a:rPr lang="en-US" dirty="0" smtClean="0"/>
              <a:t>octal:					123521353</a:t>
            </a:r>
            <a:r>
              <a:rPr lang="en-US" baseline="-25000" dirty="0" smtClean="0"/>
              <a:t>8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hexadecimal number:			    14EA2EB</a:t>
            </a:r>
            <a:r>
              <a:rPr lang="en-US" baseline="-25000" dirty="0" smtClean="0"/>
              <a:t>16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decimal:					   21930731</a:t>
            </a:r>
          </a:p>
          <a:p>
            <a:pPr>
              <a:defRPr/>
            </a:pPr>
            <a:r>
              <a:rPr lang="en-US" dirty="0" smtClean="0"/>
              <a:t>Octal a little closer in size to decimal, BUT…</a:t>
            </a:r>
          </a:p>
          <a:p>
            <a:pPr>
              <a:defRPr/>
            </a:pPr>
            <a:r>
              <a:rPr lang="en-US" dirty="0" smtClean="0"/>
              <a:t>How many base-</a:t>
            </a:r>
            <a:r>
              <a:rPr lang="en-US" i="1" dirty="0" smtClean="0"/>
              <a:t>R</a:t>
            </a:r>
            <a:r>
              <a:rPr lang="en-US" dirty="0" smtClean="0"/>
              <a:t> digits per byte?</a:t>
            </a:r>
          </a:p>
          <a:p>
            <a:pPr lvl="1">
              <a:defRPr/>
            </a:pPr>
            <a:r>
              <a:rPr lang="en-US" dirty="0" smtClean="0"/>
              <a:t>Octal:    8/3 = 2.67 octal digits per byte  --  BAD</a:t>
            </a:r>
          </a:p>
          <a:p>
            <a:pPr lvl="1">
              <a:defRPr/>
            </a:pPr>
            <a:r>
              <a:rPr lang="en-US" dirty="0" smtClean="0"/>
              <a:t>Hex:      8/4 </a:t>
            </a:r>
            <a:r>
              <a:rPr lang="en-US" dirty="0"/>
              <a:t>= </a:t>
            </a:r>
            <a:r>
              <a:rPr lang="en-US" dirty="0" smtClean="0"/>
              <a:t>2 hex </a:t>
            </a:r>
            <a:r>
              <a:rPr lang="en-US" dirty="0"/>
              <a:t>digits per byte  </a:t>
            </a:r>
            <a:r>
              <a:rPr lang="en-US" dirty="0" smtClean="0"/>
              <a:t>--  GOOD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9589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Calibri" pitchFamily="34" charset="0"/>
              </a:rPr>
              <a:t>Hexadecimal wins:    1 hex digit  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</a:t>
            </a:r>
            <a:r>
              <a:rPr lang="en-US" sz="2800" i="1" dirty="0" smtClean="0">
                <a:solidFill>
                  <a:schemeClr val="accent2"/>
                </a:solidFill>
                <a:latin typeface="Calibri" pitchFamily="34" charset="0"/>
              </a:rPr>
              <a:t>  4 bits</a:t>
            </a:r>
          </a:p>
        </p:txBody>
      </p:sp>
    </p:spTree>
    <p:extLst>
      <p:ext uri="{BB962C8B-B14F-4D97-AF65-F5344CB8AC3E}">
        <p14:creationId xmlns:p14="http://schemas.microsoft.com/office/powerpoint/2010/main" val="239095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488238" cy="5730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Convert Between Binary and Hex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Convert Hexadecimal to Binary</a:t>
            </a:r>
          </a:p>
          <a:p>
            <a:pPr lvl="1">
              <a:defRPr/>
            </a:pPr>
            <a:r>
              <a:rPr lang="en-US" dirty="0" smtClean="0"/>
              <a:t>Simply replace each hex digit with its equivalent 4-bit binary sequence</a:t>
            </a:r>
          </a:p>
          <a:p>
            <a:pPr lvl="1">
              <a:defRPr/>
            </a:pPr>
            <a:r>
              <a:rPr lang="en-US" dirty="0" smtClean="0"/>
              <a:t>Example:   		  </a:t>
            </a:r>
            <a:r>
              <a:rPr lang="en-US" b="1" dirty="0" smtClean="0"/>
              <a:t>6 D 1 9 F 3 C</a:t>
            </a:r>
            <a:r>
              <a:rPr lang="en-US" b="1" baseline="-25000" dirty="0" smtClean="0"/>
              <a:t>16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Convert </a:t>
            </a:r>
            <a:r>
              <a:rPr lang="en-US" dirty="0" smtClean="0"/>
              <a:t>Binary to Hexadecimal</a:t>
            </a:r>
            <a:endParaRPr lang="en-US" dirty="0"/>
          </a:p>
          <a:p>
            <a:pPr lvl="1">
              <a:defRPr/>
            </a:pPr>
            <a:r>
              <a:rPr lang="en-US" u="sng" dirty="0" smtClean="0"/>
              <a:t>Starting from the radix point</a:t>
            </a:r>
            <a:r>
              <a:rPr lang="en-US" dirty="0" smtClean="0"/>
              <a:t>, replace each sequence of 4 bits with the equivalent hexadecimal digit</a:t>
            </a:r>
            <a:endParaRPr lang="en-US" u="sng" dirty="0"/>
          </a:p>
          <a:p>
            <a:pPr lvl="1">
              <a:defRPr/>
            </a:pPr>
            <a:r>
              <a:rPr lang="en-US" dirty="0"/>
              <a:t>Example</a:t>
            </a:r>
            <a:r>
              <a:rPr lang="en-US" dirty="0" smtClean="0"/>
              <a:t>:	    101100100011010111010110001010011</a:t>
            </a:r>
            <a:r>
              <a:rPr lang="en-US" baseline="-25000" dirty="0" smtClean="0"/>
              <a:t>2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38400" y="31050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0110    1101    0001    1001    1111    0011    1100</a:t>
            </a:r>
            <a:r>
              <a:rPr lang="en-US" sz="2000" baseline="-25000" dirty="0" smtClean="0">
                <a:latin typeface="Calibri" pitchFamily="34" charset="0"/>
              </a:rPr>
              <a:t>2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2667000"/>
            <a:ext cx="137160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695700" y="2667000"/>
            <a:ext cx="87630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267200" y="2667000"/>
            <a:ext cx="533400" cy="43809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667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181600" y="2667000"/>
            <a:ext cx="45720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334000" y="2667000"/>
            <a:ext cx="990600" cy="43809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62600" y="2667000"/>
            <a:ext cx="167640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431" name="Straight Connector 103430"/>
          <p:cNvCxnSpPr/>
          <p:nvPr/>
        </p:nvCxnSpPr>
        <p:spPr bwMode="auto">
          <a:xfrm>
            <a:off x="63246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8293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3340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8006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3434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38100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238500" y="47625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4800600"/>
            <a:ext cx="0" cy="609600"/>
          </a:xfrm>
          <a:prstGeom prst="lin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438400" y="57720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1      6      4      6      B      A      C       5       3</a:t>
            </a:r>
            <a:r>
              <a:rPr lang="en-US" sz="2000" baseline="-25000" dirty="0" smtClean="0"/>
              <a:t>16</a:t>
            </a:r>
            <a:endParaRPr lang="en-US" sz="2000" baseline="-25000" dirty="0" smtClean="0">
              <a:latin typeface="Calibri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50292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4864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60198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65532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958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0386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5052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30480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590800" y="5334000"/>
            <a:ext cx="0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4271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organization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Bits &amp; Bytes – basic units of Storage in computers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binary and hexadecimal</a:t>
            </a:r>
          </a:p>
          <a:p>
            <a:r>
              <a:rPr lang="en-US" dirty="0"/>
              <a:t>Representing Integers</a:t>
            </a:r>
          </a:p>
          <a:p>
            <a:pPr lvl="1"/>
            <a:r>
              <a:rPr lang="en-US" b="1" dirty="0"/>
              <a:t>Unsigned </a:t>
            </a:r>
            <a:r>
              <a:rPr lang="en-US" b="1" dirty="0" smtClean="0"/>
              <a:t>integers</a:t>
            </a:r>
            <a:endParaRPr lang="en-US" b="1" dirty="0"/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Signed integers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Pointers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335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Integers – Binary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Computers store Unsigned Integer numbers in Binary (base-2)</a:t>
            </a:r>
          </a:p>
          <a:p>
            <a:pPr lvl="1">
              <a:defRPr/>
            </a:pPr>
            <a:r>
              <a:rPr lang="en-US" dirty="0" smtClean="0"/>
              <a:t>Binary numbers use place valuation notation, just like decimal</a:t>
            </a:r>
          </a:p>
          <a:p>
            <a:pPr lvl="1">
              <a:defRPr/>
            </a:pPr>
            <a:r>
              <a:rPr lang="en-US" dirty="0" smtClean="0"/>
              <a:t>Decimal value of </a:t>
            </a:r>
            <a:r>
              <a:rPr lang="en-US" i="1" dirty="0" smtClean="0"/>
              <a:t>n</a:t>
            </a:r>
            <a:r>
              <a:rPr lang="en-US" dirty="0" smtClean="0"/>
              <a:t>-bit unsigned binary number:</a:t>
            </a:r>
          </a:p>
        </p:txBody>
      </p:sp>
      <p:graphicFrame>
        <p:nvGraphicFramePr>
          <p:cNvPr id="1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70148"/>
              </p:ext>
            </p:extLst>
          </p:nvPr>
        </p:nvGraphicFramePr>
        <p:xfrm>
          <a:off x="1803974" y="3886200"/>
          <a:ext cx="5253346" cy="546100"/>
        </p:xfrm>
        <a:graphic>
          <a:graphicData uri="http://schemas.openxmlformats.org/drawingml/2006/table">
            <a:tbl>
              <a:tblPr/>
              <a:tblGrid>
                <a:gridCol w="605148"/>
                <a:gridCol w="685800"/>
                <a:gridCol w="685800"/>
                <a:gridCol w="686919"/>
                <a:gridCol w="684681"/>
                <a:gridCol w="685800"/>
                <a:gridCol w="609600"/>
                <a:gridCol w="609598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88570" y="4508500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baseline="35000" dirty="0"/>
          </a:p>
        </p:txBody>
      </p:sp>
      <p:sp>
        <p:nvSpPr>
          <p:cNvPr id="16" name="Rectangle 15"/>
          <p:cNvSpPr/>
          <p:nvPr/>
        </p:nvSpPr>
        <p:spPr>
          <a:xfrm>
            <a:off x="2561522" y="451296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baseline="35000" dirty="0"/>
          </a:p>
        </p:txBody>
      </p:sp>
      <p:sp>
        <p:nvSpPr>
          <p:cNvPr id="17" name="Rectangle 16"/>
          <p:cNvSpPr/>
          <p:nvPr/>
        </p:nvSpPr>
        <p:spPr>
          <a:xfrm>
            <a:off x="3247322" y="4508500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baseline="35000" dirty="0"/>
          </a:p>
        </p:txBody>
      </p:sp>
      <p:sp>
        <p:nvSpPr>
          <p:cNvPr id="18" name="Rectangle 17"/>
          <p:cNvSpPr/>
          <p:nvPr/>
        </p:nvSpPr>
        <p:spPr>
          <a:xfrm>
            <a:off x="3869770" y="451296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baseline="35000" dirty="0"/>
          </a:p>
        </p:txBody>
      </p:sp>
      <p:sp>
        <p:nvSpPr>
          <p:cNvPr id="19" name="Rectangle 18"/>
          <p:cNvSpPr/>
          <p:nvPr/>
        </p:nvSpPr>
        <p:spPr>
          <a:xfrm>
            <a:off x="4555570" y="451296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baseline="35000" dirty="0"/>
          </a:p>
        </p:txBody>
      </p:sp>
      <p:sp>
        <p:nvSpPr>
          <p:cNvPr id="20" name="Rectangle 19"/>
          <p:cNvSpPr/>
          <p:nvPr/>
        </p:nvSpPr>
        <p:spPr>
          <a:xfrm>
            <a:off x="5304722" y="451296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baseline="35000" dirty="0"/>
          </a:p>
        </p:txBody>
      </p:sp>
      <p:sp>
        <p:nvSpPr>
          <p:cNvPr id="21" name="Rectangle 20"/>
          <p:cNvSpPr/>
          <p:nvPr/>
        </p:nvSpPr>
        <p:spPr>
          <a:xfrm>
            <a:off x="5927170" y="451296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baseline="35000" dirty="0"/>
          </a:p>
        </p:txBody>
      </p:sp>
      <p:sp>
        <p:nvSpPr>
          <p:cNvPr id="22" name="Rectangle 21"/>
          <p:cNvSpPr/>
          <p:nvPr/>
        </p:nvSpPr>
        <p:spPr>
          <a:xfrm>
            <a:off x="6536770" y="451296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baseline="3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8000" y="2779603"/>
                <a:ext cx="2387000" cy="877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00" y="2779603"/>
                <a:ext cx="2387000" cy="877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6626" y="5334000"/>
                <a:ext cx="813017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26" y="5334000"/>
                <a:ext cx="8130174" cy="3796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2"/>
          </p:cNvCxnSpPr>
          <p:nvPr/>
        </p:nvCxnSpPr>
        <p:spPr bwMode="auto">
          <a:xfrm>
            <a:off x="2110746" y="4970165"/>
            <a:ext cx="0" cy="3638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819400" y="4970165"/>
            <a:ext cx="186474" cy="3638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505200" y="4953000"/>
            <a:ext cx="364570" cy="381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25" idx="0"/>
          </p:cNvCxnSpPr>
          <p:nvPr/>
        </p:nvCxnSpPr>
        <p:spPr bwMode="auto">
          <a:xfrm>
            <a:off x="4137654" y="4953000"/>
            <a:ext cx="484059" cy="381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4876800" y="4970165"/>
            <a:ext cx="573898" cy="3638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562600" y="4953000"/>
            <a:ext cx="808922" cy="381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201478" y="4953000"/>
            <a:ext cx="1037522" cy="381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858000" y="4953000"/>
            <a:ext cx="1295400" cy="381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523717" y="5640144"/>
                <a:ext cx="2819683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17" y="5640144"/>
                <a:ext cx="2819683" cy="3796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24000" y="5944944"/>
                <a:ext cx="3709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𝟔𝟒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𝟏𝟏𝟕</m:t>
                          </m:r>
                        </m:e>
                        <m: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4944"/>
                <a:ext cx="370960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 bwMode="auto">
          <a:xfrm>
            <a:off x="4185848" y="5906844"/>
            <a:ext cx="995752" cy="445532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>
              <a:defRPr/>
            </a:pPr>
            <a:r>
              <a:rPr lang="en-US" dirty="0"/>
              <a:t>Unsigned Integers – </a:t>
            </a:r>
            <a:r>
              <a:rPr lang="en-US" dirty="0" smtClean="0"/>
              <a:t>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Convert Base-R to Decimal</a:t>
            </a:r>
          </a:p>
          <a:p>
            <a:pPr lvl="1">
              <a:defRPr/>
            </a:pPr>
            <a:r>
              <a:rPr lang="en-US" dirty="0" smtClean="0"/>
              <a:t>Place value notation can similarly determine decimal value of any base, </a:t>
            </a:r>
            <a:r>
              <a:rPr lang="en-US" i="1" dirty="0" smtClean="0"/>
              <a:t>R</a:t>
            </a:r>
          </a:p>
          <a:p>
            <a:pPr lvl="1">
              <a:defRPr/>
            </a:pPr>
            <a:r>
              <a:rPr lang="en-US" dirty="0" smtClean="0"/>
              <a:t>Decimal value of </a:t>
            </a:r>
            <a:r>
              <a:rPr lang="en-US" i="1" dirty="0" smtClean="0"/>
              <a:t>n</a:t>
            </a:r>
            <a:r>
              <a:rPr lang="en-US" dirty="0" smtClean="0"/>
              <a:t>-digit base </a:t>
            </a:r>
            <a:r>
              <a:rPr lang="en-US" i="1" dirty="0" smtClean="0"/>
              <a:t>r</a:t>
            </a:r>
            <a:r>
              <a:rPr lang="en-US" dirty="0" smtClean="0"/>
              <a:t> number: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8000" y="2779603"/>
                <a:ext cx="2387000" cy="877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00" y="2779603"/>
                <a:ext cx="2387000" cy="877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62200" y="4724400"/>
                <a:ext cx="374628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724400"/>
                <a:ext cx="3746282" cy="375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29291" y="5141476"/>
                <a:ext cx="2635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𝟔𝟒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91" y="5141476"/>
                <a:ext cx="263565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29574" y="5534144"/>
                <a:ext cx="2744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𝟏𝟗𝟐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1800" b="1" i="0" dirty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𝟐𝟎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74" y="5534144"/>
                <a:ext cx="27445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1692" y="3810000"/>
                <a:ext cx="18169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𝟑𝟏𝟕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92" y="3810000"/>
                <a:ext cx="181690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5036530" y="5522476"/>
            <a:ext cx="995752" cy="445532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9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488238" cy="5730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Unsigned Integers </a:t>
            </a:r>
            <a:r>
              <a:rPr lang="en-US" dirty="0"/>
              <a:t>– </a:t>
            </a:r>
            <a:r>
              <a:rPr lang="en-US" dirty="0" smtClean="0"/>
              <a:t>Hexadecimal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Commonly used for converting hexadecimal numbers</a:t>
            </a:r>
          </a:p>
          <a:p>
            <a:pPr lvl="1">
              <a:defRPr/>
            </a:pPr>
            <a:r>
              <a:rPr lang="en-US" dirty="0" smtClean="0"/>
              <a:t>Hexadecimal number is an “equivalent” representation to binary, so often need to determine decimal value of a hex number</a:t>
            </a:r>
          </a:p>
          <a:p>
            <a:pPr lvl="1">
              <a:defRPr/>
            </a:pPr>
            <a:r>
              <a:rPr lang="en-US" dirty="0" smtClean="0"/>
              <a:t>Decimal value for </a:t>
            </a:r>
            <a:r>
              <a:rPr lang="en-US" i="1" dirty="0" smtClean="0"/>
              <a:t>n</a:t>
            </a:r>
            <a:r>
              <a:rPr lang="en-US" dirty="0" smtClean="0"/>
              <a:t>-digit hexadecimal (base 16</a:t>
            </a:r>
            <a:r>
              <a:rPr lang="en-US" i="1" dirty="0" smtClean="0"/>
              <a:t>)</a:t>
            </a:r>
            <a:r>
              <a:rPr lang="en-US" dirty="0" smtClean="0"/>
              <a:t> number: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0400" y="3048000"/>
                <a:ext cx="2539285" cy="877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48000"/>
                <a:ext cx="2539285" cy="877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09800" y="4953000"/>
                <a:ext cx="429771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800" b="1" i="0" dirty="0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953000"/>
                <a:ext cx="4297715" cy="375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76891" y="5370076"/>
                <a:ext cx="3049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𝟐𝟓𝟔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𝟏𝟔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91" y="5370076"/>
                <a:ext cx="304923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188299" y="5762744"/>
                <a:ext cx="3296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𝟐𝟑𝟎𝟒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𝟐𝟐𝟒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1800" b="1" i="0" dirty="0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𝟐𝟓𝟑𝟐</m:t>
                          </m:r>
                        </m:e>
                        <m: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299" y="5762744"/>
                <a:ext cx="329603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4038600"/>
                <a:ext cx="1969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𝟗𝐄𝟒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038600"/>
                <a:ext cx="196919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5305373" y="5739408"/>
            <a:ext cx="1171337" cy="445532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3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memory organization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Bits &amp; Bytes – basic units of Storage in computers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in binary and hexadecimal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Integers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Unsigned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Signed integers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Pointers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Unsigned Integers – Convert Decimal to 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Also need to convert decimal numbers to desired base</a:t>
            </a:r>
          </a:p>
          <a:p>
            <a:pPr eaLnBrk="1" hangingPunct="1">
              <a:defRPr/>
            </a:pPr>
            <a:r>
              <a:rPr lang="en-US" dirty="0" smtClean="0"/>
              <a:t>Algorithm for converting unsigned Decimal to Base-R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dirty="0" smtClean="0"/>
              <a:t>Assign decimal number to </a:t>
            </a:r>
            <a:r>
              <a:rPr lang="en-US" i="1" dirty="0" smtClean="0"/>
              <a:t>NUM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dirty="0" smtClean="0"/>
              <a:t>Divide </a:t>
            </a:r>
            <a:r>
              <a:rPr lang="en-US" i="1" dirty="0" smtClean="0"/>
              <a:t>NUM</a:t>
            </a:r>
            <a:r>
              <a:rPr lang="en-US" dirty="0" smtClean="0"/>
              <a:t> by </a:t>
            </a:r>
            <a:r>
              <a:rPr lang="en-US" i="1" dirty="0" smtClean="0"/>
              <a:t>R</a:t>
            </a:r>
          </a:p>
          <a:p>
            <a:pPr marL="1314450" lvl="2" indent="-457200">
              <a:defRPr/>
            </a:pPr>
            <a:r>
              <a:rPr lang="en-US" dirty="0" smtClean="0"/>
              <a:t>Save remainder </a:t>
            </a:r>
            <a:r>
              <a:rPr lang="en-US" i="1" dirty="0" smtClean="0"/>
              <a:t>REM</a:t>
            </a:r>
            <a:r>
              <a:rPr lang="en-US" dirty="0" smtClean="0"/>
              <a:t> as next least significant digit</a:t>
            </a:r>
          </a:p>
          <a:p>
            <a:pPr marL="1314450" lvl="2" indent="-457200">
              <a:defRPr/>
            </a:pPr>
            <a:r>
              <a:rPr lang="en-US" dirty="0" smtClean="0"/>
              <a:t>Assign quotient </a:t>
            </a:r>
            <a:r>
              <a:rPr lang="en-US" i="1" dirty="0" smtClean="0"/>
              <a:t>Q</a:t>
            </a:r>
            <a:r>
              <a:rPr lang="en-US" dirty="0" smtClean="0"/>
              <a:t> as new </a:t>
            </a:r>
            <a:r>
              <a:rPr lang="en-US" i="1" dirty="0" smtClean="0"/>
              <a:t>NUM</a:t>
            </a:r>
          </a:p>
          <a:p>
            <a:pPr marL="914400" lvl="1" indent="-457200">
              <a:buFont typeface="+mj-lt"/>
              <a:buAutoNum type="alphaLcParenR"/>
              <a:defRPr/>
            </a:pPr>
            <a:r>
              <a:rPr lang="en-US" dirty="0" smtClean="0"/>
              <a:t>Repeat step b) until quotient </a:t>
            </a:r>
            <a:r>
              <a:rPr lang="en-US" i="1" dirty="0" smtClean="0"/>
              <a:t>Q</a:t>
            </a:r>
            <a:r>
              <a:rPr lang="en-US" dirty="0" smtClean="0"/>
              <a:t> is zero</a:t>
            </a:r>
            <a:endParaRPr lang="en-US" dirty="0"/>
          </a:p>
          <a:p>
            <a:pPr>
              <a:defRPr/>
            </a:pPr>
            <a:r>
              <a:rPr lang="en-US" dirty="0" smtClean="0"/>
              <a:t>Example: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477000" y="5353050"/>
            <a:ext cx="1277692" cy="66675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4191000"/>
                <a:ext cx="16325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𝟖𝟑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91000"/>
                <a:ext cx="163256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4800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NUM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4800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4800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4800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Q</a:t>
            </a:r>
            <a:endParaRPr lang="en-US" sz="2000" i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5177135"/>
                <a:ext cx="3347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𝟖𝟑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177135"/>
                <a:ext cx="334719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0200" y="5634335"/>
                <a:ext cx="329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34335"/>
                <a:ext cx="3297505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79295" y="6091535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95" y="6091535"/>
                <a:ext cx="331513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42345" y="5466457"/>
                <a:ext cx="12687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𝟏𝟒𝟔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45" y="5466457"/>
                <a:ext cx="126874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06367" y="4506903"/>
            <a:ext cx="195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least significant digit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8139" y="6322367"/>
            <a:ext cx="1970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most significant digit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800600" y="4845457"/>
            <a:ext cx="609600" cy="5075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781800" y="4845457"/>
            <a:ext cx="577802" cy="71714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20" idx="1"/>
          </p:cNvCxnSpPr>
          <p:nvPr/>
        </p:nvCxnSpPr>
        <p:spPr bwMode="auto">
          <a:xfrm flipH="1" flipV="1">
            <a:off x="4800600" y="6372760"/>
            <a:ext cx="467539" cy="11888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553200" y="5865167"/>
            <a:ext cx="457200" cy="50759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286000" y="55183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2286000" y="59755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395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3264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Unsigned Integers </a:t>
            </a:r>
            <a:r>
              <a:rPr lang="en-US" sz="3200" dirty="0"/>
              <a:t>– Convert Decimal to </a:t>
            </a:r>
            <a:r>
              <a:rPr lang="en-US" sz="3200" dirty="0" smtClean="0"/>
              <a:t>Binary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with Unsigned Binary: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477000" y="3589347"/>
            <a:ext cx="2057400" cy="66675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25104" y="1524000"/>
                <a:ext cx="16325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𝟓𝟐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104" y="1524000"/>
                <a:ext cx="163256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30368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NUM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3036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0368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3036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Q</a:t>
            </a:r>
            <a:endParaRPr lang="en-US" sz="2000" i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3413432"/>
                <a:ext cx="3347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𝟓𝟐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𝟐𝟔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13432"/>
                <a:ext cx="334719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0200" y="3870632"/>
                <a:ext cx="3347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𝟐𝟔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70632"/>
                <a:ext cx="334719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42345" y="3702754"/>
                <a:ext cx="1821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𝟏𝟏𝟎𝟏𝟎𝟎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45" y="3702754"/>
                <a:ext cx="182178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06367" y="2743200"/>
            <a:ext cx="195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least significant digit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8139" y="5029200"/>
            <a:ext cx="1970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most significant digit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800600" y="3081754"/>
            <a:ext cx="609600" cy="5075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781800" y="3081754"/>
            <a:ext cx="1143000" cy="67289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4800601" y="5334000"/>
            <a:ext cx="609599" cy="60736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553200" y="4101464"/>
            <a:ext cx="457200" cy="92773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286000" y="3754651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2286000" y="4211851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00200" y="4338935"/>
                <a:ext cx="3364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𝟏𝟑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38935"/>
                <a:ext cx="336483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>
            <a:off x="2286000" y="46801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0200" y="4796135"/>
                <a:ext cx="3364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 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96135"/>
                <a:ext cx="3364831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H="1">
            <a:off x="2286000" y="51373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0200" y="5253335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 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253335"/>
                <a:ext cx="331513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H="1">
            <a:off x="2286000" y="55945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88169" y="5710535"/>
                <a:ext cx="3364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9" y="5710535"/>
                <a:ext cx="33648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54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2" y="493712"/>
            <a:ext cx="8707438" cy="801688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Unsigned Integers </a:t>
            </a:r>
            <a:r>
              <a:rPr lang="en-US" sz="3000" dirty="0"/>
              <a:t>– Convert </a:t>
            </a:r>
            <a:r>
              <a:rPr lang="en-US" sz="3000" dirty="0" smtClean="0"/>
              <a:t>Decimal </a:t>
            </a:r>
            <a:r>
              <a:rPr lang="en-US" sz="3000" dirty="0"/>
              <a:t>to </a:t>
            </a:r>
            <a:r>
              <a:rPr lang="en-US" sz="3000" dirty="0" smtClean="0"/>
              <a:t>Hexadecimal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 with Unsigned Hexadecimal: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477000" y="3589347"/>
            <a:ext cx="1407215" cy="66675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0" y="1671935"/>
                <a:ext cx="1951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𝟒𝟑𝟕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71935"/>
                <a:ext cx="195156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30368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NUM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3036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30368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3036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Q</a:t>
            </a:r>
            <a:endParaRPr lang="en-US" sz="2000" i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3413432"/>
                <a:ext cx="35812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𝟒𝟑𝟕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13432"/>
                <a:ext cx="358123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42345" y="3702754"/>
                <a:ext cx="1441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𝐁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45" y="3702754"/>
                <a:ext cx="14418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58767" y="2743200"/>
            <a:ext cx="195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least significant digit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8139" y="5029200"/>
            <a:ext cx="1970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most significant digit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105400" y="3081754"/>
            <a:ext cx="609600" cy="5075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781800" y="3081754"/>
            <a:ext cx="571500" cy="67289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5029200" y="4572000"/>
            <a:ext cx="381001" cy="4572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553200" y="4101464"/>
            <a:ext cx="457200" cy="92773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2286000" y="3754651"/>
            <a:ext cx="12954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00200" y="3881735"/>
                <a:ext cx="3666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881735"/>
                <a:ext cx="366619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 flipH="1">
            <a:off x="2286000" y="4222954"/>
            <a:ext cx="12954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00200" y="4338935"/>
                <a:ext cx="3566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/   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38935"/>
                <a:ext cx="356681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077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335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Integers – Ranges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Range of Unsigned binary numbers based on number of bits</a:t>
            </a:r>
          </a:p>
          <a:p>
            <a:pPr lvl="1">
              <a:defRPr/>
            </a:pPr>
            <a:r>
              <a:rPr lang="en-US" dirty="0" smtClean="0"/>
              <a:t>Given representation with </a:t>
            </a:r>
            <a:r>
              <a:rPr lang="en-US" i="1" dirty="0" smtClean="0"/>
              <a:t>n</a:t>
            </a:r>
            <a:r>
              <a:rPr lang="en-US" dirty="0" smtClean="0"/>
              <a:t> bits, min value is always sequence</a:t>
            </a:r>
          </a:p>
          <a:p>
            <a:pPr lvl="2">
              <a:defRPr/>
            </a:pPr>
            <a:r>
              <a:rPr lang="en-US" dirty="0" smtClean="0"/>
              <a:t>0....0000 =   0</a:t>
            </a:r>
          </a:p>
          <a:p>
            <a:pPr lvl="1">
              <a:defRPr/>
            </a:pPr>
            <a:r>
              <a:rPr lang="en-US" dirty="0"/>
              <a:t>Given representation with </a:t>
            </a:r>
            <a:r>
              <a:rPr lang="en-US" i="1" dirty="0"/>
              <a:t>n</a:t>
            </a:r>
            <a:r>
              <a:rPr lang="en-US" dirty="0"/>
              <a:t> bits, </a:t>
            </a:r>
            <a:r>
              <a:rPr lang="en-US" dirty="0" smtClean="0"/>
              <a:t>max value </a:t>
            </a:r>
            <a:r>
              <a:rPr lang="en-US" dirty="0"/>
              <a:t>is always sequence</a:t>
            </a:r>
          </a:p>
          <a:p>
            <a:pPr lvl="2">
              <a:defRPr/>
            </a:pPr>
            <a:r>
              <a:rPr lang="en-US" dirty="0" smtClean="0"/>
              <a:t>1....1111 </a:t>
            </a:r>
            <a:r>
              <a:rPr lang="en-US" dirty="0"/>
              <a:t>= </a:t>
            </a:r>
            <a:r>
              <a:rPr lang="en-US" dirty="0" smtClean="0"/>
              <a:t>  2</a:t>
            </a:r>
            <a:r>
              <a:rPr lang="en-US" i="1" baseline="30000" dirty="0" smtClean="0"/>
              <a:t>n</a:t>
            </a:r>
            <a:r>
              <a:rPr lang="en-US" dirty="0" smtClean="0"/>
              <a:t> – 1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So, ranges are:</a:t>
            </a:r>
          </a:p>
          <a:p>
            <a:pPr lvl="2">
              <a:defRPr/>
            </a:pPr>
            <a:r>
              <a:rPr lang="en-US" dirty="0" smtClean="0"/>
              <a:t>unsigned char:	</a:t>
            </a:r>
          </a:p>
          <a:p>
            <a:pPr lvl="2">
              <a:defRPr/>
            </a:pPr>
            <a:r>
              <a:rPr lang="en-US" dirty="0" smtClean="0"/>
              <a:t>unsigned short:</a:t>
            </a:r>
            <a:endParaRPr lang="en-US" dirty="0"/>
          </a:p>
          <a:p>
            <a:pPr lvl="2">
              <a:defRPr/>
            </a:pPr>
            <a:r>
              <a:rPr lang="en-US" dirty="0"/>
              <a:t>unsigned </a:t>
            </a:r>
            <a:r>
              <a:rPr lang="en-US" dirty="0" err="1" smtClean="0"/>
              <a:t>int</a:t>
            </a:r>
            <a:r>
              <a:rPr lang="en-US" dirty="0" smtClean="0"/>
              <a:t>: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</p:txBody>
      </p:sp>
      <p:graphicFrame>
        <p:nvGraphicFramePr>
          <p:cNvPr id="1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11065"/>
              </p:ext>
            </p:extLst>
          </p:nvPr>
        </p:nvGraphicFramePr>
        <p:xfrm>
          <a:off x="762000" y="5388570"/>
          <a:ext cx="5253346" cy="548640"/>
        </p:xfrm>
        <a:graphic>
          <a:graphicData uri="http://schemas.openxmlformats.org/drawingml/2006/table">
            <a:tbl>
              <a:tblPr/>
              <a:tblGrid>
                <a:gridCol w="605148"/>
                <a:gridCol w="685800"/>
                <a:gridCol w="1372719"/>
                <a:gridCol w="684681"/>
                <a:gridCol w="685800"/>
                <a:gridCol w="609600"/>
                <a:gridCol w="609598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44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Symbol"/>
                        </a:rPr>
                        <a:t>  </a:t>
                      </a:r>
                      <a:endParaRPr kumimoji="0" lang="en-US" sz="44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86826" y="601087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n-1</a:t>
            </a:r>
            <a:endParaRPr lang="en-US" baseline="35000" dirty="0"/>
          </a:p>
        </p:txBody>
      </p:sp>
      <p:sp>
        <p:nvSpPr>
          <p:cNvPr id="16" name="Rectangle 15"/>
          <p:cNvSpPr/>
          <p:nvPr/>
        </p:nvSpPr>
        <p:spPr>
          <a:xfrm>
            <a:off x="1472626" y="6015335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n-2</a:t>
            </a:r>
            <a:endParaRPr lang="en-US" baseline="35000" dirty="0"/>
          </a:p>
        </p:txBody>
      </p:sp>
      <p:sp>
        <p:nvSpPr>
          <p:cNvPr id="19" name="Rectangle 18"/>
          <p:cNvSpPr/>
          <p:nvPr/>
        </p:nvSpPr>
        <p:spPr>
          <a:xfrm>
            <a:off x="3513596" y="601533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baseline="35000" dirty="0"/>
          </a:p>
        </p:txBody>
      </p:sp>
      <p:sp>
        <p:nvSpPr>
          <p:cNvPr id="20" name="Rectangle 19"/>
          <p:cNvSpPr/>
          <p:nvPr/>
        </p:nvSpPr>
        <p:spPr>
          <a:xfrm>
            <a:off x="4262748" y="601533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baseline="35000" dirty="0"/>
          </a:p>
        </p:txBody>
      </p:sp>
      <p:sp>
        <p:nvSpPr>
          <p:cNvPr id="21" name="Rectangle 20"/>
          <p:cNvSpPr/>
          <p:nvPr/>
        </p:nvSpPr>
        <p:spPr>
          <a:xfrm>
            <a:off x="4885196" y="601533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baseline="35000" dirty="0"/>
          </a:p>
        </p:txBody>
      </p:sp>
      <p:sp>
        <p:nvSpPr>
          <p:cNvPr id="22" name="Rectangle 21"/>
          <p:cNvSpPr/>
          <p:nvPr/>
        </p:nvSpPr>
        <p:spPr>
          <a:xfrm>
            <a:off x="5494796" y="6015335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baseline="3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77000" y="5486400"/>
                <a:ext cx="2282869" cy="877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en-US" sz="1800" b="1" i="0" dirty="0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486400"/>
                <a:ext cx="2282869" cy="877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56385" y="3733800"/>
                <a:ext cx="249350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𝟐𝟓𝟓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       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385" y="3733800"/>
                <a:ext cx="2493503" cy="4049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56385" y="4143034"/>
                <a:ext cx="2905474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𝟓𝟑𝟓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       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385" y="4143034"/>
                <a:ext cx="2905474" cy="4049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33800" y="4548017"/>
                <a:ext cx="3870482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𝟐𝟗𝟒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𝟗𝟔𝟕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𝟐𝟗𝟓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         </m:t>
                      </m:r>
                      <m:d>
                        <m:dPr>
                          <m:ctrl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𝟑𝟐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548017"/>
                <a:ext cx="3870482" cy="4049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714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organization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Bits &amp; Bytes – basic units of Storage in computers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in binary and hexadecimal</a:t>
            </a:r>
          </a:p>
          <a:p>
            <a:r>
              <a:rPr lang="en-US" dirty="0"/>
              <a:t>Representing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Unsigned integers</a:t>
            </a:r>
          </a:p>
          <a:p>
            <a:pPr lvl="1"/>
            <a:r>
              <a:rPr lang="en-US" b="1" dirty="0"/>
              <a:t>Signed integers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Pointers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335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Integers – Binary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Binary Integers converts half of range as negative</a:t>
            </a:r>
          </a:p>
          <a:p>
            <a:pPr>
              <a:defRPr/>
            </a:pPr>
            <a:r>
              <a:rPr lang="en-US" dirty="0" smtClean="0"/>
              <a:t>Signed representation identical, except for most significant bit</a:t>
            </a:r>
            <a:endParaRPr lang="en-US" dirty="0"/>
          </a:p>
          <a:p>
            <a:pPr lvl="1">
              <a:defRPr/>
            </a:pPr>
            <a:r>
              <a:rPr lang="en-US" dirty="0"/>
              <a:t>For signed binary, most significant bit indicates sign</a:t>
            </a:r>
          </a:p>
          <a:p>
            <a:pPr lvl="2">
              <a:defRPr/>
            </a:pPr>
            <a:r>
              <a:rPr lang="en-US" dirty="0"/>
              <a:t>0 for nonnegative</a:t>
            </a:r>
          </a:p>
          <a:p>
            <a:pPr lvl="2">
              <a:defRPr/>
            </a:pPr>
            <a:r>
              <a:rPr lang="en-US" dirty="0"/>
              <a:t>1 for </a:t>
            </a:r>
            <a:r>
              <a:rPr lang="en-US" dirty="0" smtClean="0"/>
              <a:t>negative</a:t>
            </a:r>
          </a:p>
          <a:p>
            <a:pPr lvl="1">
              <a:defRPr/>
            </a:pPr>
            <a:r>
              <a:rPr lang="en-US" u="sng" dirty="0" smtClean="0"/>
              <a:t>Must know number of bits</a:t>
            </a:r>
            <a:r>
              <a:rPr lang="en-US" dirty="0" smtClean="0"/>
              <a:t> for signed representation</a:t>
            </a:r>
            <a:endParaRPr lang="en-US" dirty="0"/>
          </a:p>
        </p:txBody>
      </p:sp>
      <p:graphicFrame>
        <p:nvGraphicFramePr>
          <p:cNvPr id="13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87028"/>
              </p:ext>
            </p:extLst>
          </p:nvPr>
        </p:nvGraphicFramePr>
        <p:xfrm>
          <a:off x="3886200" y="5699005"/>
          <a:ext cx="4648200" cy="386080"/>
        </p:xfrm>
        <a:graphic>
          <a:graphicData uri="http://schemas.openxmlformats.org/drawingml/2006/table">
            <a:tbl>
              <a:tblPr/>
              <a:tblGrid>
                <a:gridCol w="535440"/>
                <a:gridCol w="606801"/>
                <a:gridCol w="606801"/>
                <a:gridCol w="607791"/>
                <a:gridCol w="605811"/>
                <a:gridCol w="606801"/>
                <a:gridCol w="539378"/>
                <a:gridCol w="539377"/>
              </a:tblGrid>
              <a:tr h="38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86200" y="6148625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-2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sz="2000" baseline="35000" dirty="0"/>
          </a:p>
        </p:txBody>
      </p:sp>
      <p:sp>
        <p:nvSpPr>
          <p:cNvPr id="16" name="Rectangle 15"/>
          <p:cNvSpPr/>
          <p:nvPr/>
        </p:nvSpPr>
        <p:spPr>
          <a:xfrm>
            <a:off x="4551928" y="6153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sz="2000" baseline="35000" dirty="0"/>
          </a:p>
        </p:txBody>
      </p:sp>
      <p:sp>
        <p:nvSpPr>
          <p:cNvPr id="17" name="Rectangle 16"/>
          <p:cNvSpPr/>
          <p:nvPr/>
        </p:nvSpPr>
        <p:spPr>
          <a:xfrm>
            <a:off x="5149852" y="614862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sz="2000" baseline="35000" dirty="0"/>
          </a:p>
        </p:txBody>
      </p:sp>
      <p:sp>
        <p:nvSpPr>
          <p:cNvPr id="18" name="Rectangle 17"/>
          <p:cNvSpPr/>
          <p:nvPr/>
        </p:nvSpPr>
        <p:spPr>
          <a:xfrm>
            <a:off x="5759452" y="6153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sz="2000" baseline="35000" dirty="0"/>
          </a:p>
        </p:txBody>
      </p:sp>
      <p:sp>
        <p:nvSpPr>
          <p:cNvPr id="19" name="Rectangle 18"/>
          <p:cNvSpPr/>
          <p:nvPr/>
        </p:nvSpPr>
        <p:spPr>
          <a:xfrm>
            <a:off x="6369052" y="6153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sz="2000" baseline="35000" dirty="0"/>
          </a:p>
        </p:txBody>
      </p:sp>
      <p:sp>
        <p:nvSpPr>
          <p:cNvPr id="20" name="Rectangle 19"/>
          <p:cNvSpPr/>
          <p:nvPr/>
        </p:nvSpPr>
        <p:spPr>
          <a:xfrm>
            <a:off x="6990328" y="6153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sz="2000" baseline="35000" dirty="0"/>
          </a:p>
        </p:txBody>
      </p:sp>
      <p:sp>
        <p:nvSpPr>
          <p:cNvPr id="21" name="Rectangle 20"/>
          <p:cNvSpPr/>
          <p:nvPr/>
        </p:nvSpPr>
        <p:spPr>
          <a:xfrm>
            <a:off x="7535404" y="6153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sz="2000" baseline="35000" dirty="0"/>
          </a:p>
        </p:txBody>
      </p:sp>
      <p:sp>
        <p:nvSpPr>
          <p:cNvPr id="22" name="Rectangle 21"/>
          <p:cNvSpPr/>
          <p:nvPr/>
        </p:nvSpPr>
        <p:spPr>
          <a:xfrm>
            <a:off x="8068804" y="6153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sz="2000" baseline="35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23385" y="5224045"/>
            <a:ext cx="3420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Signed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Integer representation:</a:t>
            </a:r>
          </a:p>
        </p:txBody>
      </p:sp>
      <p:graphicFrame>
        <p:nvGraphicFramePr>
          <p:cNvPr id="2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19905"/>
              </p:ext>
            </p:extLst>
          </p:nvPr>
        </p:nvGraphicFramePr>
        <p:xfrm>
          <a:off x="3886200" y="4403605"/>
          <a:ext cx="4648200" cy="386080"/>
        </p:xfrm>
        <a:graphic>
          <a:graphicData uri="http://schemas.openxmlformats.org/drawingml/2006/table">
            <a:tbl>
              <a:tblPr/>
              <a:tblGrid>
                <a:gridCol w="535440"/>
                <a:gridCol w="606801"/>
                <a:gridCol w="606801"/>
                <a:gridCol w="607791"/>
                <a:gridCol w="605811"/>
                <a:gridCol w="606801"/>
                <a:gridCol w="539378"/>
                <a:gridCol w="539377"/>
              </a:tblGrid>
              <a:tr h="38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8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Italic" charset="0"/>
                        <a:ea typeface="Calibri Italic" charset="0"/>
                        <a:cs typeface="Calibri Italic" charset="0"/>
                        <a:sym typeface="Calibri Ital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886200" y="4853225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sz="2000" baseline="35000" dirty="0"/>
          </a:p>
        </p:txBody>
      </p:sp>
      <p:sp>
        <p:nvSpPr>
          <p:cNvPr id="33" name="Rectangle 32"/>
          <p:cNvSpPr/>
          <p:nvPr/>
        </p:nvSpPr>
        <p:spPr>
          <a:xfrm>
            <a:off x="4551928" y="4857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sz="2000" baseline="35000" dirty="0"/>
          </a:p>
        </p:txBody>
      </p:sp>
      <p:sp>
        <p:nvSpPr>
          <p:cNvPr id="34" name="Rectangle 33"/>
          <p:cNvSpPr/>
          <p:nvPr/>
        </p:nvSpPr>
        <p:spPr>
          <a:xfrm>
            <a:off x="5149852" y="485322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sz="2000" baseline="35000" dirty="0"/>
          </a:p>
        </p:txBody>
      </p:sp>
      <p:sp>
        <p:nvSpPr>
          <p:cNvPr id="36" name="Rectangle 35"/>
          <p:cNvSpPr/>
          <p:nvPr/>
        </p:nvSpPr>
        <p:spPr>
          <a:xfrm>
            <a:off x="5759452" y="4857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sz="2000" baseline="35000" dirty="0"/>
          </a:p>
        </p:txBody>
      </p:sp>
      <p:sp>
        <p:nvSpPr>
          <p:cNvPr id="38" name="Rectangle 37"/>
          <p:cNvSpPr/>
          <p:nvPr/>
        </p:nvSpPr>
        <p:spPr>
          <a:xfrm>
            <a:off x="6369052" y="4857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sz="2000" baseline="35000" dirty="0"/>
          </a:p>
        </p:txBody>
      </p:sp>
      <p:sp>
        <p:nvSpPr>
          <p:cNvPr id="40" name="Rectangle 39"/>
          <p:cNvSpPr/>
          <p:nvPr/>
        </p:nvSpPr>
        <p:spPr>
          <a:xfrm>
            <a:off x="6990328" y="4857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sz="2000" baseline="35000" dirty="0"/>
          </a:p>
        </p:txBody>
      </p:sp>
      <p:sp>
        <p:nvSpPr>
          <p:cNvPr id="42" name="Rectangle 41"/>
          <p:cNvSpPr/>
          <p:nvPr/>
        </p:nvSpPr>
        <p:spPr>
          <a:xfrm>
            <a:off x="7535404" y="4857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sz="2000" baseline="35000" dirty="0"/>
          </a:p>
        </p:txBody>
      </p:sp>
      <p:sp>
        <p:nvSpPr>
          <p:cNvPr id="43" name="Rectangle 42"/>
          <p:cNvSpPr/>
          <p:nvPr/>
        </p:nvSpPr>
        <p:spPr>
          <a:xfrm>
            <a:off x="8068804" y="4857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sz="2000" baseline="3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923385" y="3928645"/>
            <a:ext cx="3706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Unsigned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Integer representation: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859309" y="4800600"/>
            <a:ext cx="533400" cy="499645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859309" y="6096000"/>
            <a:ext cx="533400" cy="499645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358" y="5004137"/>
            <a:ext cx="2211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Place value of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most 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significant bit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 </a:t>
            </a:r>
            <a:r>
              <a:rPr lang="en-US" sz="2000" i="1" u="sng" dirty="0" smtClean="0">
                <a:solidFill>
                  <a:srgbClr val="FF0000"/>
                </a:solidFill>
                <a:latin typeface="Calibri" pitchFamily="34" charset="0"/>
              </a:rPr>
              <a:t>negative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for signed binary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14600" y="5053280"/>
            <a:ext cx="1066800" cy="246966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514600" y="5699006"/>
            <a:ext cx="1066800" cy="54939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2904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335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Integers – Binary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3999"/>
            <a:ext cx="8458200" cy="19812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Decimal value of </a:t>
            </a:r>
            <a:r>
              <a:rPr lang="en-US" i="1" dirty="0" smtClean="0"/>
              <a:t>n</a:t>
            </a:r>
            <a:r>
              <a:rPr lang="en-US" dirty="0" smtClean="0"/>
              <a:t>-bit signed binary number: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Positive (in-range) numbers have same representation: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20053" y="1981200"/>
                <a:ext cx="4028347" cy="877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</a:rPr>
                            <m:t>𝒗𝒂𝒍𝒖𝒆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18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dirty="0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1800" b="1" i="1" dirty="0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053" y="1981200"/>
                <a:ext cx="4028347" cy="877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091818"/>
              </p:ext>
            </p:extLst>
          </p:nvPr>
        </p:nvGraphicFramePr>
        <p:xfrm>
          <a:off x="2334415" y="5318005"/>
          <a:ext cx="4648200" cy="386080"/>
        </p:xfrm>
        <a:graphic>
          <a:graphicData uri="http://schemas.openxmlformats.org/drawingml/2006/table">
            <a:tbl>
              <a:tblPr/>
              <a:tblGrid>
                <a:gridCol w="535440"/>
                <a:gridCol w="606801"/>
                <a:gridCol w="606801"/>
                <a:gridCol w="607791"/>
                <a:gridCol w="605811"/>
                <a:gridCol w="606801"/>
                <a:gridCol w="539378"/>
                <a:gridCol w="539377"/>
              </a:tblGrid>
              <a:tr h="38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334415" y="5767625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-2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sz="2000" baseline="35000" dirty="0"/>
          </a:p>
        </p:txBody>
      </p:sp>
      <p:sp>
        <p:nvSpPr>
          <p:cNvPr id="24" name="Rectangle 23"/>
          <p:cNvSpPr/>
          <p:nvPr/>
        </p:nvSpPr>
        <p:spPr>
          <a:xfrm>
            <a:off x="3000143" y="5772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sz="2000" baseline="35000" dirty="0"/>
          </a:p>
        </p:txBody>
      </p:sp>
      <p:sp>
        <p:nvSpPr>
          <p:cNvPr id="25" name="Rectangle 24"/>
          <p:cNvSpPr/>
          <p:nvPr/>
        </p:nvSpPr>
        <p:spPr>
          <a:xfrm>
            <a:off x="3598067" y="576762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sz="2000" baseline="35000" dirty="0"/>
          </a:p>
        </p:txBody>
      </p:sp>
      <p:sp>
        <p:nvSpPr>
          <p:cNvPr id="26" name="Rectangle 25"/>
          <p:cNvSpPr/>
          <p:nvPr/>
        </p:nvSpPr>
        <p:spPr>
          <a:xfrm>
            <a:off x="4207667" y="5772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sz="2000" baseline="35000" dirty="0"/>
          </a:p>
        </p:txBody>
      </p:sp>
      <p:sp>
        <p:nvSpPr>
          <p:cNvPr id="27" name="Rectangle 26"/>
          <p:cNvSpPr/>
          <p:nvPr/>
        </p:nvSpPr>
        <p:spPr>
          <a:xfrm>
            <a:off x="4817267" y="5772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sz="2000" baseline="35000" dirty="0"/>
          </a:p>
        </p:txBody>
      </p:sp>
      <p:sp>
        <p:nvSpPr>
          <p:cNvPr id="28" name="Rectangle 27"/>
          <p:cNvSpPr/>
          <p:nvPr/>
        </p:nvSpPr>
        <p:spPr>
          <a:xfrm>
            <a:off x="5438543" y="5772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sz="2000" baseline="35000" dirty="0"/>
          </a:p>
        </p:txBody>
      </p:sp>
      <p:sp>
        <p:nvSpPr>
          <p:cNvPr id="29" name="Rectangle 28"/>
          <p:cNvSpPr/>
          <p:nvPr/>
        </p:nvSpPr>
        <p:spPr>
          <a:xfrm>
            <a:off x="5983619" y="5772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sz="2000" baseline="35000" dirty="0"/>
          </a:p>
        </p:txBody>
      </p:sp>
      <p:sp>
        <p:nvSpPr>
          <p:cNvPr id="30" name="Rectangle 29"/>
          <p:cNvSpPr/>
          <p:nvPr/>
        </p:nvSpPr>
        <p:spPr>
          <a:xfrm>
            <a:off x="6517019" y="57720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sz="2000" baseline="3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71600" y="4843045"/>
            <a:ext cx="3420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Signed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Integer representation:</a:t>
            </a:r>
          </a:p>
        </p:txBody>
      </p:sp>
      <p:graphicFrame>
        <p:nvGraphicFramePr>
          <p:cNvPr id="32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19961"/>
              </p:ext>
            </p:extLst>
          </p:nvPr>
        </p:nvGraphicFramePr>
        <p:xfrm>
          <a:off x="2334415" y="4022605"/>
          <a:ext cx="4648200" cy="386080"/>
        </p:xfrm>
        <a:graphic>
          <a:graphicData uri="http://schemas.openxmlformats.org/drawingml/2006/table">
            <a:tbl>
              <a:tblPr/>
              <a:tblGrid>
                <a:gridCol w="535440"/>
                <a:gridCol w="606801"/>
                <a:gridCol w="606801"/>
                <a:gridCol w="607791"/>
                <a:gridCol w="605811"/>
                <a:gridCol w="606801"/>
                <a:gridCol w="539378"/>
                <a:gridCol w="539377"/>
              </a:tblGrid>
              <a:tr h="38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334415" y="4472225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sz="2000" baseline="35000" dirty="0"/>
          </a:p>
        </p:txBody>
      </p:sp>
      <p:sp>
        <p:nvSpPr>
          <p:cNvPr id="34" name="Rectangle 33"/>
          <p:cNvSpPr/>
          <p:nvPr/>
        </p:nvSpPr>
        <p:spPr>
          <a:xfrm>
            <a:off x="3000143" y="4476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sz="2000" baseline="35000" dirty="0"/>
          </a:p>
        </p:txBody>
      </p:sp>
      <p:sp>
        <p:nvSpPr>
          <p:cNvPr id="35" name="Rectangle 34"/>
          <p:cNvSpPr/>
          <p:nvPr/>
        </p:nvSpPr>
        <p:spPr>
          <a:xfrm>
            <a:off x="3598067" y="447222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sz="2000" baseline="35000" dirty="0"/>
          </a:p>
        </p:txBody>
      </p:sp>
      <p:sp>
        <p:nvSpPr>
          <p:cNvPr id="36" name="Rectangle 35"/>
          <p:cNvSpPr/>
          <p:nvPr/>
        </p:nvSpPr>
        <p:spPr>
          <a:xfrm>
            <a:off x="4207667" y="4476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sz="2000" baseline="35000" dirty="0"/>
          </a:p>
        </p:txBody>
      </p:sp>
      <p:sp>
        <p:nvSpPr>
          <p:cNvPr id="37" name="Rectangle 36"/>
          <p:cNvSpPr/>
          <p:nvPr/>
        </p:nvSpPr>
        <p:spPr>
          <a:xfrm>
            <a:off x="4817267" y="4476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sz="2000" baseline="35000" dirty="0"/>
          </a:p>
        </p:txBody>
      </p:sp>
      <p:sp>
        <p:nvSpPr>
          <p:cNvPr id="38" name="Rectangle 37"/>
          <p:cNvSpPr/>
          <p:nvPr/>
        </p:nvSpPr>
        <p:spPr>
          <a:xfrm>
            <a:off x="5438543" y="4476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sz="2000" baseline="35000" dirty="0"/>
          </a:p>
        </p:txBody>
      </p:sp>
      <p:sp>
        <p:nvSpPr>
          <p:cNvPr id="39" name="Rectangle 38"/>
          <p:cNvSpPr/>
          <p:nvPr/>
        </p:nvSpPr>
        <p:spPr>
          <a:xfrm>
            <a:off x="5983619" y="4476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sz="2000" baseline="35000" dirty="0"/>
          </a:p>
        </p:txBody>
      </p:sp>
      <p:sp>
        <p:nvSpPr>
          <p:cNvPr id="40" name="Rectangle 39"/>
          <p:cNvSpPr/>
          <p:nvPr/>
        </p:nvSpPr>
        <p:spPr>
          <a:xfrm>
            <a:off x="6517019" y="447669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sz="2000" baseline="3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371600" y="3547645"/>
            <a:ext cx="3706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Unsigned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Integer representation: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65799" y="4004845"/>
                <a:ext cx="105349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en-US" sz="1800" b="1" i="1" baseline="-25000" dirty="0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baseline="-25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99" y="4004845"/>
                <a:ext cx="1053494" cy="3629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67600" y="5318261"/>
                <a:ext cx="1053494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en-US" sz="1800" b="1" i="1" baseline="-25000" dirty="0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baseline="-25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318261"/>
                <a:ext cx="1053494" cy="3629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5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335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Integers – Binary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399"/>
            <a:ext cx="8458200" cy="19812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Only when most significant bit set does value change</a:t>
            </a:r>
          </a:p>
          <a:p>
            <a:pPr lvl="2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Difference between unsigned and signed integer values is 2</a:t>
            </a:r>
            <a:r>
              <a:rPr lang="en-US" i="1" baseline="30000" dirty="0" smtClean="0"/>
              <a:t>N</a:t>
            </a:r>
            <a:endParaRPr lang="en-US" i="1" baseline="30000" dirty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1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48989"/>
              </p:ext>
            </p:extLst>
          </p:nvPr>
        </p:nvGraphicFramePr>
        <p:xfrm>
          <a:off x="2029615" y="5199360"/>
          <a:ext cx="4648200" cy="386080"/>
        </p:xfrm>
        <a:graphic>
          <a:graphicData uri="http://schemas.openxmlformats.org/drawingml/2006/table">
            <a:tbl>
              <a:tblPr/>
              <a:tblGrid>
                <a:gridCol w="535440"/>
                <a:gridCol w="606801"/>
                <a:gridCol w="606801"/>
                <a:gridCol w="607791"/>
                <a:gridCol w="605811"/>
                <a:gridCol w="606801"/>
                <a:gridCol w="539378"/>
                <a:gridCol w="539377"/>
              </a:tblGrid>
              <a:tr h="38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800" b="0" i="0" u="none" strike="dblStrike" cap="none" normalizeH="0" baseline="-6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 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029615" y="5648980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-2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sz="2000" baseline="35000" dirty="0"/>
          </a:p>
        </p:txBody>
      </p:sp>
      <p:sp>
        <p:nvSpPr>
          <p:cNvPr id="24" name="Rectangle 23"/>
          <p:cNvSpPr/>
          <p:nvPr/>
        </p:nvSpPr>
        <p:spPr>
          <a:xfrm>
            <a:off x="2695343" y="56534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sz="2000" baseline="35000" dirty="0"/>
          </a:p>
        </p:txBody>
      </p:sp>
      <p:sp>
        <p:nvSpPr>
          <p:cNvPr id="25" name="Rectangle 24"/>
          <p:cNvSpPr/>
          <p:nvPr/>
        </p:nvSpPr>
        <p:spPr>
          <a:xfrm>
            <a:off x="3293267" y="564898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sz="2000" baseline="35000" dirty="0"/>
          </a:p>
        </p:txBody>
      </p:sp>
      <p:sp>
        <p:nvSpPr>
          <p:cNvPr id="26" name="Rectangle 25"/>
          <p:cNvSpPr/>
          <p:nvPr/>
        </p:nvSpPr>
        <p:spPr>
          <a:xfrm>
            <a:off x="3902867" y="56534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sz="2000" baseline="35000" dirty="0"/>
          </a:p>
        </p:txBody>
      </p:sp>
      <p:sp>
        <p:nvSpPr>
          <p:cNvPr id="27" name="Rectangle 26"/>
          <p:cNvSpPr/>
          <p:nvPr/>
        </p:nvSpPr>
        <p:spPr>
          <a:xfrm>
            <a:off x="4512467" y="56534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sz="2000" baseline="35000" dirty="0"/>
          </a:p>
        </p:txBody>
      </p:sp>
      <p:sp>
        <p:nvSpPr>
          <p:cNvPr id="28" name="Rectangle 27"/>
          <p:cNvSpPr/>
          <p:nvPr/>
        </p:nvSpPr>
        <p:spPr>
          <a:xfrm>
            <a:off x="5133743" y="56534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sz="2000" baseline="35000" dirty="0"/>
          </a:p>
        </p:txBody>
      </p:sp>
      <p:sp>
        <p:nvSpPr>
          <p:cNvPr id="29" name="Rectangle 28"/>
          <p:cNvSpPr/>
          <p:nvPr/>
        </p:nvSpPr>
        <p:spPr>
          <a:xfrm>
            <a:off x="5678819" y="56534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sz="2000" baseline="35000" dirty="0"/>
          </a:p>
        </p:txBody>
      </p:sp>
      <p:sp>
        <p:nvSpPr>
          <p:cNvPr id="30" name="Rectangle 29"/>
          <p:cNvSpPr/>
          <p:nvPr/>
        </p:nvSpPr>
        <p:spPr>
          <a:xfrm>
            <a:off x="6212219" y="56534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sz="2000" baseline="3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724400"/>
            <a:ext cx="3420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Signed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Integer representation:</a:t>
            </a:r>
          </a:p>
        </p:txBody>
      </p:sp>
      <p:graphicFrame>
        <p:nvGraphicFramePr>
          <p:cNvPr id="32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96574"/>
              </p:ext>
            </p:extLst>
          </p:nvPr>
        </p:nvGraphicFramePr>
        <p:xfrm>
          <a:off x="2029615" y="3903960"/>
          <a:ext cx="4648200" cy="386080"/>
        </p:xfrm>
        <a:graphic>
          <a:graphicData uri="http://schemas.openxmlformats.org/drawingml/2006/table">
            <a:tbl>
              <a:tblPr/>
              <a:tblGrid>
                <a:gridCol w="535440"/>
                <a:gridCol w="606801"/>
                <a:gridCol w="606801"/>
                <a:gridCol w="607791"/>
                <a:gridCol w="605811"/>
                <a:gridCol w="606801"/>
                <a:gridCol w="539378"/>
                <a:gridCol w="539377"/>
              </a:tblGrid>
              <a:tr h="384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dblStrike" cap="none" normalizeH="0" baseline="-6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 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-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2029615" y="4353580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7</a:t>
            </a:r>
            <a:endParaRPr lang="en-US" sz="2000" baseline="35000" dirty="0"/>
          </a:p>
        </p:txBody>
      </p:sp>
      <p:sp>
        <p:nvSpPr>
          <p:cNvPr id="34" name="Rectangle 33"/>
          <p:cNvSpPr/>
          <p:nvPr/>
        </p:nvSpPr>
        <p:spPr>
          <a:xfrm>
            <a:off x="2695343" y="43580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</a:t>
            </a:r>
            <a:endParaRPr lang="en-US" sz="2000" baseline="35000" dirty="0"/>
          </a:p>
        </p:txBody>
      </p:sp>
      <p:sp>
        <p:nvSpPr>
          <p:cNvPr id="35" name="Rectangle 34"/>
          <p:cNvSpPr/>
          <p:nvPr/>
        </p:nvSpPr>
        <p:spPr>
          <a:xfrm>
            <a:off x="3293267" y="4353580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5</a:t>
            </a:r>
            <a:endParaRPr lang="en-US" sz="2000" baseline="35000" dirty="0"/>
          </a:p>
        </p:txBody>
      </p:sp>
      <p:sp>
        <p:nvSpPr>
          <p:cNvPr id="36" name="Rectangle 35"/>
          <p:cNvSpPr/>
          <p:nvPr/>
        </p:nvSpPr>
        <p:spPr>
          <a:xfrm>
            <a:off x="3902867" y="43580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4</a:t>
            </a:r>
            <a:endParaRPr lang="en-US" sz="2000" baseline="35000" dirty="0"/>
          </a:p>
        </p:txBody>
      </p:sp>
      <p:sp>
        <p:nvSpPr>
          <p:cNvPr id="37" name="Rectangle 36"/>
          <p:cNvSpPr/>
          <p:nvPr/>
        </p:nvSpPr>
        <p:spPr>
          <a:xfrm>
            <a:off x="4512467" y="43580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</a:t>
            </a:r>
            <a:endParaRPr lang="en-US" sz="2000" baseline="35000" dirty="0"/>
          </a:p>
        </p:txBody>
      </p:sp>
      <p:sp>
        <p:nvSpPr>
          <p:cNvPr id="38" name="Rectangle 37"/>
          <p:cNvSpPr/>
          <p:nvPr/>
        </p:nvSpPr>
        <p:spPr>
          <a:xfrm>
            <a:off x="5133743" y="43580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endParaRPr lang="en-US" sz="2000" baseline="35000" dirty="0"/>
          </a:p>
        </p:txBody>
      </p:sp>
      <p:sp>
        <p:nvSpPr>
          <p:cNvPr id="39" name="Rectangle 38"/>
          <p:cNvSpPr/>
          <p:nvPr/>
        </p:nvSpPr>
        <p:spPr>
          <a:xfrm>
            <a:off x="5678819" y="43580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1</a:t>
            </a:r>
            <a:endParaRPr lang="en-US" sz="2000" baseline="35000" dirty="0"/>
          </a:p>
        </p:txBody>
      </p:sp>
      <p:sp>
        <p:nvSpPr>
          <p:cNvPr id="40" name="Rectangle 39"/>
          <p:cNvSpPr/>
          <p:nvPr/>
        </p:nvSpPr>
        <p:spPr>
          <a:xfrm>
            <a:off x="6212219" y="4358045"/>
            <a:ext cx="40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2</a:t>
            </a:r>
            <a:r>
              <a:rPr lang="en-US" sz="2000" b="0" baseline="350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0</a:t>
            </a:r>
            <a:endParaRPr lang="en-US" sz="2000" baseline="3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066800" y="3429000"/>
            <a:ext cx="3706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Unsigned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Integer representation: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162800" y="3785965"/>
                <a:ext cx="1754401" cy="633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𝟏𝟐𝟖𝟏𝟎</m:t>
                      </m:r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𝟐𝟑𝟑</m:t>
                      </m:r>
                      <m:r>
                        <a:rPr lang="en-US" sz="1800" i="1" baseline="-25000" dirty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baseline="-25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785965"/>
                <a:ext cx="1754401" cy="6336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162800" y="5081365"/>
                <a:ext cx="1754401" cy="633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𝟏𝟐𝟖𝟏𝟎</m:t>
                      </m:r>
                      <m:r>
                        <a:rPr lang="en-US" sz="1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800" b="1" i="1" dirty="0" smtClean="0">
                          <a:latin typeface="Cambria Math"/>
                          <a:ea typeface="Cambria Math"/>
                        </a:rPr>
                        <m:t>𝟐𝟑</m:t>
                      </m:r>
                      <m:r>
                        <a:rPr lang="en-US" sz="1800" i="1" baseline="-25000" dirty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800" baseline="-25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081365"/>
                <a:ext cx="1754401" cy="6336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7239000" y="4102783"/>
            <a:ext cx="990600" cy="31681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239000" y="5398182"/>
            <a:ext cx="990600" cy="31681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9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7335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Integers – Ranges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Range of </a:t>
            </a:r>
            <a:r>
              <a:rPr lang="en-US" dirty="0"/>
              <a:t>S</a:t>
            </a:r>
            <a:r>
              <a:rPr lang="en-US" dirty="0" smtClean="0"/>
              <a:t>igned binary numbers:</a:t>
            </a:r>
          </a:p>
          <a:p>
            <a:pPr lvl="1">
              <a:defRPr/>
            </a:pPr>
            <a:r>
              <a:rPr lang="en-US" dirty="0" smtClean="0"/>
              <a:t>Given representation with </a:t>
            </a:r>
            <a:r>
              <a:rPr lang="en-US" i="1" dirty="0" smtClean="0"/>
              <a:t>n</a:t>
            </a:r>
            <a:r>
              <a:rPr lang="en-US" dirty="0" smtClean="0"/>
              <a:t> bits, min value is always sequence</a:t>
            </a:r>
          </a:p>
          <a:p>
            <a:pPr lvl="2">
              <a:defRPr/>
            </a:pPr>
            <a:r>
              <a:rPr lang="en-US" dirty="0" smtClean="0"/>
              <a:t>100....0000 =   – 2</a:t>
            </a:r>
            <a:r>
              <a:rPr lang="en-US" i="1" baseline="30000" dirty="0" smtClean="0"/>
              <a:t>n-1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Given representation with </a:t>
            </a:r>
            <a:r>
              <a:rPr lang="en-US" i="1" dirty="0"/>
              <a:t>n</a:t>
            </a:r>
            <a:r>
              <a:rPr lang="en-US" dirty="0"/>
              <a:t> bits, </a:t>
            </a:r>
            <a:r>
              <a:rPr lang="en-US" dirty="0" smtClean="0"/>
              <a:t>max value </a:t>
            </a:r>
            <a:r>
              <a:rPr lang="en-US" dirty="0"/>
              <a:t>is always sequence</a:t>
            </a:r>
          </a:p>
          <a:p>
            <a:pPr lvl="2">
              <a:defRPr/>
            </a:pPr>
            <a:r>
              <a:rPr lang="en-US" dirty="0" smtClean="0"/>
              <a:t>011....1111 </a:t>
            </a:r>
            <a:r>
              <a:rPr lang="en-US" dirty="0"/>
              <a:t>= </a:t>
            </a:r>
            <a:r>
              <a:rPr lang="en-US" dirty="0" smtClean="0"/>
              <a:t>  2</a:t>
            </a:r>
            <a:r>
              <a:rPr lang="en-US" i="1" baseline="30000" dirty="0" smtClean="0"/>
              <a:t>n-1</a:t>
            </a:r>
            <a:r>
              <a:rPr lang="en-US" dirty="0" smtClean="0"/>
              <a:t> – 1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So, ranges are: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20298"/>
              </p:ext>
            </p:extLst>
          </p:nvPr>
        </p:nvGraphicFramePr>
        <p:xfrm>
          <a:off x="990600" y="4191000"/>
          <a:ext cx="7315200" cy="163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838200"/>
                <a:gridCol w="2057400"/>
                <a:gridCol w="3124200"/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C data type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# bits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Unsigned</a:t>
                      </a:r>
                      <a:r>
                        <a:rPr lang="en-US" i="0" baseline="0" dirty="0" smtClean="0"/>
                        <a:t> range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Signed range</a:t>
                      </a:r>
                      <a:endParaRPr lang="en-US" i="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char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8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 </a:t>
                      </a:r>
                      <a:r>
                        <a:rPr lang="en-US" i="0" dirty="0" smtClean="0">
                          <a:sym typeface="Symbol"/>
                        </a:rPr>
                        <a:t> 255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-128 </a:t>
                      </a:r>
                      <a:r>
                        <a:rPr lang="en-US" i="0" dirty="0" smtClean="0">
                          <a:sym typeface="Symbol"/>
                        </a:rPr>
                        <a:t> 127</a:t>
                      </a:r>
                      <a:endParaRPr lang="en-US" i="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short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16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0 </a:t>
                      </a:r>
                      <a:r>
                        <a:rPr lang="en-US" i="0" dirty="0" smtClean="0">
                          <a:sym typeface="Symbol"/>
                        </a:rPr>
                        <a:t> 65,535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-32,768 </a:t>
                      </a:r>
                      <a:r>
                        <a:rPr lang="en-US" i="0" dirty="0" smtClean="0">
                          <a:sym typeface="Symbol"/>
                        </a:rPr>
                        <a:t> 32,767</a:t>
                      </a:r>
                      <a:endParaRPr lang="en-US" i="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 smtClean="0"/>
                        <a:t>int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32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0 </a:t>
                      </a:r>
                      <a:r>
                        <a:rPr lang="en-US" i="0" dirty="0" smtClean="0">
                          <a:sym typeface="Symbol"/>
                        </a:rPr>
                        <a:t> 4,294,967,295</a:t>
                      </a:r>
                      <a:endParaRPr lang="en-US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-2,147,483,648 </a:t>
                      </a:r>
                      <a:r>
                        <a:rPr lang="en-US" i="0" dirty="0" smtClean="0">
                          <a:sym typeface="Symbol"/>
                        </a:rPr>
                        <a:t> 2,147,483,647</a:t>
                      </a:r>
                      <a:endParaRPr lang="en-US" i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2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igned Integers – Convert to/from Decimal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Convert Signed Binary Integer to Decimal</a:t>
            </a:r>
          </a:p>
          <a:p>
            <a:pPr lvl="1">
              <a:defRPr/>
            </a:pPr>
            <a:r>
              <a:rPr lang="en-US" dirty="0" smtClean="0"/>
              <a:t>Easy – just use place value notation</a:t>
            </a:r>
          </a:p>
          <a:p>
            <a:pPr lvl="2">
              <a:defRPr/>
            </a:pPr>
            <a:r>
              <a:rPr lang="en-US" dirty="0" smtClean="0"/>
              <a:t>two examples given on last two slides</a:t>
            </a:r>
          </a:p>
          <a:p>
            <a:pPr eaLnBrk="1" hangingPunct="1">
              <a:defRPr/>
            </a:pPr>
            <a:r>
              <a:rPr lang="en-US" dirty="0" smtClean="0"/>
              <a:t>Convert Decimal to Signed Binary Integer</a:t>
            </a:r>
          </a:p>
          <a:p>
            <a:pPr lvl="1">
              <a:defRPr/>
            </a:pPr>
            <a:r>
              <a:rPr lang="en-US" dirty="0" smtClean="0"/>
              <a:t>MUST know </a:t>
            </a:r>
            <a:r>
              <a:rPr lang="en-US" u="sng" dirty="0" smtClean="0"/>
              <a:t>number of bits</a:t>
            </a:r>
            <a:r>
              <a:rPr lang="en-US" dirty="0" smtClean="0"/>
              <a:t> in signed representation</a:t>
            </a:r>
          </a:p>
          <a:p>
            <a:pPr lvl="1">
              <a:defRPr/>
            </a:pPr>
            <a:r>
              <a:rPr lang="en-US" b="1" i="1" dirty="0" smtClean="0"/>
              <a:t>Algorithm</a:t>
            </a:r>
            <a:r>
              <a:rPr lang="en-US" dirty="0" smtClean="0"/>
              <a:t>:</a:t>
            </a:r>
          </a:p>
          <a:p>
            <a:pPr marL="1200150" lvl="2" indent="-342900">
              <a:buFont typeface="+mj-lt"/>
              <a:buAutoNum type="alphaLcParenR"/>
              <a:defRPr/>
            </a:pPr>
            <a:r>
              <a:rPr lang="en-US" dirty="0" smtClean="0"/>
              <a:t>Convert magnitude (abs </a:t>
            </a:r>
            <a:r>
              <a:rPr lang="en-US" dirty="0" err="1" smtClean="0"/>
              <a:t>val</a:t>
            </a:r>
            <a:r>
              <a:rPr lang="en-US" dirty="0" smtClean="0"/>
              <a:t>) of decimal number to unsigned binary</a:t>
            </a:r>
            <a:endParaRPr lang="en-US" i="1" dirty="0" smtClean="0"/>
          </a:p>
          <a:p>
            <a:pPr marL="1200150" lvl="2" indent="-342900">
              <a:buFont typeface="+mj-lt"/>
              <a:buAutoNum type="alphaLcParenR"/>
              <a:defRPr/>
            </a:pPr>
            <a:r>
              <a:rPr lang="en-US" dirty="0" smtClean="0"/>
              <a:t>Decimal number originally negative?</a:t>
            </a:r>
            <a:endParaRPr lang="en-US" i="1" dirty="0" smtClean="0"/>
          </a:p>
          <a:p>
            <a:pPr marL="1657350" lvl="3" indent="-342900">
              <a:defRPr/>
            </a:pPr>
            <a:r>
              <a:rPr lang="en-US" dirty="0" smtClean="0"/>
              <a:t>If positive, conversion is </a:t>
            </a:r>
            <a:r>
              <a:rPr lang="en-US" u="sng" dirty="0" smtClean="0"/>
              <a:t>done</a:t>
            </a:r>
          </a:p>
          <a:p>
            <a:pPr marL="1657350" lvl="3" indent="-342900">
              <a:defRPr/>
            </a:pPr>
            <a:r>
              <a:rPr lang="en-US" dirty="0" smtClean="0"/>
              <a:t>If negative, perform negation on answer from part a)</a:t>
            </a:r>
          </a:p>
          <a:p>
            <a:pPr marL="2114550" lvl="4" indent="-342900">
              <a:defRPr/>
            </a:pPr>
            <a:r>
              <a:rPr lang="en-US" dirty="0" smtClean="0"/>
              <a:t>zero extend answer from a) to N bits (size of signed </a:t>
            </a:r>
            <a:r>
              <a:rPr lang="en-US" dirty="0" err="1" smtClean="0"/>
              <a:t>repr</a:t>
            </a:r>
            <a:r>
              <a:rPr lang="en-US" dirty="0" smtClean="0"/>
              <a:t>)</a:t>
            </a:r>
          </a:p>
          <a:p>
            <a:pPr marL="2114550" lvl="4" indent="-342900">
              <a:defRPr/>
            </a:pPr>
            <a:r>
              <a:rPr lang="en-US" dirty="0" smtClean="0"/>
              <a:t>negate:   flip bits and add 1</a:t>
            </a:r>
          </a:p>
        </p:txBody>
      </p:sp>
    </p:spTree>
    <p:extLst>
      <p:ext uri="{BB962C8B-B14F-4D97-AF65-F5344CB8AC3E}">
        <p14:creationId xmlns:p14="http://schemas.microsoft.com/office/powerpoint/2010/main" val="127682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518795" y="2514600"/>
            <a:ext cx="8244205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Byte-Addressable Memory</a:t>
            </a:r>
            <a:endParaRPr lang="en-US" dirty="0"/>
          </a:p>
          <a:p>
            <a:pPr marL="552450" lvl="1" eaLnBrk="1" hangingPunct="1"/>
            <a:r>
              <a:rPr lang="en-US" dirty="0"/>
              <a:t>Conceptually </a:t>
            </a:r>
            <a:r>
              <a:rPr lang="en-US" dirty="0" smtClean="0"/>
              <a:t>a very </a:t>
            </a:r>
            <a:r>
              <a:rPr lang="en-US" dirty="0"/>
              <a:t>large array of </a:t>
            </a:r>
            <a:r>
              <a:rPr lang="en-US" dirty="0" smtClean="0"/>
              <a:t>bytes</a:t>
            </a:r>
          </a:p>
          <a:p>
            <a:pPr marL="552450" lvl="1" eaLnBrk="1" hangingPunct="1"/>
            <a:r>
              <a:rPr lang="en-US" dirty="0" smtClean="0"/>
              <a:t>Each byte has a unique address</a:t>
            </a:r>
          </a:p>
          <a:p>
            <a:pPr marL="552450" lvl="1" eaLnBrk="1" hangingPunct="1"/>
            <a:r>
              <a:rPr lang="en-US" dirty="0" smtClean="0"/>
              <a:t>Processor width determines address range:</a:t>
            </a:r>
          </a:p>
          <a:p>
            <a:pPr marL="952500" lvl="2"/>
            <a:r>
              <a:rPr lang="en-US" dirty="0" smtClean="0"/>
              <a:t>32-bit processor has 2</a:t>
            </a:r>
            <a:r>
              <a:rPr lang="en-US" baseline="30000" dirty="0" smtClean="0"/>
              <a:t>32</a:t>
            </a:r>
            <a:r>
              <a:rPr lang="en-US" dirty="0" smtClean="0"/>
              <a:t> unique addresses:     4GB max</a:t>
            </a:r>
          </a:p>
          <a:p>
            <a:pPr marL="1409700" lvl="3"/>
            <a:r>
              <a:rPr lang="en-US" dirty="0" smtClean="0"/>
              <a:t>0x00000000 to 0xffffffff</a:t>
            </a:r>
          </a:p>
          <a:p>
            <a:pPr marL="952500" lvl="2"/>
            <a:r>
              <a:rPr lang="en-US" dirty="0" smtClean="0"/>
              <a:t>64-bit </a:t>
            </a:r>
            <a:r>
              <a:rPr lang="en-US" dirty="0"/>
              <a:t>processor has </a:t>
            </a:r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 </a:t>
            </a:r>
            <a:r>
              <a:rPr lang="en-US" dirty="0"/>
              <a:t>unique addresses: </a:t>
            </a:r>
            <a:r>
              <a:rPr lang="en-US" dirty="0" smtClean="0"/>
              <a:t>   ~ 1.8x10</a:t>
            </a:r>
            <a:r>
              <a:rPr lang="en-US" baseline="30000" dirty="0" smtClean="0"/>
              <a:t>19</a:t>
            </a:r>
            <a:r>
              <a:rPr lang="en-US" dirty="0" smtClean="0"/>
              <a:t> bytes max</a:t>
            </a:r>
          </a:p>
          <a:p>
            <a:pPr marL="1409700" lvl="3"/>
            <a:r>
              <a:rPr lang="en-US" dirty="0" smtClean="0"/>
              <a:t>0x0000000000000000 </a:t>
            </a:r>
            <a:r>
              <a:rPr lang="en-US" dirty="0"/>
              <a:t>to </a:t>
            </a:r>
            <a:r>
              <a:rPr lang="en-US" dirty="0" smtClean="0"/>
              <a:t>0xffffffffffffffff</a:t>
            </a:r>
            <a:endParaRPr lang="en-US" dirty="0"/>
          </a:p>
          <a:p>
            <a:pPr marL="552450" lvl="1" eaLnBrk="1" hangingPunct="1"/>
            <a:r>
              <a:rPr lang="en-US" dirty="0" smtClean="0"/>
              <a:t>Memory </a:t>
            </a:r>
            <a:r>
              <a:rPr lang="en-US" dirty="0"/>
              <a:t>implemented with hierarchy of different memory types</a:t>
            </a:r>
          </a:p>
          <a:p>
            <a:pPr marL="552450" lvl="1" eaLnBrk="1" hangingPunct="1"/>
            <a:r>
              <a:rPr lang="en-US" dirty="0" smtClean="0"/>
              <a:t>OS </a:t>
            </a:r>
            <a:r>
              <a:rPr lang="en-US" dirty="0"/>
              <a:t>provides </a:t>
            </a:r>
            <a:r>
              <a:rPr lang="en-US" dirty="0" smtClean="0"/>
              <a:t>virtual address </a:t>
            </a:r>
            <a:r>
              <a:rPr lang="en-US" dirty="0"/>
              <a:t>space private to particular “process”</a:t>
            </a:r>
          </a:p>
          <a:p>
            <a:pPr marL="838200" lvl="2" eaLnBrk="1" hangingPunct="1"/>
            <a:r>
              <a:rPr lang="en-US" dirty="0" smtClean="0"/>
              <a:t>virtual memory to be discussed later…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8125" y="1332182"/>
            <a:ext cx="6534152" cy="1030018"/>
            <a:chOff x="96" y="132"/>
            <a:chExt cx="4116" cy="648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19020000">
              <a:off x="96" y="132"/>
              <a:ext cx="756" cy="22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 dirty="0" smtClean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0x00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19020000">
              <a:off x="3456" y="132"/>
              <a:ext cx="756" cy="22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 dirty="0" smtClean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0xFF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•••F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454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Signed Integers – Convert Decimal to 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A)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1524000"/>
                <a:ext cx="3065134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𝒃𝒊𝒕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𝒔𝒊𝒈𝒏𝒆𝒅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3065134" cy="496611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56108" y="30368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NUM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0508" y="3036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0708" y="303689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8708" y="303689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Q</a:t>
            </a:r>
            <a:endParaRPr lang="en-US" sz="2000" i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9908" y="3413432"/>
                <a:ext cx="3279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𝟑𝟕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08" y="3413432"/>
                <a:ext cx="32798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79908" y="3870632"/>
                <a:ext cx="32975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08" y="3870632"/>
                <a:ext cx="329750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9003" y="4327832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03" y="4327832"/>
                <a:ext cx="331513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601" y="3702754"/>
                <a:ext cx="1785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𝟏𝟎𝟎𝟏𝟎𝟏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3702754"/>
                <a:ext cx="178519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86075" y="2743200"/>
            <a:ext cx="179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least significant bit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7847" y="5071646"/>
            <a:ext cx="1812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most significant bit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580308" y="3081754"/>
            <a:ext cx="609600" cy="50759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561508" y="3081754"/>
            <a:ext cx="577802" cy="71714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580308" y="5452884"/>
            <a:ext cx="591893" cy="41228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0" idx="0"/>
          </p:cNvCxnSpPr>
          <p:nvPr/>
        </p:nvCxnSpPr>
        <p:spPr bwMode="auto">
          <a:xfrm flipV="1">
            <a:off x="6953929" y="4140606"/>
            <a:ext cx="285071" cy="93104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065708" y="3754651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065708" y="4211851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52600" y="2246589"/>
                <a:ext cx="20565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𝟑𝟕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𝟏𝟎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246589"/>
                <a:ext cx="205658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62200" y="4796135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796135"/>
                <a:ext cx="331513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 flipH="1">
            <a:off x="3068905" y="46801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2200" y="5221381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221381"/>
                <a:ext cx="33151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22667" b="-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3068905" y="5105400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62200" y="5634335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634335"/>
                <a:ext cx="3315138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>
            <a:off x="3068905" y="55183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682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Signed Integers – Convert Decimal to 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B)  -37</a:t>
            </a:r>
            <a:r>
              <a:rPr lang="en-US" baseline="-25000" dirty="0" smtClean="0"/>
              <a:t>10</a:t>
            </a:r>
            <a:r>
              <a:rPr lang="en-US" dirty="0" smtClean="0"/>
              <a:t> was negative, so perform </a:t>
            </a:r>
            <a:r>
              <a:rPr lang="en-US" i="1" dirty="0" smtClean="0"/>
              <a:t>negation</a:t>
            </a:r>
          </a:p>
          <a:p>
            <a:pPr lvl="2">
              <a:defRPr/>
            </a:pPr>
            <a:r>
              <a:rPr lang="en-US" dirty="0" smtClean="0"/>
              <a:t>zero extend 100101 to 8 bits</a:t>
            </a:r>
          </a:p>
          <a:p>
            <a:pPr lvl="3">
              <a:defRPr/>
            </a:pPr>
            <a:endParaRPr lang="en-US" dirty="0" smtClean="0">
              <a:sym typeface="Symbol"/>
            </a:endParaRPr>
          </a:p>
          <a:p>
            <a:pPr lvl="3">
              <a:defRPr/>
            </a:pPr>
            <a:endParaRPr lang="en-US" dirty="0" smtClean="0">
              <a:sym typeface="Symbol"/>
            </a:endParaRPr>
          </a:p>
          <a:p>
            <a:pPr lvl="2">
              <a:defRPr/>
            </a:pPr>
            <a:r>
              <a:rPr lang="en-US" dirty="0" smtClean="0">
                <a:sym typeface="Symbol"/>
              </a:rPr>
              <a:t>negation</a:t>
            </a:r>
          </a:p>
          <a:p>
            <a:pPr lvl="3">
              <a:defRPr/>
            </a:pPr>
            <a:r>
              <a:rPr lang="en-US" dirty="0"/>
              <a:t>f</a:t>
            </a:r>
            <a:r>
              <a:rPr lang="en-US" dirty="0" smtClean="0"/>
              <a:t>lip bits:</a:t>
            </a:r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 smtClean="0"/>
          </a:p>
          <a:p>
            <a:pPr lvl="3">
              <a:defRPr/>
            </a:pPr>
            <a:r>
              <a:rPr lang="en-US" dirty="0" smtClean="0"/>
              <a:t>add 1: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705600" y="3589347"/>
            <a:ext cx="2133600" cy="66675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1524000"/>
                <a:ext cx="3065134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𝒃𝒊𝒕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𝒔𝒊𝒈𝒏𝒆𝒅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3065134" cy="496611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601" y="3702754"/>
                <a:ext cx="1785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𝟏𝟏𝟎𝟏𝟏𝟎𝟏𝟏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3702754"/>
                <a:ext cx="1785198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638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77402" y="4121914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𝟎𝟎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𝟏𝟎𝟎𝟏𝟎𝟏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402" y="4121914"/>
                <a:ext cx="17851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057400" y="3181290"/>
                <a:ext cx="3505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𝟏𝟎𝟎𝟏𝟎𝟏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   </m:t>
                      </m:r>
                      <m:r>
                        <a:rPr lang="en-US" sz="2000" b="1" i="1" smtClean="0">
                          <a:latin typeface="Cambria Math"/>
                        </a:rPr>
                        <m:t>𝟎𝟎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𝟏𝟎𝟎𝟏𝟎𝟏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181290"/>
                <a:ext cx="35052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3962400" y="3581400"/>
            <a:ext cx="30480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77402" y="4800600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𝟏𝟏𝟎𝟏𝟏𝟎𝟏𝟎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402" y="4800600"/>
                <a:ext cx="178519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32" idx="2"/>
            <a:endCxn id="37" idx="0"/>
          </p:cNvCxnSpPr>
          <p:nvPr/>
        </p:nvCxnSpPr>
        <p:spPr bwMode="auto">
          <a:xfrm>
            <a:off x="4670001" y="4522024"/>
            <a:ext cx="0" cy="2785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10000" y="5238690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+             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38690"/>
                <a:ext cx="178519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 bwMode="auto">
          <a:xfrm>
            <a:off x="4000500" y="5646420"/>
            <a:ext cx="142683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10000" y="5695890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𝟏𝟏𝟎𝟏𝟏𝟎𝟏𝟏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695890"/>
                <a:ext cx="178519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6562677" y="4812030"/>
            <a:ext cx="2419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Can validate answer using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place value notation</a:t>
            </a:r>
          </a:p>
        </p:txBody>
      </p:sp>
    </p:spTree>
    <p:extLst>
      <p:ext uri="{BB962C8B-B14F-4D97-AF65-F5344CB8AC3E}">
        <p14:creationId xmlns:p14="http://schemas.microsoft.com/office/powerpoint/2010/main" val="3382397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Signed Integers – Convert Decimal to 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A) 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705600" y="3589347"/>
            <a:ext cx="1828799" cy="66675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1524000"/>
                <a:ext cx="2921377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𝒃𝒊𝒕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𝒔𝒊𝒈𝒏𝒆𝒅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2921377" cy="496611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56108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NUM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0508" y="2895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0708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Calibri" pitchFamily="34" charset="0"/>
              </a:rPr>
              <a:t>REM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8708" y="28956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Calibri" pitchFamily="34" charset="0"/>
              </a:rPr>
              <a:t>Q</a:t>
            </a:r>
            <a:endParaRPr lang="en-US" sz="2000" i="1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9908" y="3653135"/>
                <a:ext cx="3279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𝟑𝟑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08" y="3653135"/>
                <a:ext cx="32798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79908" y="4110335"/>
                <a:ext cx="32975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908" y="4110335"/>
                <a:ext cx="329750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9003" y="4567535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003" y="4567535"/>
                <a:ext cx="331513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601" y="3702754"/>
                <a:ext cx="1785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𝟏𝟎𝟎𝟎𝟎𝟏𝟏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3702754"/>
                <a:ext cx="1785198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614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86075" y="2743200"/>
            <a:ext cx="179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least significant bit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7847" y="5071646"/>
            <a:ext cx="1812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most significant bit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580308" y="3081754"/>
            <a:ext cx="609600" cy="36629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561508" y="3081754"/>
            <a:ext cx="744292" cy="66761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580309" y="5410200"/>
            <a:ext cx="820492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0" idx="0"/>
          </p:cNvCxnSpPr>
          <p:nvPr/>
        </p:nvCxnSpPr>
        <p:spPr bwMode="auto">
          <a:xfrm flipV="1">
            <a:off x="6953929" y="4140606"/>
            <a:ext cx="285071" cy="93104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065708" y="39943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3065708" y="4451554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52600" y="2246589"/>
                <a:ext cx="18273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𝟔𝟕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246589"/>
                <a:ext cx="182736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62200" y="5035838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035838"/>
                <a:ext cx="331513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 flipH="1">
            <a:off x="3068905" y="4919857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2200" y="5461084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61084"/>
                <a:ext cx="33151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 bwMode="auto">
          <a:xfrm flipH="1">
            <a:off x="3068905" y="5345103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62200" y="5874038"/>
                <a:ext cx="33151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 / 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874038"/>
                <a:ext cx="3315138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22667" b="-5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 bwMode="auto">
          <a:xfrm flipH="1">
            <a:off x="3068905" y="5758057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62200" y="3211503"/>
                <a:ext cx="32798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𝟔𝟕</m:t>
                      </m:r>
                      <m:r>
                        <a:rPr lang="en-US" b="1" i="1" smtClean="0">
                          <a:latin typeface="Cambria Math"/>
                        </a:rPr>
                        <m:t>  /  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groupChr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</a:rPr>
                        <m:t>𝟑𝟑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211503"/>
                <a:ext cx="3279872" cy="461665"/>
              </a:xfrm>
              <a:prstGeom prst="rect">
                <a:avLst/>
              </a:prstGeom>
              <a:blipFill rotWithShape="1">
                <a:blip r:embed="rId12"/>
                <a:stretch>
                  <a:fillRect t="-22368" b="-5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H="1">
            <a:off x="3048000" y="3552722"/>
            <a:ext cx="1143000" cy="196646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5130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Signed Integers – Convert Decimal to 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B)  67</a:t>
            </a:r>
            <a:r>
              <a:rPr lang="en-US" baseline="-25000" dirty="0" smtClean="0"/>
              <a:t>10</a:t>
            </a:r>
            <a:r>
              <a:rPr lang="en-US" dirty="0" smtClean="0"/>
              <a:t> was positive, so </a:t>
            </a:r>
            <a:r>
              <a:rPr lang="en-US" u="sng" dirty="0" smtClean="0"/>
              <a:t>done</a:t>
            </a:r>
            <a:endParaRPr lang="en-US" i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62200" y="1524000"/>
                <a:ext cx="2921377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𝒃𝒊𝒕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𝒔𝒊𝒈𝒏𝒆𝒅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4000"/>
                <a:ext cx="2921377" cy="496611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 bwMode="auto">
          <a:xfrm>
            <a:off x="3505200" y="3124200"/>
            <a:ext cx="2133600" cy="66675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505201" y="3237607"/>
                <a:ext cx="1785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𝟏𝟎𝟎𝟎𝟎𝟏𝟏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3237607"/>
                <a:ext cx="1785198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614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362277" y="4346883"/>
            <a:ext cx="2419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Can validate answer using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place value notation</a:t>
            </a:r>
          </a:p>
        </p:txBody>
      </p:sp>
    </p:spTree>
    <p:extLst>
      <p:ext uri="{BB962C8B-B14F-4D97-AF65-F5344CB8AC3E}">
        <p14:creationId xmlns:p14="http://schemas.microsoft.com/office/powerpoint/2010/main" val="203692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8478838" cy="5730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Signed Integers – Convert Decimal to Base-R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 careful of range!</a:t>
            </a:r>
          </a:p>
          <a:p>
            <a:pPr>
              <a:defRPr/>
            </a:pPr>
            <a:r>
              <a:rPr lang="en-US" dirty="0" smtClean="0"/>
              <a:t>Example: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A) 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B) -183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was negative, so perform </a:t>
            </a:r>
            <a:r>
              <a:rPr lang="en-US" i="1" dirty="0"/>
              <a:t>negation</a:t>
            </a:r>
          </a:p>
          <a:p>
            <a:pPr lvl="2">
              <a:defRPr/>
            </a:pPr>
            <a:r>
              <a:rPr lang="en-US" dirty="0"/>
              <a:t>zero extend </a:t>
            </a:r>
            <a:r>
              <a:rPr lang="en-US" dirty="0" smtClean="0"/>
              <a:t>10110111 to </a:t>
            </a:r>
            <a:r>
              <a:rPr lang="en-US" dirty="0"/>
              <a:t>8 </a:t>
            </a:r>
            <a:r>
              <a:rPr lang="en-US" dirty="0" smtClean="0"/>
              <a:t>bits		// already done</a:t>
            </a:r>
            <a:endParaRPr lang="en-US" dirty="0">
              <a:sym typeface="Symbol"/>
            </a:endParaRPr>
          </a:p>
          <a:p>
            <a:pPr lvl="2">
              <a:defRPr/>
            </a:pPr>
            <a:r>
              <a:rPr lang="en-US" dirty="0">
                <a:sym typeface="Symbol"/>
              </a:rPr>
              <a:t>negation</a:t>
            </a:r>
          </a:p>
          <a:p>
            <a:pPr lvl="3">
              <a:defRPr/>
            </a:pPr>
            <a:r>
              <a:rPr lang="en-US" dirty="0"/>
              <a:t>flip bits:</a:t>
            </a:r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endParaRPr lang="en-US" dirty="0"/>
          </a:p>
          <a:p>
            <a:pPr lvl="3">
              <a:defRPr/>
            </a:pPr>
            <a:r>
              <a:rPr lang="en-US" dirty="0"/>
              <a:t>add 1: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6000" y="1828800"/>
                <a:ext cx="3249479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𝟏𝟖𝟑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𝒃𝒊𝒕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𝒔𝒊𝒈𝒏𝒆𝒅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828800"/>
                <a:ext cx="3249479" cy="496611"/>
              </a:xfrm>
              <a:prstGeom prst="rect">
                <a:avLst/>
              </a:prstGeom>
              <a:blipFill rotWithShape="1"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20238" y="2551389"/>
                <a:ext cx="2099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𝟏𝟎𝟏𝟏𝟎𝟏𝟏𝟏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38" y="2551389"/>
                <a:ext cx="209976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76400" y="2551389"/>
                <a:ext cx="2240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𝟏𝟖𝟑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𝟏𝟎</m:t>
                              </m:r>
                            </m:sub>
                          </m:sSub>
                        </m:e>
                      </m:d>
                      <m:r>
                        <a:rPr lang="en-US" dirty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 ? 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551389"/>
                <a:ext cx="224093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76600" y="4426714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𝟏𝟎𝟏𝟏𝟎𝟏𝟏𝟏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426714"/>
                <a:ext cx="17851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6600" y="5105400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𝟎𝟏𝟎𝟎𝟏𝟎𝟎𝟎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105400"/>
                <a:ext cx="178519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32" idx="2"/>
            <a:endCxn id="33" idx="0"/>
          </p:cNvCxnSpPr>
          <p:nvPr/>
        </p:nvCxnSpPr>
        <p:spPr bwMode="auto">
          <a:xfrm>
            <a:off x="4169199" y="4826824"/>
            <a:ext cx="0" cy="27857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09198" y="5543490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+             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98" y="5543490"/>
                <a:ext cx="178519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3499698" y="5951220"/>
            <a:ext cx="142683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09198" y="6000690"/>
                <a:ext cx="1785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𝟎𝟏𝟎𝟎𝟏𝟎𝟎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98" y="6000690"/>
                <a:ext cx="178519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72000" y="5937824"/>
                <a:ext cx="2099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𝟕𝟑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37824"/>
                <a:ext cx="20997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026366" y="4422338"/>
            <a:ext cx="2965234" cy="12926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  <a:latin typeface="Calibri" pitchFamily="34" charset="0"/>
              </a:rPr>
              <a:t>not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 -183</a:t>
            </a:r>
            <a:r>
              <a:rPr lang="en-US" i="1" baseline="-25000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…  WRONG!</a:t>
            </a:r>
          </a:p>
          <a:p>
            <a:pPr algn="ctr"/>
            <a:endParaRPr lang="en-US" sz="18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1800" i="1" dirty="0" smtClean="0">
                <a:solidFill>
                  <a:srgbClr val="FF0000"/>
                </a:solidFill>
                <a:latin typeface="Calibri" pitchFamily="34" charset="0"/>
              </a:rPr>
              <a:t>-183</a:t>
            </a:r>
            <a:r>
              <a:rPr lang="en-US" sz="1800" i="1" baseline="-25000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sz="1800" i="1" dirty="0" smtClean="0">
                <a:solidFill>
                  <a:srgbClr val="FF0000"/>
                </a:solidFill>
                <a:latin typeface="Calibri" pitchFamily="34" charset="0"/>
              </a:rPr>
              <a:t> is not in valid range </a:t>
            </a:r>
          </a:p>
          <a:p>
            <a:pPr algn="ctr"/>
            <a:r>
              <a:rPr lang="en-US" sz="1800" i="1" dirty="0" smtClean="0">
                <a:solidFill>
                  <a:srgbClr val="FF0000"/>
                </a:solidFill>
                <a:latin typeface="Calibri" pitchFamily="34" charset="0"/>
              </a:rPr>
              <a:t>for 8-bit signed</a:t>
            </a:r>
          </a:p>
        </p:txBody>
      </p:sp>
      <p:cxnSp>
        <p:nvCxnSpPr>
          <p:cNvPr id="42" name="Straight Arrow Connector 41"/>
          <p:cNvCxnSpPr>
            <a:stCxn id="40" idx="0"/>
            <a:endCxn id="41" idx="1"/>
          </p:cNvCxnSpPr>
          <p:nvPr/>
        </p:nvCxnSpPr>
        <p:spPr bwMode="auto">
          <a:xfrm flipV="1">
            <a:off x="5621881" y="5068669"/>
            <a:ext cx="404485" cy="86915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162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organization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Bits &amp; Bytes – basic units of Storage in computers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in binary and hexadecimal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Unsigned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Signed integers</a:t>
            </a:r>
          </a:p>
          <a:p>
            <a:r>
              <a:rPr lang="en-US" dirty="0" smtClean="0"/>
              <a:t>Representing </a:t>
            </a:r>
            <a:r>
              <a:rPr lang="en-US" dirty="0"/>
              <a:t>Text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Pointers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 anchor="ctr" anchorCtr="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"18243";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</a:t>
            </a:r>
            <a:r>
              <a:rPr lang="en-US" dirty="0" smtClean="0"/>
              <a:t> Strings</a:t>
            </a:r>
            <a:endParaRPr lang="en-US" dirty="0"/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295400"/>
            <a:ext cx="7896225" cy="518160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</a:t>
            </a:r>
            <a:r>
              <a:rPr lang="en-US" b="1" dirty="0"/>
              <a:t>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552450" lvl="1" eaLnBrk="1" hangingPunct="1"/>
            <a:r>
              <a:rPr lang="en-US" dirty="0" smtClean="0"/>
              <a:t>String </a:t>
            </a:r>
            <a:r>
              <a:rPr lang="en-US" dirty="0"/>
              <a:t>should be null-terminated</a:t>
            </a:r>
          </a:p>
          <a:p>
            <a:pPr marL="838200" lvl="2" eaLnBrk="1" hangingPunct="1"/>
            <a:r>
              <a:rPr lang="en-US" dirty="0"/>
              <a:t>Final character = </a:t>
            </a:r>
            <a:r>
              <a:rPr lang="en-US" dirty="0" smtClean="0"/>
              <a:t>0</a:t>
            </a:r>
          </a:p>
          <a:p>
            <a:pPr marL="552450" lvl="1"/>
            <a:r>
              <a:rPr lang="en-US" dirty="0" smtClean="0"/>
              <a:t>ASCII characters organized such that:</a:t>
            </a:r>
            <a:endParaRPr lang="en-US" dirty="0"/>
          </a:p>
          <a:p>
            <a:pPr marL="838200" lvl="2"/>
            <a:r>
              <a:rPr lang="en-US" dirty="0" smtClean="0"/>
              <a:t>Numeric characters sequentially increase from 0x30</a:t>
            </a:r>
          </a:p>
          <a:p>
            <a:pPr marL="1295400" lvl="3"/>
            <a:r>
              <a:rPr lang="en-US" dirty="0"/>
              <a:t>Digit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</a:t>
            </a:r>
            <a:r>
              <a:rPr lang="en-US" dirty="0" smtClean="0"/>
              <a:t>0x30+</a:t>
            </a:r>
            <a:r>
              <a:rPr lang="en-US" dirty="0" smtClean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dirty="0" smtClean="0"/>
          </a:p>
          <a:p>
            <a:pPr marL="838200" lvl="2"/>
            <a:r>
              <a:rPr lang="en-US" dirty="0" smtClean="0"/>
              <a:t>Alphabetic characters sequentially increase in order</a:t>
            </a:r>
          </a:p>
          <a:p>
            <a:pPr marL="1295400" lvl="3"/>
            <a:r>
              <a:rPr lang="en-US" dirty="0" smtClean="0"/>
              <a:t>Uppercase chars ‘A’ to ‘Z’ are 0x41 to 0x5A</a:t>
            </a:r>
          </a:p>
          <a:p>
            <a:pPr marL="1295400" lvl="3"/>
            <a:r>
              <a:rPr lang="en-US" dirty="0" smtClean="0"/>
              <a:t>Lowercase chars </a:t>
            </a:r>
            <a:r>
              <a:rPr lang="en-US" dirty="0"/>
              <a:t>‘A’ to ‘Z’ are </a:t>
            </a:r>
            <a:r>
              <a:rPr lang="en-US" dirty="0" smtClean="0"/>
              <a:t>0x61 </a:t>
            </a:r>
            <a:r>
              <a:rPr lang="en-US" dirty="0"/>
              <a:t>to </a:t>
            </a:r>
            <a:r>
              <a:rPr lang="en-US" dirty="0" smtClean="0"/>
              <a:t>0x7A</a:t>
            </a:r>
            <a:endParaRPr lang="en-US" dirty="0"/>
          </a:p>
          <a:p>
            <a:pPr marL="838200" lvl="2"/>
            <a:r>
              <a:rPr lang="en-US" dirty="0" smtClean="0"/>
              <a:t>Control characters, like &lt;RET&gt;, &lt;TAB&gt;, &lt;BKSPC&gt;,  are 0x00 to 0x1A</a:t>
            </a:r>
            <a:endParaRPr lang="en-US" dirty="0"/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7086600" y="2133600"/>
            <a:ext cx="142603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Intel / Linux</a:t>
            </a:r>
            <a:endParaRPr lang="en-US" sz="1800" dirty="0">
              <a:solidFill>
                <a:srgbClr val="000066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7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32702"/>
              </p:ext>
            </p:extLst>
          </p:nvPr>
        </p:nvGraphicFramePr>
        <p:xfrm>
          <a:off x="7226300" y="2590800"/>
          <a:ext cx="1079500" cy="2286000"/>
        </p:xfrm>
        <a:graphic>
          <a:graphicData uri="http://schemas.openxmlformats.org/drawingml/2006/table">
            <a:tbl>
              <a:tblPr/>
              <a:tblGrid>
                <a:gridCol w="1079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58200" y="2514600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‘1’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0" y="2952690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‘8’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00" y="3333690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‘2’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3714690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‘4’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8200" y="4095690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‘3’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447669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ull term</a:t>
            </a:r>
          </a:p>
        </p:txBody>
      </p:sp>
    </p:spTree>
    <p:extLst>
      <p:ext uri="{BB962C8B-B14F-4D97-AF65-F5344CB8AC3E}">
        <p14:creationId xmlns:p14="http://schemas.microsoft.com/office/powerpoint/2010/main" val="426327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</a:t>
            </a:r>
            <a:r>
              <a:rPr lang="en-US" dirty="0" smtClean="0"/>
              <a:t> Strings</a:t>
            </a:r>
            <a:endParaRPr lang="en-US" dirty="0"/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295400"/>
            <a:ext cx="7896225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 of ASCII</a:t>
            </a:r>
            <a:endParaRPr lang="en-US" dirty="0"/>
          </a:p>
          <a:p>
            <a:pPr marL="552450" lvl="1" eaLnBrk="1" hangingPunct="1"/>
            <a:r>
              <a:rPr lang="en-US" dirty="0" smtClean="0"/>
              <a:t>7-bit encoding limits set of characters to 2</a:t>
            </a:r>
            <a:r>
              <a:rPr lang="en-US" baseline="30000" dirty="0" smtClean="0"/>
              <a:t>7</a:t>
            </a:r>
            <a:r>
              <a:rPr lang="en-US" dirty="0" smtClean="0"/>
              <a:t> = 128</a:t>
            </a:r>
            <a:endParaRPr lang="en-US" dirty="0"/>
          </a:p>
          <a:p>
            <a:pPr marL="552450" lvl="1"/>
            <a:r>
              <a:rPr lang="en-US" dirty="0" smtClean="0"/>
              <a:t>8-bit extended ASCII exists, but still </a:t>
            </a:r>
            <a:r>
              <a:rPr lang="en-US" dirty="0"/>
              <a:t>only </a:t>
            </a:r>
            <a:r>
              <a:rPr lang="en-US" dirty="0" smtClean="0"/>
              <a:t>2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256 chars</a:t>
            </a:r>
            <a:endParaRPr lang="en-US" dirty="0"/>
          </a:p>
          <a:p>
            <a:pPr marL="552450" lvl="1"/>
            <a:r>
              <a:rPr lang="en-US" dirty="0" smtClean="0"/>
              <a:t>Unable to represent most other languages in ASCII</a:t>
            </a:r>
          </a:p>
          <a:p>
            <a:pPr marL="152400"/>
            <a:r>
              <a:rPr lang="en-US" dirty="0" smtClean="0"/>
              <a:t>Answer:  </a:t>
            </a:r>
            <a:r>
              <a:rPr lang="en-US" b="1" i="1" dirty="0" smtClean="0"/>
              <a:t>Unicode</a:t>
            </a:r>
            <a:endParaRPr lang="en-US" b="1" i="1" dirty="0"/>
          </a:p>
          <a:p>
            <a:pPr marL="438150" lvl="1"/>
            <a:r>
              <a:rPr lang="en-US" dirty="0"/>
              <a:t>first 128 characters are ASCII </a:t>
            </a:r>
          </a:p>
          <a:p>
            <a:pPr marL="838200" lvl="2"/>
            <a:r>
              <a:rPr lang="en-US" dirty="0"/>
              <a:t>i.e. 2-byte Unicode for ‘4’:   0x34 -&gt; 0x0034</a:t>
            </a:r>
          </a:p>
          <a:p>
            <a:pPr marL="838200" lvl="2"/>
            <a:r>
              <a:rPr lang="en-US" dirty="0"/>
              <a:t>i.e. 4-byte Unicode for ‘T’:   0x54 -&gt; 0x00000054</a:t>
            </a:r>
          </a:p>
          <a:p>
            <a:pPr marL="438150" lvl="1">
              <a:tabLst>
                <a:tab pos="3657600" algn="l"/>
              </a:tabLst>
            </a:pPr>
            <a:r>
              <a:rPr lang="en-US" dirty="0" smtClean="0"/>
              <a:t>UTF-8:     1-byte </a:t>
            </a:r>
            <a:r>
              <a:rPr lang="en-US" dirty="0"/>
              <a:t>version	</a:t>
            </a:r>
            <a:r>
              <a:rPr lang="en-US" dirty="0" smtClean="0">
                <a:solidFill>
                  <a:srgbClr val="FF0000"/>
                </a:solidFill>
              </a:rPr>
              <a:t>// commonly </a:t>
            </a:r>
            <a:r>
              <a:rPr lang="en-US" dirty="0">
                <a:solidFill>
                  <a:srgbClr val="FF0000"/>
                </a:solidFill>
              </a:rPr>
              <a:t>used</a:t>
            </a:r>
          </a:p>
          <a:p>
            <a:pPr marL="438150" lvl="1">
              <a:tabLst>
                <a:tab pos="3657600" algn="l"/>
              </a:tabLst>
            </a:pPr>
            <a:r>
              <a:rPr lang="en-US" dirty="0" smtClean="0"/>
              <a:t>UTF-16:   2-byte version	</a:t>
            </a:r>
            <a:r>
              <a:rPr lang="en-US" dirty="0" smtClean="0">
                <a:solidFill>
                  <a:srgbClr val="FF0000"/>
                </a:solidFill>
              </a:rPr>
              <a:t>// commonly used</a:t>
            </a:r>
          </a:p>
          <a:p>
            <a:pPr marL="838200" lvl="2"/>
            <a:r>
              <a:rPr lang="en-US" dirty="0" smtClean="0"/>
              <a:t>allows 2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65,536 unique chars</a:t>
            </a:r>
          </a:p>
          <a:p>
            <a:pPr marL="438150" lvl="1"/>
            <a:r>
              <a:rPr lang="en-US" dirty="0" smtClean="0"/>
              <a:t>UTF-32:   4-byte version</a:t>
            </a:r>
          </a:p>
          <a:p>
            <a:pPr marL="838200" lvl="2"/>
            <a:r>
              <a:rPr lang="en-US" dirty="0" smtClean="0"/>
              <a:t>allows 2</a:t>
            </a:r>
            <a:r>
              <a:rPr lang="en-US" baseline="30000" dirty="0" smtClean="0"/>
              <a:t>32</a:t>
            </a:r>
            <a:r>
              <a:rPr lang="en-US" dirty="0" smtClean="0"/>
              <a:t> = ~4 billion unique characters</a:t>
            </a:r>
          </a:p>
          <a:p>
            <a:pPr marL="438150" lvl="1"/>
            <a:r>
              <a:rPr lang="en-US" dirty="0" smtClean="0"/>
              <a:t>Unicode used in many more recent languages, like Java and Python</a:t>
            </a:r>
            <a:endParaRPr lang="en-US" dirty="0"/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858000" y="914400"/>
            <a:ext cx="1810752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UTF-16 on Intel</a:t>
            </a:r>
            <a:endParaRPr lang="en-US" sz="1800" dirty="0">
              <a:solidFill>
                <a:srgbClr val="000066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33176"/>
              </p:ext>
            </p:extLst>
          </p:nvPr>
        </p:nvGraphicFramePr>
        <p:xfrm>
          <a:off x="7213600" y="1335087"/>
          <a:ext cx="1079500" cy="2286000"/>
        </p:xfrm>
        <a:graphic>
          <a:graphicData uri="http://schemas.openxmlformats.org/drawingml/2006/table">
            <a:tbl>
              <a:tblPr/>
              <a:tblGrid>
                <a:gridCol w="1079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24096"/>
              </p:ext>
            </p:extLst>
          </p:nvPr>
        </p:nvGraphicFramePr>
        <p:xfrm>
          <a:off x="7213600" y="3621087"/>
          <a:ext cx="1079500" cy="2286000"/>
        </p:xfrm>
        <a:graphic>
          <a:graphicData uri="http://schemas.openxmlformats.org/drawingml/2006/table">
            <a:tbl>
              <a:tblPr/>
              <a:tblGrid>
                <a:gridCol w="1079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0x33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0x00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Monaco" charset="0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58200" y="1468377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‘1’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0" y="2230377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‘8’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8200" y="2992377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‘2’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3754377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‘4’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8200" y="4516377"/>
            <a:ext cx="51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‘3’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0" y="512300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ull term</a:t>
            </a:r>
          </a:p>
        </p:txBody>
      </p:sp>
    </p:spTree>
    <p:extLst>
      <p:ext uri="{BB962C8B-B14F-4D97-AF65-F5344CB8AC3E}">
        <p14:creationId xmlns:p14="http://schemas.microsoft.com/office/powerpoint/2010/main" val="261518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Basic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 organization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Bits &amp; Bytes – basic units of Storage in computers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in binary and hexadecimal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Unsigned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Signed integers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Text</a:t>
            </a:r>
          </a:p>
          <a:p>
            <a:r>
              <a:rPr lang="en-US" dirty="0"/>
              <a:t>Representing </a:t>
            </a:r>
            <a:r>
              <a:rPr lang="en-US" dirty="0" smtClean="0"/>
              <a:t>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918200"/>
            <a:ext cx="8839200" cy="469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>
                <a:solidFill>
                  <a:srgbClr val="000066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/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F8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BF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/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89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EC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13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 memory organization</a:t>
            </a:r>
          </a:p>
          <a:p>
            <a:r>
              <a:rPr lang="en-US" dirty="0" smtClean="0"/>
              <a:t>Bits &amp; Bytes – basic units of Storage in computers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in binary and hexadecimal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Unsigned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Signed integers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Pointers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3024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How should bytes within a multi-byte word be ordered in memory?</a:t>
            </a:r>
          </a:p>
          <a:p>
            <a:pPr eaLnBrk="1" hangingPunct="1"/>
            <a:r>
              <a:rPr lang="en-US"/>
              <a:t>Conventions</a:t>
            </a:r>
          </a:p>
          <a:p>
            <a:pPr marL="552450" lvl="1" eaLnBrk="1" hangingPunct="1"/>
            <a:r>
              <a:rPr lang="en-US"/>
              <a:t>Big Endian: Sun, PPC Mac, Internet</a:t>
            </a:r>
          </a:p>
          <a:p>
            <a:pPr marL="838200" lvl="2" eaLnBrk="1" hangingPunct="1"/>
            <a:r>
              <a:rPr lang="en-US"/>
              <a:t>Least significant byte has highest address</a:t>
            </a:r>
          </a:p>
          <a:p>
            <a:pPr marL="552450" lvl="1" eaLnBrk="1" hangingPunct="1"/>
            <a:r>
              <a:rPr lang="en-US"/>
              <a:t>Little Endian: x86</a:t>
            </a:r>
          </a:p>
          <a:p>
            <a:pPr marL="838200" lvl="2" eaLnBrk="1" hangingPunct="1"/>
            <a:r>
              <a:rPr lang="en-US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111128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Big Endian</a:t>
            </a:r>
          </a:p>
          <a:p>
            <a:pPr marL="552450" lvl="1" eaLnBrk="1" hangingPunct="1"/>
            <a:r>
              <a:rPr lang="en-US"/>
              <a:t>Least significant byte has highest address</a:t>
            </a:r>
          </a:p>
          <a:p>
            <a:pPr eaLnBrk="1" hangingPunct="1"/>
            <a:r>
              <a:rPr lang="en-US"/>
              <a:t>Little Endian</a:t>
            </a:r>
          </a:p>
          <a:p>
            <a:pPr marL="552450" lvl="1" eaLnBrk="1" hangingPunct="1"/>
            <a:r>
              <a:rPr lang="en-US"/>
              <a:t>Least significant byte has lowest address</a:t>
            </a:r>
          </a:p>
          <a:p>
            <a:pPr eaLnBrk="1" hangingPunct="1"/>
            <a:r>
              <a:rPr lang="en-US"/>
              <a:t>Example</a:t>
            </a:r>
          </a:p>
          <a:p>
            <a:pPr marL="552450" lvl="1" eaLnBrk="1" hangingPunct="1"/>
            <a:r>
              <a:rPr lang="en-US"/>
              <a:t>Variable x has 4-byte representation 0x01234567</a:t>
            </a:r>
          </a:p>
          <a:p>
            <a:pPr marL="552450" lvl="1" eaLnBrk="1" hangingPunct="1"/>
            <a:r>
              <a:rPr lang="en-US"/>
              <a:t>Address given by &amp;x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46482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752600" y="54864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533400" y="45720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533400" y="54102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124200" y="49276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124200" y="57658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167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/>
              <a:t>Deciphering Numbers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/>
              <a:t>Value:	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0x12ab</a:t>
            </a:r>
            <a:endParaRPr lang="en-US"/>
          </a:p>
          <a:p>
            <a:pPr marL="552450" lvl="1" eaLnBrk="1" hangingPunct="1">
              <a:tabLst>
                <a:tab pos="5981700" algn="r"/>
              </a:tabLst>
            </a:pPr>
            <a:r>
              <a:rPr lang="en-US"/>
              <a:t>Pad to 32 bits:	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0x000012ab</a:t>
            </a:r>
            <a:endParaRPr lang="en-US"/>
          </a:p>
          <a:p>
            <a:pPr marL="552450" lvl="1" eaLnBrk="1" hangingPunct="1">
              <a:tabLst>
                <a:tab pos="5981700" algn="r"/>
              </a:tabLst>
            </a:pPr>
            <a:r>
              <a:rPr lang="en-US"/>
              <a:t>Split into bytes:	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00 00 12 ab</a:t>
            </a:r>
            <a:endParaRPr lang="en-US"/>
          </a:p>
          <a:p>
            <a:pPr marL="552450" lvl="1" eaLnBrk="1" hangingPunct="1">
              <a:tabLst>
                <a:tab pos="5981700" algn="r"/>
              </a:tabLst>
            </a:pPr>
            <a:r>
              <a:rPr lang="en-US"/>
              <a:t>Reverse:	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ab 12 00 00</a:t>
            </a:r>
            <a:endParaRPr lang="en-US" sz="1800">
              <a:latin typeface="Monaco" charset="0"/>
              <a:sym typeface="Monaco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771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creates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Printf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show_bytes(pointer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(”%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4038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46513" cy="660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(Covered later)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b="0">
                <a:solidFill>
                  <a:srgbClr val="0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 smtClean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smtClean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401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995612" y="3203575"/>
            <a:ext cx="2262188" cy="444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0x11ffffcb8	0x6d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0x11ffffcb9	0x3b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0x11ffffcba	0x00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0x11ffffcbb	0x00</a:t>
            </a:r>
          </a:p>
        </p:txBody>
      </p:sp>
    </p:spTree>
    <p:extLst>
      <p:ext uri="{BB962C8B-B14F-4D97-AF65-F5344CB8AC3E}">
        <p14:creationId xmlns:p14="http://schemas.microsoft.com/office/powerpoint/2010/main" val="22147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/>
              <a:t>Bit-level manipulations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7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Developed by George Boole in 19th Century</a:t>
            </a:r>
          </a:p>
          <a:p>
            <a:pPr marL="552450" lvl="1" eaLnBrk="1" hangingPunct="1"/>
            <a:r>
              <a:rPr lang="en-US"/>
              <a:t>Algebraic representation of logic</a:t>
            </a:r>
          </a:p>
          <a:p>
            <a:pPr marL="838200" lvl="2" eaLnBrk="1" hangingPunct="1"/>
            <a:r>
              <a:rPr lang="en-US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  <a:endParaRPr lang="en-US" b="0" dirty="0" smtClean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</a:t>
            </a: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84200" y="3429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  <a:endParaRPr lang="en-US" b="0" dirty="0" smtClean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</a:t>
            </a: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62500" y="3436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  <a:endParaRPr lang="en-US" b="0" dirty="0" smtClean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</a:t>
            </a: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  <a:endParaRPr lang="en-US" b="0" dirty="0" smtClean="0">
              <a:solidFill>
                <a:srgbClr val="0000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</a:t>
            </a: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^B = 1 when either A=1 or B=1, but not both</a:t>
            </a:r>
          </a:p>
        </p:txBody>
      </p:sp>
    </p:spTree>
    <p:extLst>
      <p:ext uri="{BB962C8B-B14F-4D97-AF65-F5344CB8AC3E}">
        <p14:creationId xmlns:p14="http://schemas.microsoft.com/office/powerpoint/2010/main" val="1680275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Application of Boolean Algebra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Applied to Digital Systems by Claude Shannon</a:t>
            </a:r>
          </a:p>
          <a:p>
            <a:pPr marL="552450" lvl="1" eaLnBrk="1" hangingPunct="1"/>
            <a:r>
              <a:rPr lang="en-US"/>
              <a:t>1937 MIT Master’s Thesis</a:t>
            </a:r>
          </a:p>
          <a:p>
            <a:pPr marL="552450" lvl="1" eaLnBrk="1" hangingPunct="1"/>
            <a:r>
              <a:rPr lang="en-US"/>
              <a:t>Reason about networks of relay switches</a:t>
            </a:r>
          </a:p>
          <a:p>
            <a:pPr marL="838200" lvl="2" eaLnBrk="1" hangingPunct="1"/>
            <a:r>
              <a:rPr lang="en-US"/>
              <a:t>Encode closed switch as 1, open switch as 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7175" y="3863975"/>
            <a:ext cx="3048000" cy="1143000"/>
            <a:chOff x="0" y="0"/>
            <a:chExt cx="1920" cy="720"/>
          </a:xfrm>
        </p:grpSpPr>
        <p:sp>
          <p:nvSpPr>
            <p:cNvPr id="57359" name="Line 6"/>
            <p:cNvSpPr>
              <a:spLocks noChangeShapeType="1"/>
            </p:cNvSpPr>
            <p:nvPr/>
          </p:nvSpPr>
          <p:spPr bwMode="auto">
            <a:xfrm rot="10800000" flipH="1">
              <a:off x="288" y="0"/>
              <a:ext cx="672" cy="384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60" name="Line 7"/>
            <p:cNvSpPr>
              <a:spLocks noChangeShapeType="1"/>
            </p:cNvSpPr>
            <p:nvPr/>
          </p:nvSpPr>
          <p:spPr bwMode="auto">
            <a:xfrm>
              <a:off x="288" y="384"/>
              <a:ext cx="672" cy="33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61" name="Line 8"/>
            <p:cNvSpPr>
              <a:spLocks noChangeShapeType="1"/>
            </p:cNvSpPr>
            <p:nvPr/>
          </p:nvSpPr>
          <p:spPr bwMode="auto">
            <a:xfrm>
              <a:off x="960" y="0"/>
              <a:ext cx="672" cy="33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62" name="Line 9"/>
            <p:cNvSpPr>
              <a:spLocks noChangeShapeType="1"/>
            </p:cNvSpPr>
            <p:nvPr/>
          </p:nvSpPr>
          <p:spPr bwMode="auto">
            <a:xfrm rot="10800000" flipH="1">
              <a:off x="960" y="336"/>
              <a:ext cx="672" cy="384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63" name="Rectangle 10"/>
            <p:cNvSpPr>
              <a:spLocks/>
            </p:cNvSpPr>
            <p:nvPr/>
          </p:nvSpPr>
          <p:spPr bwMode="auto">
            <a:xfrm>
              <a:off x="567" y="3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</a:t>
              </a:r>
            </a:p>
          </p:txBody>
        </p:sp>
        <p:sp>
          <p:nvSpPr>
            <p:cNvPr id="57364" name="Rectangle 11"/>
            <p:cNvSpPr>
              <a:spLocks/>
            </p:cNvSpPr>
            <p:nvPr/>
          </p:nvSpPr>
          <p:spPr bwMode="auto">
            <a:xfrm>
              <a:off x="577" y="48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~A</a:t>
              </a:r>
            </a:p>
          </p:txBody>
        </p:sp>
        <p:sp>
          <p:nvSpPr>
            <p:cNvPr id="57365" name="Rectangle 12"/>
            <p:cNvSpPr>
              <a:spLocks/>
            </p:cNvSpPr>
            <p:nvPr/>
          </p:nvSpPr>
          <p:spPr bwMode="auto">
            <a:xfrm>
              <a:off x="1057" y="3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~B</a:t>
              </a:r>
            </a:p>
          </p:txBody>
        </p:sp>
        <p:sp>
          <p:nvSpPr>
            <p:cNvPr id="57366" name="Rectangle 13"/>
            <p:cNvSpPr>
              <a:spLocks/>
            </p:cNvSpPr>
            <p:nvPr/>
          </p:nvSpPr>
          <p:spPr bwMode="auto">
            <a:xfrm>
              <a:off x="1067" y="48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</a:t>
              </a:r>
            </a:p>
          </p:txBody>
        </p:sp>
        <p:sp>
          <p:nvSpPr>
            <p:cNvPr id="57367" name="Line 14"/>
            <p:cNvSpPr>
              <a:spLocks noChangeShapeType="1"/>
            </p:cNvSpPr>
            <p:nvPr/>
          </p:nvSpPr>
          <p:spPr bwMode="auto">
            <a:xfrm>
              <a:off x="1632" y="336"/>
              <a:ext cx="1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68" name="Line 15"/>
            <p:cNvSpPr>
              <a:spLocks noChangeShapeType="1"/>
            </p:cNvSpPr>
            <p:nvPr/>
          </p:nvSpPr>
          <p:spPr bwMode="auto">
            <a:xfrm>
              <a:off x="96" y="384"/>
              <a:ext cx="1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69" name="Oval 16"/>
            <p:cNvSpPr>
              <a:spLocks/>
            </p:cNvSpPr>
            <p:nvPr/>
          </p:nvSpPr>
          <p:spPr bwMode="auto">
            <a:xfrm>
              <a:off x="0" y="336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70" name="Oval 17"/>
            <p:cNvSpPr>
              <a:spLocks/>
            </p:cNvSpPr>
            <p:nvPr/>
          </p:nvSpPr>
          <p:spPr bwMode="auto">
            <a:xfrm>
              <a:off x="1824" y="288"/>
              <a:ext cx="96" cy="96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22546" name="Rectangle 18"/>
          <p:cNvSpPr>
            <a:spLocks/>
          </p:cNvSpPr>
          <p:nvPr/>
        </p:nvSpPr>
        <p:spPr bwMode="auto">
          <a:xfrm>
            <a:off x="4940300" y="3530600"/>
            <a:ext cx="2693988" cy="194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Connection when</a:t>
            </a:r>
          </a:p>
          <a:p>
            <a:pPr eaLnBrk="1" hangingPunct="1"/>
            <a:r>
              <a:rPr lang="en-US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</a:t>
            </a:r>
          </a:p>
          <a:p>
            <a:pPr eaLnBrk="1" hangingPunct="1"/>
            <a:r>
              <a:rPr lang="en-US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A&amp;~B | ~A&amp;B</a:t>
            </a:r>
          </a:p>
          <a:p>
            <a:pPr eaLnBrk="1" hangingPunct="1"/>
            <a:endParaRPr lang="en-US">
              <a:solidFill>
                <a:srgbClr val="8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63700" y="3378200"/>
            <a:ext cx="2819400" cy="838200"/>
            <a:chOff x="0" y="0"/>
            <a:chExt cx="1776" cy="528"/>
          </a:xfrm>
        </p:grpSpPr>
        <p:sp>
          <p:nvSpPr>
            <p:cNvPr id="57357" name="Freeform 20"/>
            <p:cNvSpPr>
              <a:spLocks/>
            </p:cNvSpPr>
            <p:nvPr/>
          </p:nvSpPr>
          <p:spPr bwMode="auto">
            <a:xfrm>
              <a:off x="0" y="240"/>
              <a:ext cx="1776" cy="288"/>
            </a:xfrm>
            <a:custGeom>
              <a:avLst/>
              <a:gdLst>
                <a:gd name="T0" fmla="*/ 0 w 21600"/>
                <a:gd name="T1" fmla="*/ 21600 h 21600"/>
                <a:gd name="T2" fmla="*/ 3503 w 21600"/>
                <a:gd name="T3" fmla="*/ 21600 h 21600"/>
                <a:gd name="T4" fmla="*/ 11092 w 21600"/>
                <a:gd name="T5" fmla="*/ 0 h 21600"/>
                <a:gd name="T6" fmla="*/ 18681 w 21600"/>
                <a:gd name="T7" fmla="*/ 18000 h 21600"/>
                <a:gd name="T8" fmla="*/ 21600 w 21600"/>
                <a:gd name="T9" fmla="*/ 180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3503" y="21600"/>
                  </a:lnTo>
                  <a:cubicBezTo>
                    <a:pt x="5351" y="18000"/>
                    <a:pt x="8891" y="0"/>
                    <a:pt x="11092" y="0"/>
                  </a:cubicBezTo>
                  <a:cubicBezTo>
                    <a:pt x="13293" y="0"/>
                    <a:pt x="16930" y="15000"/>
                    <a:pt x="18681" y="18000"/>
                  </a:cubicBezTo>
                  <a:lnTo>
                    <a:pt x="21600" y="18000"/>
                  </a:ln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58" name="Rectangle 21"/>
            <p:cNvSpPr>
              <a:spLocks/>
            </p:cNvSpPr>
            <p:nvPr/>
          </p:nvSpPr>
          <p:spPr bwMode="auto">
            <a:xfrm>
              <a:off x="714" y="0"/>
              <a:ext cx="469" cy="2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CC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A&amp;~B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587500" y="4673600"/>
            <a:ext cx="2819400" cy="914400"/>
            <a:chOff x="0" y="0"/>
            <a:chExt cx="1776" cy="576"/>
          </a:xfrm>
        </p:grpSpPr>
        <p:sp>
          <p:nvSpPr>
            <p:cNvPr id="57355" name="Freeform 23"/>
            <p:cNvSpPr>
              <a:spLocks/>
            </p:cNvSpPr>
            <p:nvPr/>
          </p:nvSpPr>
          <p:spPr bwMode="auto">
            <a:xfrm rot="10800000" flipH="1">
              <a:off x="0" y="0"/>
              <a:ext cx="1776" cy="288"/>
            </a:xfrm>
            <a:custGeom>
              <a:avLst/>
              <a:gdLst>
                <a:gd name="T0" fmla="*/ 0 w 21600"/>
                <a:gd name="T1" fmla="*/ 21600 h 21600"/>
                <a:gd name="T2" fmla="*/ 3503 w 21600"/>
                <a:gd name="T3" fmla="*/ 21600 h 21600"/>
                <a:gd name="T4" fmla="*/ 11092 w 21600"/>
                <a:gd name="T5" fmla="*/ 0 h 21600"/>
                <a:gd name="T6" fmla="*/ 18681 w 21600"/>
                <a:gd name="T7" fmla="*/ 18000 h 21600"/>
                <a:gd name="T8" fmla="*/ 21600 w 21600"/>
                <a:gd name="T9" fmla="*/ 180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lnTo>
                    <a:pt x="3503" y="21600"/>
                  </a:lnTo>
                  <a:cubicBezTo>
                    <a:pt x="5351" y="18000"/>
                    <a:pt x="8891" y="0"/>
                    <a:pt x="11092" y="0"/>
                  </a:cubicBezTo>
                  <a:cubicBezTo>
                    <a:pt x="13293" y="0"/>
                    <a:pt x="16930" y="15000"/>
                    <a:pt x="18681" y="18000"/>
                  </a:cubicBezTo>
                  <a:lnTo>
                    <a:pt x="21600" y="18000"/>
                  </a:ln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7356" name="Rectangle 24"/>
            <p:cNvSpPr>
              <a:spLocks/>
            </p:cNvSpPr>
            <p:nvPr/>
          </p:nvSpPr>
          <p:spPr bwMode="auto">
            <a:xfrm>
              <a:off x="762" y="336"/>
              <a:ext cx="469" cy="2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sz="1800">
                  <a:solidFill>
                    <a:srgbClr val="CC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~A&amp;B</a:t>
              </a:r>
            </a:p>
          </p:txBody>
        </p:sp>
      </p:grpSp>
      <p:sp>
        <p:nvSpPr>
          <p:cNvPr id="22553" name="Rectangle 25"/>
          <p:cNvSpPr>
            <a:spLocks/>
          </p:cNvSpPr>
          <p:nvPr/>
        </p:nvSpPr>
        <p:spPr bwMode="auto">
          <a:xfrm>
            <a:off x="5092700" y="5130800"/>
            <a:ext cx="984250" cy="469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50800" tIns="50800" rIns="4572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= A^B</a:t>
            </a:r>
          </a:p>
        </p:txBody>
      </p:sp>
    </p:spTree>
    <p:extLst>
      <p:ext uri="{BB962C8B-B14F-4D97-AF65-F5344CB8AC3E}">
        <p14:creationId xmlns:p14="http://schemas.microsoft.com/office/powerpoint/2010/main" val="1066232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utoUpdateAnimBg="0"/>
      <p:bldP spid="2255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357762" y="533400"/>
            <a:ext cx="7948038" cy="762000"/>
          </a:xfrm>
        </p:spPr>
        <p:txBody>
          <a:bodyPr/>
          <a:lstStyle/>
          <a:p>
            <a:pPr marL="119063" indent="-119063" eaLnBrk="1" hangingPunct="1"/>
            <a:r>
              <a:rPr lang="en-US" sz="3200" dirty="0" smtClean="0"/>
              <a:t>Representing Voltage Levels as Binary Values</a:t>
            </a:r>
            <a:endParaRPr lang="en-US" sz="3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676400"/>
            <a:ext cx="6858000" cy="2209800"/>
            <a:chOff x="0" y="0"/>
            <a:chExt cx="4320" cy="1392"/>
          </a:xfrm>
        </p:grpSpPr>
        <p:sp>
          <p:nvSpPr>
            <p:cNvPr id="41990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991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993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994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995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41996" name="Rectangle 11"/>
            <p:cNvSpPr>
              <a:spLocks/>
            </p:cNvSpPr>
            <p:nvPr/>
          </p:nvSpPr>
          <p:spPr bwMode="auto">
            <a:xfrm>
              <a:off x="0" y="91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0.5V</a:t>
              </a:r>
            </a:p>
          </p:txBody>
        </p:sp>
        <p:sp>
          <p:nvSpPr>
            <p:cNvPr id="41997" name="Rectangle 12"/>
            <p:cNvSpPr>
              <a:spLocks/>
            </p:cNvSpPr>
            <p:nvPr/>
          </p:nvSpPr>
          <p:spPr bwMode="auto">
            <a:xfrm>
              <a:off x="0" y="528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2.8V</a:t>
              </a:r>
            </a:p>
          </p:txBody>
        </p:sp>
        <p:sp>
          <p:nvSpPr>
            <p:cNvPr id="41998" name="Rectangle 13"/>
            <p:cNvSpPr>
              <a:spLocks/>
            </p:cNvSpPr>
            <p:nvPr/>
          </p:nvSpPr>
          <p:spPr bwMode="auto">
            <a:xfrm>
              <a:off x="0" y="288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3.3V</a:t>
              </a:r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3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5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06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2007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2008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638175" y="4267200"/>
            <a:ext cx="8048625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Digital transistors operate in high and low voltage ranges</a:t>
            </a:r>
          </a:p>
          <a:p>
            <a:r>
              <a:rPr lang="en-US" dirty="0" smtClean="0"/>
              <a:t>Voltage Range dictates Binary Value on wire</a:t>
            </a:r>
          </a:p>
          <a:p>
            <a:pPr lvl="1"/>
            <a:r>
              <a:rPr lang="en-US" dirty="0" smtClean="0"/>
              <a:t>high voltage range (e.g. 2.8V to 3.3V) is a logic 1</a:t>
            </a:r>
          </a:p>
          <a:p>
            <a:pPr lvl="1"/>
            <a:r>
              <a:rPr lang="en-US" dirty="0" smtClean="0"/>
              <a:t>low voltage range </a:t>
            </a:r>
            <a:r>
              <a:rPr lang="en-US" dirty="0"/>
              <a:t>(e.g. </a:t>
            </a:r>
            <a:r>
              <a:rPr lang="en-US" dirty="0" smtClean="0"/>
              <a:t>0.0V </a:t>
            </a:r>
            <a:r>
              <a:rPr lang="en-US" dirty="0"/>
              <a:t>to </a:t>
            </a:r>
            <a:r>
              <a:rPr lang="en-US" dirty="0" smtClean="0"/>
              <a:t>0.5V</a:t>
            </a:r>
            <a:r>
              <a:rPr lang="en-US" dirty="0"/>
              <a:t>) is a logic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voltages in between are indefinite values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 smtClean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  <p:extLst>
      <p:ext uri="{BB962C8B-B14F-4D97-AF65-F5344CB8AC3E}">
        <p14:creationId xmlns:p14="http://schemas.microsoft.com/office/powerpoint/2010/main" val="284584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&amp; Manipulating Sets</a:t>
            </a:r>
            <a:endParaRPr lang="en-US"/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Width </a:t>
            </a:r>
            <a:r>
              <a:rPr lang="en-US" dirty="0" err="1" smtClean="0"/>
              <a:t>w</a:t>
            </a:r>
            <a:r>
              <a:rPr lang="en-US" dirty="0" smtClean="0"/>
              <a:t> bit vector represents subsets of {0, …, </a:t>
            </a:r>
            <a:r>
              <a:rPr lang="en-US" dirty="0" err="1" smtClean="0"/>
              <a:t>w</a:t>
            </a:r>
            <a:r>
              <a:rPr lang="en-US" dirty="0" smtClean="0"/>
              <a:t>–1}</a:t>
            </a:r>
          </a:p>
          <a:p>
            <a:pPr lvl="1"/>
            <a:r>
              <a:rPr lang="en-US" dirty="0" err="1" smtClean="0"/>
              <a:t>aj</a:t>
            </a:r>
            <a:r>
              <a:rPr lang="en-US" dirty="0" smtClean="0"/>
              <a:t> = 1 if </a:t>
            </a:r>
            <a:r>
              <a:rPr lang="en-US" dirty="0" err="1" smtClean="0"/>
              <a:t>j</a:t>
            </a:r>
            <a:r>
              <a:rPr lang="en-US" dirty="0" smtClean="0"/>
              <a:t>  ∈ A</a:t>
            </a:r>
          </a:p>
          <a:p>
            <a:pPr lvl="2"/>
            <a:endParaRPr lang="en-US" dirty="0" smtClean="0">
              <a:sym typeface="Monaco" charset="0"/>
            </a:endParaRPr>
          </a:p>
          <a:p>
            <a:pPr lvl="2"/>
            <a:r>
              <a:rPr lang="en-US" dirty="0" smtClean="0">
                <a:sym typeface="Monaco" charset="0"/>
              </a:rPr>
              <a:t> 01101001	{ 0, 3, 5, 6 }</a:t>
            </a:r>
          </a:p>
          <a:p>
            <a:pPr lvl="2"/>
            <a:r>
              <a:rPr lang="en-US" dirty="0" smtClean="0">
                <a:sym typeface="Monaco" charset="0"/>
              </a:rPr>
              <a:t> </a:t>
            </a:r>
            <a:r>
              <a:rPr lang="en-US" i="1" dirty="0" smtClean="0">
                <a:sym typeface="Monaco" charset="0"/>
              </a:rPr>
              <a:t>7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 smtClean="0">
                <a:sym typeface="Monaco" charset="0"/>
              </a:rPr>
              <a:t>4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 smtClean="0">
                <a:sym typeface="Monaco" charset="0"/>
              </a:rPr>
              <a:t>21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 smtClean="0">
              <a:sym typeface="Monaco" charset="0"/>
            </a:endParaRPr>
          </a:p>
          <a:p>
            <a:pPr lvl="2"/>
            <a:r>
              <a:rPr lang="en-US" dirty="0" smtClean="0">
                <a:sym typeface="Monaco" charset="0"/>
              </a:rPr>
              <a:t> 01010101	{ 0, 2, 4, 6 }</a:t>
            </a:r>
          </a:p>
          <a:p>
            <a:pPr lvl="2"/>
            <a:r>
              <a:rPr lang="en-US" dirty="0" smtClean="0">
                <a:sym typeface="Monaco" charset="0"/>
              </a:rPr>
              <a:t> </a:t>
            </a:r>
            <a:r>
              <a:rPr lang="en-US" i="1" dirty="0" smtClean="0">
                <a:sym typeface="Monaco" charset="0"/>
              </a:rPr>
              <a:t>7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 smtClean="0">
                <a:sym typeface="Monaco" charset="0"/>
              </a:rPr>
              <a:t>5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 smtClean="0">
                <a:sym typeface="Monaco" charset="0"/>
              </a:rPr>
              <a:t>3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 smtClean="0">
                <a:sym typeface="Monaco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&amp;    Intersection		01000001	{ 0, 6 }</a:t>
            </a:r>
          </a:p>
          <a:p>
            <a:pPr lvl="1"/>
            <a:r>
              <a:rPr lang="en-US" dirty="0" smtClean="0"/>
              <a:t>|     Union			01111101	{ 0, 2, 3, 4, 5, 6 }</a:t>
            </a:r>
          </a:p>
          <a:p>
            <a:pPr lvl="1"/>
            <a:r>
              <a:rPr lang="en-US" dirty="0" smtClean="0"/>
              <a:t>^	    Symmetric difference	00111100	{ 2, 3, 4, 5 }</a:t>
            </a:r>
          </a:p>
          <a:p>
            <a:pPr lvl="1"/>
            <a:r>
              <a:rPr lang="en-US" dirty="0" smtClean="0"/>
              <a:t>~	    Complement		10101010	{ 1, 3, 5, 7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6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Operations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/>
              <a:t>, 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/>
              <a:t>, 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/>
              <a:t>, 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/>
              <a:t> Available in C</a:t>
            </a:r>
          </a:p>
          <a:p>
            <a:pPr marL="552450" lvl="1" eaLnBrk="1" hangingPunct="1"/>
            <a:r>
              <a:rPr lang="en-US"/>
              <a:t>Apply to any “integral” data type</a:t>
            </a:r>
          </a:p>
          <a:p>
            <a:pPr marL="838200" lvl="2" eaLnBrk="1" hangingPunct="1"/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long, int, short, char, unsigned</a:t>
            </a:r>
            <a:endParaRPr lang="en-US" sz="180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/>
              <a:t>View arguments as bit vectors</a:t>
            </a:r>
          </a:p>
          <a:p>
            <a:pPr marL="552450" lvl="1" eaLnBrk="1" hangingPunct="1"/>
            <a:r>
              <a:rPr lang="en-US"/>
              <a:t>Arguments applied bit-wise</a:t>
            </a:r>
          </a:p>
          <a:p>
            <a:pPr eaLnBrk="1" hangingPunct="1"/>
            <a:r>
              <a:rPr lang="en-US"/>
              <a:t>Examples (Char data type)</a:t>
            </a:r>
          </a:p>
          <a:p>
            <a:pPr marL="552450" lvl="1" eaLnBrk="1" hangingPunct="1"/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➙ 0xBE</a:t>
            </a:r>
            <a:endParaRPr lang="en-US" sz="1800">
              <a:latin typeface="Monaco" charset="0"/>
              <a:sym typeface="Monaco" charset="0"/>
            </a:endParaRPr>
          </a:p>
          <a:p>
            <a:pPr marL="838200" lvl="2" eaLnBrk="1" hangingPunct="1"/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➙ 10111110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➙ 0xFF</a:t>
            </a:r>
            <a:endParaRPr lang="en-US" sz="1800">
              <a:latin typeface="Monaco" charset="0"/>
              <a:sym typeface="Monaco" charset="0"/>
            </a:endParaRPr>
          </a:p>
          <a:p>
            <a:pPr marL="838200" lvl="2" eaLnBrk="1" hangingPunct="1"/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➙ 11111111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➙ 0x41</a:t>
            </a:r>
            <a:endParaRPr lang="en-US" sz="1800">
              <a:latin typeface="Monaco" charset="0"/>
              <a:sym typeface="Monaco" charset="0"/>
            </a:endParaRPr>
          </a:p>
          <a:p>
            <a:pPr marL="838200" lvl="2" eaLnBrk="1" hangingPunct="1"/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➙ 01000001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➙ 0x7D</a:t>
            </a:r>
            <a:endParaRPr lang="en-US" sz="1800">
              <a:latin typeface="Monaco" charset="0"/>
              <a:sym typeface="Monaco" charset="0"/>
            </a:endParaRPr>
          </a:p>
          <a:p>
            <a:pPr marL="838200" lvl="2" eaLnBrk="1" hangingPunct="1"/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>
                <a:latin typeface="Monaco" charset="0"/>
                <a:ea typeface="Zapf Dingbats" charset="2"/>
                <a:cs typeface="Zapf Dingbats" charset="2"/>
                <a:sym typeface="Monaco" charset="0"/>
              </a:rPr>
              <a:t>➙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>
              <a:latin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Logical Operators</a:t>
            </a:r>
          </a:p>
          <a:p>
            <a:pPr marL="552450" lvl="1" eaLnBrk="1" hangingPunct="1"/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/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980002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 ➙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 ➙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  ➙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 ➙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 ➙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</p:spTree>
    <p:extLst>
      <p:ext uri="{BB962C8B-B14F-4D97-AF65-F5344CB8AC3E}">
        <p14:creationId xmlns:p14="http://schemas.microsoft.com/office/powerpoint/2010/main" val="160315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Left Shift: 	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x &lt;&lt; y</a:t>
            </a:r>
            <a:endParaRPr lang="en-US"/>
          </a:p>
          <a:p>
            <a:pPr marL="552450" lvl="1" eaLnBrk="1" hangingPunct="1"/>
            <a:r>
              <a:rPr lang="en-US"/>
              <a:t>Shift bit-vector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x</a:t>
            </a:r>
            <a:r>
              <a:rPr lang="en-US"/>
              <a:t> left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y</a:t>
            </a:r>
            <a:r>
              <a:rPr lang="en-US"/>
              <a:t> positions</a:t>
            </a:r>
          </a:p>
          <a:p>
            <a:pPr marL="1181100" lvl="3" eaLnBrk="1" hangingPunct="1"/>
            <a:r>
              <a:rPr lang="en-US"/>
              <a:t>Throw away extra bits on left</a:t>
            </a:r>
          </a:p>
          <a:p>
            <a:pPr marL="838200" lvl="2" eaLnBrk="1" hangingPunct="1"/>
            <a:r>
              <a:rPr lang="en-US"/>
              <a:t>Fill with 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</a:t>
            </a:r>
            <a:r>
              <a:rPr lang="en-US"/>
              <a:t>’s on right</a:t>
            </a:r>
          </a:p>
          <a:p>
            <a:pPr eaLnBrk="1" hangingPunct="1"/>
            <a:r>
              <a:rPr lang="en-US"/>
              <a:t>Right Shift: 	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x &gt;&gt; y</a:t>
            </a:r>
            <a:endParaRPr lang="en-US"/>
          </a:p>
          <a:p>
            <a:pPr marL="552450" lvl="1" eaLnBrk="1" hangingPunct="1"/>
            <a:r>
              <a:rPr lang="en-US"/>
              <a:t>Shift bit-vector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x</a:t>
            </a:r>
            <a:r>
              <a:rPr lang="en-US"/>
              <a:t> right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y</a:t>
            </a:r>
            <a:r>
              <a:rPr lang="en-US"/>
              <a:t> positions</a:t>
            </a:r>
          </a:p>
          <a:p>
            <a:pPr marL="838200" lvl="2" eaLnBrk="1" hangingPunct="1"/>
            <a:r>
              <a:rPr lang="en-US"/>
              <a:t>Throw away extra bits on right</a:t>
            </a:r>
          </a:p>
          <a:p>
            <a:pPr marL="552450" lvl="1" eaLnBrk="1" hangingPunct="1"/>
            <a:r>
              <a:rPr lang="en-US"/>
              <a:t>Logical shift</a:t>
            </a:r>
          </a:p>
          <a:p>
            <a:pPr marL="838200" lvl="2" eaLnBrk="1" hangingPunct="1"/>
            <a:r>
              <a:rPr lang="en-US"/>
              <a:t>Fill with </a:t>
            </a:r>
            <a:r>
              <a:rPr lang="en-US" sz="1800">
                <a:latin typeface="Monaco" charset="0"/>
                <a:ea typeface="Monaco" charset="0"/>
                <a:cs typeface="Monaco" charset="0"/>
                <a:sym typeface="Monaco" charset="0"/>
              </a:rPr>
              <a:t>0</a:t>
            </a:r>
            <a:r>
              <a:rPr lang="en-US"/>
              <a:t>’s on left</a:t>
            </a:r>
          </a:p>
          <a:p>
            <a:pPr marL="552450" lvl="1" eaLnBrk="1" hangingPunct="1"/>
            <a:r>
              <a:rPr lang="en-US"/>
              <a:t>Arithmetic shift</a:t>
            </a:r>
          </a:p>
          <a:p>
            <a:pPr marL="838200" lvl="2" eaLnBrk="1" hangingPunct="1"/>
            <a:r>
              <a:rPr lang="en-US"/>
              <a:t>Replicate most significant bit on right</a:t>
            </a:r>
          </a:p>
          <a:p>
            <a:pPr eaLnBrk="1" hangingPunct="1"/>
            <a:r>
              <a:rPr lang="en-US"/>
              <a:t>Undefined Behavior</a:t>
            </a:r>
          </a:p>
          <a:p>
            <a:pPr marL="552450" lvl="1" eaLnBrk="1" hangingPunct="1"/>
            <a:r>
              <a:rPr lang="en-US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09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581400" y="1447800"/>
            <a:ext cx="52578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&lt; 0	</a:t>
            </a:r>
            <a:r>
              <a:rPr lang="en-US" sz="2000" dirty="0">
                <a:latin typeface="Symbol" pitchFamily="18" charset="2"/>
              </a:rPr>
              <a:t></a:t>
            </a:r>
            <a:r>
              <a:rPr lang="en-US" sz="2000" dirty="0"/>
              <a:t>	((x*2) &lt; 0)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 err="1"/>
              <a:t>ux</a:t>
            </a:r>
            <a:r>
              <a:rPr lang="en-US" sz="2000" dirty="0"/>
              <a:t> &gt;= 0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&amp; 7 == 7	</a:t>
            </a:r>
            <a:r>
              <a:rPr lang="en-US" sz="2000" dirty="0">
                <a:latin typeface="Symbol" pitchFamily="18" charset="2"/>
              </a:rPr>
              <a:t></a:t>
            </a:r>
            <a:r>
              <a:rPr lang="en-US" sz="2000" dirty="0"/>
              <a:t>	(x&lt;&lt;30) &lt; 0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 err="1"/>
              <a:t>ux</a:t>
            </a:r>
            <a:r>
              <a:rPr lang="en-US" sz="2000" dirty="0"/>
              <a:t> &gt; -1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&gt; y	</a:t>
            </a:r>
            <a:r>
              <a:rPr lang="en-US" sz="2000" dirty="0">
                <a:latin typeface="Symbol" pitchFamily="18" charset="2"/>
              </a:rPr>
              <a:t></a:t>
            </a:r>
            <a:r>
              <a:rPr lang="en-US" sz="2000" dirty="0"/>
              <a:t>	-x &lt; -y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* x &gt;= 0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&gt; 0 &amp;&amp; y &gt; 0	</a:t>
            </a:r>
            <a:r>
              <a:rPr lang="en-US" sz="2000" dirty="0">
                <a:latin typeface="Symbol" pitchFamily="18" charset="2"/>
              </a:rPr>
              <a:t></a:t>
            </a:r>
            <a:r>
              <a:rPr lang="en-US" sz="2000" dirty="0"/>
              <a:t>	x + y &gt; 0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&gt;= 0	 </a:t>
            </a:r>
            <a:r>
              <a:rPr lang="en-US" sz="2000" dirty="0">
                <a:latin typeface="Symbol" pitchFamily="18" charset="2"/>
              </a:rPr>
              <a:t></a:t>
            </a:r>
            <a:r>
              <a:rPr lang="en-US" sz="2000" dirty="0"/>
              <a:t>	-x &lt;= 0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&lt;= 0	 </a:t>
            </a:r>
            <a:r>
              <a:rPr lang="en-US" sz="2000" dirty="0">
                <a:latin typeface="Symbol" pitchFamily="18" charset="2"/>
              </a:rPr>
              <a:t></a:t>
            </a:r>
            <a:r>
              <a:rPr lang="en-US" sz="2000" dirty="0"/>
              <a:t>	-x &gt;= 0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 smtClean="0"/>
              <a:t>(x|-x)&gt;&gt;31 == -1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 err="1" smtClean="0"/>
              <a:t>ux</a:t>
            </a:r>
            <a:r>
              <a:rPr lang="en-US" sz="2000" dirty="0" smtClean="0"/>
              <a:t> </a:t>
            </a:r>
            <a:r>
              <a:rPr lang="en-US" sz="2000" dirty="0"/>
              <a:t>&gt;&gt; 3 == </a:t>
            </a:r>
            <a:r>
              <a:rPr lang="en-US" sz="2000" dirty="0" err="1"/>
              <a:t>ux</a:t>
            </a:r>
            <a:r>
              <a:rPr lang="en-US" sz="2000" dirty="0"/>
              <a:t>/8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&gt;&gt; 3 == x/8</a:t>
            </a:r>
          </a:p>
          <a:p>
            <a:pPr marL="292100" indent="-292100">
              <a:lnSpc>
                <a:spcPct val="100000"/>
              </a:lnSpc>
              <a:spcBef>
                <a:spcPct val="20000"/>
              </a:spcBef>
              <a:buFont typeface="Helvetica" pitchFamily="34" charset="0"/>
              <a:buChar char="•"/>
              <a:tabLst>
                <a:tab pos="2400300" algn="l"/>
                <a:tab pos="2857500" algn="l"/>
                <a:tab pos="3086100" algn="l"/>
                <a:tab pos="5829300" algn="r"/>
              </a:tabLst>
            </a:pPr>
            <a:r>
              <a:rPr lang="en-US" sz="2000" dirty="0"/>
              <a:t>x &amp; (x-1) != 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457200" y="4191000"/>
            <a:ext cx="2613025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alibri" pitchFamily="34" charset="0"/>
              </a:rPr>
              <a:t>int</a:t>
            </a:r>
            <a:r>
              <a:rPr lang="en-US" sz="2000" dirty="0">
                <a:latin typeface="Calibri" pitchFamily="34" charset="0"/>
              </a:rPr>
              <a:t> x = </a:t>
            </a:r>
            <a:r>
              <a:rPr lang="en-US" sz="2000" dirty="0" err="1">
                <a:latin typeface="Calibri" pitchFamily="34" charset="0"/>
              </a:rPr>
              <a:t>foo</a:t>
            </a:r>
            <a:r>
              <a:rPr lang="en-US" sz="2000" dirty="0">
                <a:latin typeface="Calibri" pitchFamily="34" charset="0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alibri" pitchFamily="34" charset="0"/>
              </a:rPr>
              <a:t>int</a:t>
            </a:r>
            <a:r>
              <a:rPr lang="en-US" sz="2000" dirty="0">
                <a:latin typeface="Calibri" pitchFamily="34" charset="0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alibri" pitchFamily="34" charset="0"/>
              </a:rPr>
              <a:t>unsigned </a:t>
            </a:r>
            <a:r>
              <a:rPr lang="en-US" sz="2000" dirty="0" err="1">
                <a:latin typeface="Calibri" pitchFamily="34" charset="0"/>
              </a:rPr>
              <a:t>ux</a:t>
            </a:r>
            <a:r>
              <a:rPr lang="en-US" sz="2000" dirty="0">
                <a:latin typeface="Calibri" pitchFamily="34" charset="0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alibri" pitchFamily="34" charset="0"/>
              </a:rPr>
              <a:t>unsigned </a:t>
            </a:r>
            <a:r>
              <a:rPr lang="en-US" sz="2000" dirty="0" err="1">
                <a:latin typeface="Calibri" pitchFamily="34" charset="0"/>
              </a:rPr>
              <a:t>uy</a:t>
            </a:r>
            <a:r>
              <a:rPr lang="en-US" sz="2000" dirty="0">
                <a:latin typeface="Calibri" pitchFamily="34" charset="0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914400" y="3657600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– 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 smtClean="0"/>
              <a:t>Conversion, casting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 smtClean="0"/>
              <a:t>Mappings between unsigned and two’s complement numbers: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  <p:extLst>
      <p:ext uri="{BB962C8B-B14F-4D97-AF65-F5344CB8AC3E}">
        <p14:creationId xmlns:p14="http://schemas.microsoft.com/office/powerpoint/2010/main" val="424513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 smtClean="0"/>
              <a:t>Mapping Signed </a:t>
            </a:r>
            <a:r>
              <a:rPr lang="en-US" dirty="0" smtClean="0">
                <a:sym typeface="Symbol" pitchFamily="18" charset="2"/>
              </a:rPr>
              <a:t></a:t>
            </a:r>
            <a:r>
              <a:rPr lang="en-US" dirty="0" smtClean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121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 smtClean="0"/>
              <a:t>Mapping Signed </a:t>
            </a:r>
            <a:r>
              <a:rPr lang="en-US" dirty="0" smtClean="0">
                <a:sym typeface="Symbol" pitchFamily="18" charset="2"/>
              </a:rPr>
              <a:t></a:t>
            </a:r>
            <a:r>
              <a:rPr lang="en-US" dirty="0" smtClean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 smtClean="0">
                  <a:latin typeface="Calibri" pitchFamily="34" charset="0"/>
                </a:rPr>
                <a:t>+/- 16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658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smtClean="0"/>
              <a:t>Bits &amp; Bytes</a:t>
            </a:r>
            <a:endParaRPr lang="en-US" dirty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549275" y="1514475"/>
            <a:ext cx="8061325" cy="4429125"/>
          </a:xfrm>
        </p:spPr>
        <p:txBody>
          <a:bodyPr/>
          <a:lstStyle/>
          <a:p>
            <a:r>
              <a:rPr lang="en-US" dirty="0" smtClean="0"/>
              <a:t>Transistors have two states, so computers use bits</a:t>
            </a:r>
          </a:p>
          <a:p>
            <a:pPr lvl="1"/>
            <a:r>
              <a:rPr lang="en-US" dirty="0" smtClean="0"/>
              <a:t>“bit” </a:t>
            </a:r>
            <a:r>
              <a:rPr lang="en-US" dirty="0"/>
              <a:t>is a base-2 digit</a:t>
            </a:r>
          </a:p>
          <a:p>
            <a:pPr lvl="1"/>
            <a:r>
              <a:rPr lang="en-US" dirty="0" smtClean="0"/>
              <a:t>{L, H} =&gt; {0, 1}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Single bit offers limited range, so grouped in bytes</a:t>
            </a:r>
          </a:p>
          <a:p>
            <a:pPr lvl="1"/>
            <a:r>
              <a:rPr lang="en-US" dirty="0" smtClean="0"/>
              <a:t>1 byte = 8 bits</a:t>
            </a:r>
          </a:p>
          <a:p>
            <a:pPr lvl="1"/>
            <a:r>
              <a:rPr lang="en-US" dirty="0" smtClean="0"/>
              <a:t>a single datum may use multiple bytes</a:t>
            </a:r>
          </a:p>
          <a:p>
            <a:pPr lvl="1"/>
            <a:endParaRPr lang="en-US" dirty="0"/>
          </a:p>
          <a:p>
            <a:r>
              <a:rPr lang="en-US" dirty="0"/>
              <a:t>Data representation 101:</a:t>
            </a:r>
          </a:p>
          <a:p>
            <a:pPr lvl="1"/>
            <a:r>
              <a:rPr lang="en-US" dirty="0"/>
              <a:t>Given </a:t>
            </a:r>
            <a:r>
              <a:rPr lang="en-US" i="1" dirty="0"/>
              <a:t>N</a:t>
            </a:r>
            <a:r>
              <a:rPr lang="en-US" dirty="0"/>
              <a:t> bits, can represent 2</a:t>
            </a:r>
            <a:r>
              <a:rPr lang="en-US" i="1" baseline="30000" dirty="0"/>
              <a:t>N</a:t>
            </a:r>
            <a:r>
              <a:rPr lang="en-US" dirty="0"/>
              <a:t> unique values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34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105400" y="4495800"/>
            <a:ext cx="3352800" cy="1219200"/>
            <a:chOff x="576" y="3072"/>
            <a:chExt cx="2112" cy="768"/>
          </a:xfrm>
          <a:solidFill>
            <a:srgbClr val="CDF1C5"/>
          </a:solidFill>
        </p:grpSpPr>
        <p:sp>
          <p:nvSpPr>
            <p:cNvPr id="5134" name="Rectangle 40"/>
            <p:cNvSpPr>
              <a:spLocks noChangeArrowheads="1"/>
            </p:cNvSpPr>
            <p:nvPr/>
          </p:nvSpPr>
          <p:spPr bwMode="auto">
            <a:xfrm>
              <a:off x="576" y="3072"/>
              <a:ext cx="2112" cy="7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endParaRPr lang="en-US"/>
            </a:p>
          </p:txBody>
        </p:sp>
        <p:graphicFrame>
          <p:nvGraphicFramePr>
            <p:cNvPr id="5122" name="Object 41"/>
            <p:cNvGraphicFramePr>
              <a:graphicFrameLocks noChangeAspect="1"/>
            </p:cNvGraphicFramePr>
            <p:nvPr/>
          </p:nvGraphicFramePr>
          <p:xfrm>
            <a:off x="864" y="3216"/>
            <a:ext cx="139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6" name="Equation" r:id="rId4" imgW="2209800" imgH="609600" progId="Equation.3">
                    <p:embed/>
                  </p:oleObj>
                </mc:Choice>
                <mc:Fallback>
                  <p:oleObj name="Equation" r:id="rId4" imgW="22098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216"/>
                          <a:ext cx="139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 smtClean="0">
                <a:latin typeface="Calibri" pitchFamily="34" charset="0"/>
                <a:sym typeface="Symbol" pitchFamily="18" charset="2"/>
              </a:rPr>
              <a:t>becomes</a:t>
            </a:r>
            <a:endParaRPr lang="en-US" b="0" i="1" dirty="0">
              <a:latin typeface="Calibri" pitchFamily="34" charset="0"/>
              <a:sym typeface="Symbol" pitchFamily="18" charset="2"/>
            </a:endParaRP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376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</a:t>
            </a:r>
            <a:r>
              <a:rPr lang="en-US" sz="2000" b="0" dirty="0" smtClean="0">
                <a:latin typeface="Calibri" pitchFamily="34" charset="0"/>
              </a:rPr>
              <a:t>Complement Range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2’s Comp.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Unsigned</a:t>
            </a:r>
          </a:p>
          <a:p>
            <a:pPr lvl="1" eaLnBrk="1" hangingPunct="1">
              <a:defRPr/>
            </a:pPr>
            <a:r>
              <a:rPr lang="en-US" smtClean="0"/>
              <a:t>Ordering Inversion</a:t>
            </a:r>
          </a:p>
          <a:p>
            <a:pPr lvl="1" eaLnBrk="1" hangingPunct="1">
              <a:defRPr/>
            </a:pPr>
            <a:r>
              <a:rPr lang="en-US" smtClean="0"/>
              <a:t>Negative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Big Positive</a:t>
            </a:r>
          </a:p>
        </p:txBody>
      </p:sp>
    </p:spTree>
    <p:extLst>
      <p:ext uri="{BB962C8B-B14F-4D97-AF65-F5344CB8AC3E}">
        <p14:creationId xmlns:p14="http://schemas.microsoft.com/office/powerpoint/2010/main" val="2651122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Constants</a:t>
            </a:r>
          </a:p>
          <a:p>
            <a:pPr lvl="1" eaLnBrk="1" hangingPunct="1">
              <a:defRPr/>
            </a:pPr>
            <a:r>
              <a:rPr lang="en-US" dirty="0" smtClean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 smtClean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 smtClean="0"/>
              <a:t>Casting</a:t>
            </a:r>
          </a:p>
          <a:p>
            <a:pPr lvl="1" eaLnBrk="1" hangingPunct="1">
              <a:defRPr/>
            </a:pPr>
            <a:r>
              <a:rPr lang="en-US" dirty="0" smtClean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tx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ty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Courier New" pitchFamily="49" charset="0"/>
              </a:rPr>
              <a:t>unsigned </a:t>
            </a:r>
            <a:r>
              <a:rPr lang="en-US" sz="1800" b="1" dirty="0" err="1" smtClean="0">
                <a:latin typeface="Courier New" pitchFamily="49" charset="0"/>
              </a:rPr>
              <a:t>ux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uy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tx</a:t>
            </a:r>
            <a:r>
              <a:rPr lang="en-US" sz="1800" b="1" dirty="0" smtClean="0">
                <a:latin typeface="Courier New" pitchFamily="49" charset="0"/>
              </a:rPr>
              <a:t> = (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) </a:t>
            </a:r>
            <a:r>
              <a:rPr lang="en-US" sz="1800" b="1" dirty="0" err="1" smtClean="0">
                <a:latin typeface="Courier New" pitchFamily="49" charset="0"/>
              </a:rPr>
              <a:t>ux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uy</a:t>
            </a:r>
            <a:r>
              <a:rPr lang="en-US" sz="1800" b="1" dirty="0" smtClean="0">
                <a:latin typeface="Courier New" pitchFamily="49" charset="0"/>
              </a:rPr>
              <a:t> = (unsigned) </a:t>
            </a:r>
            <a:r>
              <a:rPr lang="en-US" sz="1800" b="1" dirty="0" err="1" smtClean="0">
                <a:latin typeface="Courier New" pitchFamily="49" charset="0"/>
              </a:rPr>
              <a:t>ty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tx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ux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 smtClean="0">
                <a:latin typeface="Courier New" pitchFamily="49" charset="0"/>
              </a:rPr>
              <a:t>uy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ty</a:t>
            </a:r>
            <a:r>
              <a:rPr lang="en-US" sz="1800" b="1" dirty="0" smtClean="0">
                <a:latin typeface="Courier New" pitchFamily="49" charset="0"/>
              </a:rPr>
              <a:t>;</a:t>
            </a:r>
          </a:p>
          <a:p>
            <a:pPr eaLnBrk="1" hangingPunct="1">
              <a:defRPr/>
            </a:pPr>
            <a:endParaRPr lang="en-US" sz="1800" b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If there is a mix of unsigned and signed in single expression, </a:t>
            </a:r>
            <a:br>
              <a:rPr lang="en-US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Including comparison operations </a:t>
            </a:r>
            <a:r>
              <a:rPr lang="en-US" b="1" dirty="0" smtClean="0">
                <a:latin typeface="Courier New" pitchFamily="49" charset="0"/>
              </a:rPr>
              <a:t>&lt;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&gt;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==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&lt;=</a:t>
            </a:r>
            <a:r>
              <a:rPr lang="en-US" b="1" dirty="0" smtClean="0"/>
              <a:t>, </a:t>
            </a:r>
            <a:r>
              <a:rPr lang="en-US" b="1" dirty="0" smtClean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Examples for </a:t>
            </a:r>
            <a:r>
              <a:rPr lang="en-US" i="1" dirty="0" smtClean="0"/>
              <a:t>W</a:t>
            </a:r>
            <a:r>
              <a:rPr lang="en-US" dirty="0" smtClean="0"/>
              <a:t> = 32:    </a:t>
            </a:r>
            <a:r>
              <a:rPr lang="en-US" b="1" dirty="0" smtClean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 smtClean="0"/>
              <a:t>Constant</a:t>
            </a:r>
            <a:r>
              <a:rPr lang="en-US" baseline="-25000" dirty="0" smtClean="0"/>
              <a:t>1</a:t>
            </a:r>
            <a:r>
              <a:rPr lang="en-US" dirty="0" smtClean="0"/>
              <a:t>	Constant</a:t>
            </a:r>
            <a:r>
              <a:rPr lang="en-US" baseline="-25000" dirty="0" smtClean="0"/>
              <a:t>2</a:t>
            </a:r>
            <a:r>
              <a:rPr lang="en-US" dirty="0" smtClean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 smtClean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 smtClean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 smtClean="0"/>
              <a:t>	 2147483647 	(</a:t>
            </a:r>
            <a:r>
              <a:rPr lang="en-US" sz="2100" dirty="0" err="1" smtClean="0"/>
              <a:t>int</a:t>
            </a:r>
            <a:r>
              <a:rPr lang="en-US" sz="2100" dirty="0" smtClean="0"/>
              <a:t>) 2147483648U </a:t>
            </a:r>
            <a:r>
              <a:rPr lang="en-US" dirty="0" smtClean="0">
                <a:latin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7945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dirty="0" smtClean="0"/>
              <a:t>Casting Signed ↔ Unsigned: Basic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 smtClean="0"/>
              <a:t>Bit pattern is maintained</a:t>
            </a:r>
          </a:p>
          <a:p>
            <a:r>
              <a:rPr lang="en-US" dirty="0" smtClean="0"/>
              <a:t>But reinterpreted</a:t>
            </a:r>
          </a:p>
          <a:p>
            <a:r>
              <a:rPr lang="en-US" dirty="0" smtClean="0"/>
              <a:t>Can have unexpected effects: adding or subtracting 2</a:t>
            </a:r>
            <a:r>
              <a:rPr lang="en-US" baseline="30000" dirty="0" smtClean="0"/>
              <a:t>w</a:t>
            </a:r>
          </a:p>
          <a:p>
            <a:endParaRPr lang="en-US" dirty="0" smtClean="0"/>
          </a:p>
          <a:p>
            <a:r>
              <a:rPr lang="en-US" dirty="0" smtClean="0"/>
              <a:t>Expression containing signed and unsigned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/>
              <a:t> is cast to </a:t>
            </a:r>
            <a:r>
              <a:rPr lang="en-US" dirty="0" smtClean="0">
                <a:latin typeface="Courier New"/>
                <a:cs typeface="Courier New"/>
              </a:rPr>
              <a:t>unsigned</a:t>
            </a:r>
            <a:r>
              <a:rPr lang="en-US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Security Example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345" y="4759038"/>
            <a:ext cx="8307387" cy="1644650"/>
          </a:xfrm>
        </p:spPr>
        <p:txBody>
          <a:bodyPr/>
          <a:lstStyle/>
          <a:p>
            <a:r>
              <a:rPr lang="en-US" dirty="0"/>
              <a:t>Similar to code found in FreeBSD’s implementation of </a:t>
            </a:r>
            <a:r>
              <a:rPr lang="en-US" dirty="0" err="1" smtClean="0"/>
              <a:t>getpeername</a:t>
            </a:r>
            <a:endParaRPr lang="en-US" dirty="0"/>
          </a:p>
          <a:p>
            <a:r>
              <a:rPr lang="en-US" dirty="0"/>
              <a:t>There are legions of smart people trying to find vulnerabilities in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87644" y="1447800"/>
            <a:ext cx="8164512" cy="2816225"/>
          </a:xfrm>
          <a:prstGeom prst="rect">
            <a:avLst/>
          </a:prstGeom>
          <a:solidFill>
            <a:srgbClr val="F7F5CD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[KSIZE];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Copy at most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 bytes from kernel region to user buffer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copy_from_kernel</a:t>
            </a:r>
            <a:r>
              <a:rPr lang="en-US" sz="1600" dirty="0">
                <a:latin typeface="Courier New" pitchFamily="49" charset="0"/>
              </a:rPr>
              <a:t>(void *</a:t>
            </a:r>
            <a:r>
              <a:rPr lang="en-US" sz="1600" dirty="0" err="1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Byte count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 is minimum of buffer size and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 = KSIZE &lt;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 ? KSIZE :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memcpy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4692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Usage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522288" y="1450975"/>
            <a:ext cx="8164512" cy="2816225"/>
          </a:xfrm>
          <a:prstGeom prst="rect">
            <a:avLst/>
          </a:prstGeom>
          <a:solidFill>
            <a:srgbClr val="F7F5CD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char kbuf[KSIZE];</a:t>
            </a: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Copy at most maxlen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int copy_from_kernel(void *user_dest, int maxlen)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Byte count len is minimum of buffer size and maxlen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int len = KSIZE &lt; maxlen ? KSIZE : maxlen;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memcpy(user_dest, kbuf, len);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len;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22288" y="4495800"/>
            <a:ext cx="4497388" cy="1838325"/>
          </a:xfrm>
          <a:prstGeom prst="rect">
            <a:avLst/>
          </a:prstGeom>
          <a:solidFill>
            <a:srgbClr val="CDF1C5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</a:rPr>
              <a:t>#define MSIZE 528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</a:rPr>
              <a:t>void getstuff()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</a:rPr>
              <a:t>    char mybuf[MSIZE];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</a:rPr>
              <a:t>    copy_from_kernel(mybuf, MSIZE);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</a:rPr>
              <a:t>    printf(“%s\n”, mybuf);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2999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Malicious Usage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522288" y="1447800"/>
            <a:ext cx="8164512" cy="2816225"/>
          </a:xfrm>
          <a:prstGeom prst="rect">
            <a:avLst/>
          </a:prstGeom>
          <a:solidFill>
            <a:srgbClr val="F7F5CD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kbuf[KSIZE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Copy at most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 bytes from kernel region to user buffer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copy_from_kernel(void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  /</a:t>
            </a:r>
            <a:r>
              <a:rPr lang="en-US" sz="1600" dirty="0">
                <a:latin typeface="Courier New" pitchFamily="49" charset="0"/>
              </a:rPr>
              <a:t>* Byte count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 is minimum of buffer size and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 = KSIZE &lt;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 ? KSIZE :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memcpy(user_dest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  return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22288" y="4495800"/>
            <a:ext cx="4619625" cy="1838325"/>
          </a:xfrm>
          <a:prstGeom prst="rect">
            <a:avLst/>
          </a:prstGeom>
          <a:solidFill>
            <a:srgbClr val="CDF1C5"/>
          </a:solidFill>
          <a:ln w="6350" cmpd="dbl">
            <a:solidFill>
              <a:srgbClr val="CDF1C5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MSIZE 528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n>
                <a:solidFill>
                  <a:srgbClr val="CDF1C5"/>
                </a:solidFill>
              </a:ln>
              <a:solidFill>
                <a:srgbClr val="CDF1C5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getstuff</a:t>
            </a:r>
            <a:r>
              <a:rPr lang="en-US" sz="1600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</a:rPr>
              <a:t>  char </a:t>
            </a:r>
            <a:r>
              <a:rPr lang="en-US" sz="1600" dirty="0" err="1">
                <a:latin typeface="Courier New" pitchFamily="49" charset="0"/>
              </a:rPr>
              <a:t>mybuf[MSIZE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copy_from_kernel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, -MSIZE);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. . .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63604" y="774745"/>
            <a:ext cx="5123196" cy="520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/* Declaration of library function memcpy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400" dirty="0">
                <a:latin typeface="Courier New" pitchFamily="49" charset="0"/>
              </a:rPr>
              <a:t>void *memcpy(void *dest, void *src, size_t n);</a:t>
            </a:r>
          </a:p>
        </p:txBody>
      </p:sp>
    </p:spTree>
    <p:extLst>
      <p:ext uri="{BB962C8B-B14F-4D97-AF65-F5344CB8AC3E}">
        <p14:creationId xmlns:p14="http://schemas.microsoft.com/office/powerpoint/2010/main" val="16025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 smtClean="0"/>
              <a:t>Expanding, truncating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/>
              <a:t>Task:</a:t>
            </a:r>
          </a:p>
          <a:p>
            <a:pPr lvl="1" eaLnBrk="1" hangingPunct="1">
              <a:defRPr/>
            </a:pPr>
            <a:r>
              <a:rPr lang="en-US" smtClean="0"/>
              <a:t>Given </a:t>
            </a:r>
            <a:r>
              <a:rPr lang="en-US" i="1" smtClean="0"/>
              <a:t>w</a:t>
            </a:r>
            <a:r>
              <a:rPr lang="en-US" smtClean="0"/>
              <a:t>-bit signed integer </a:t>
            </a:r>
            <a:r>
              <a:rPr lang="en-US" i="1" smtClean="0"/>
              <a:t>x</a:t>
            </a: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Convert it to </a:t>
            </a:r>
            <a:r>
              <a:rPr lang="en-US" i="1" smtClean="0"/>
              <a:t>w</a:t>
            </a:r>
            <a:r>
              <a:rPr lang="en-US" smtClean="0"/>
              <a:t>+</a:t>
            </a:r>
            <a:r>
              <a:rPr lang="en-US" i="1" smtClean="0"/>
              <a:t>k</a:t>
            </a:r>
            <a:r>
              <a:rPr lang="en-US" smtClean="0"/>
              <a:t>-bit integer with same value</a:t>
            </a:r>
          </a:p>
          <a:p>
            <a:pPr eaLnBrk="1" hangingPunct="1">
              <a:defRPr/>
            </a:pPr>
            <a:r>
              <a:rPr lang="en-US" smtClean="0"/>
              <a:t>Rule:</a:t>
            </a:r>
          </a:p>
          <a:p>
            <a:pPr lvl="1" eaLnBrk="1" hangingPunct="1">
              <a:defRPr/>
            </a:pPr>
            <a:r>
              <a:rPr lang="en-US" smtClean="0"/>
              <a:t>Make </a:t>
            </a:r>
            <a:r>
              <a:rPr lang="en-US" i="1" smtClean="0"/>
              <a:t>k</a:t>
            </a:r>
            <a:r>
              <a:rPr lang="en-US" smtClean="0"/>
              <a:t> copies of sign bit:</a:t>
            </a:r>
          </a:p>
          <a:p>
            <a:pPr lvl="1" eaLnBrk="1" hangingPunct="1">
              <a:defRPr/>
            </a:pPr>
            <a:r>
              <a:rPr lang="en-US" b="0" i="1" smtClean="0"/>
              <a:t>X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</a:t>
            </a:r>
            <a:r>
              <a:rPr lang="en-US" smtClean="0"/>
              <a:t> =  </a:t>
            </a:r>
            <a:r>
              <a:rPr lang="en-US" b="0" i="1" smtClean="0"/>
              <a:t>x</a:t>
            </a:r>
            <a:r>
              <a:rPr lang="en-US" b="0" i="1" baseline="-25000" smtClean="0"/>
              <a:t>w</a:t>
            </a:r>
            <a:r>
              <a:rPr lang="en-US" b="0" baseline="-25000" smtClean="0"/>
              <a:t>–1 </a:t>
            </a:r>
            <a:r>
              <a:rPr lang="en-US" smtClean="0"/>
              <a:t>,…, </a:t>
            </a:r>
            <a:r>
              <a:rPr lang="en-US" b="0" i="1" smtClean="0"/>
              <a:t>x</a:t>
            </a:r>
            <a:r>
              <a:rPr lang="en-US" b="0" i="1" baseline="-25000" smtClean="0"/>
              <a:t>w</a:t>
            </a:r>
            <a:r>
              <a:rPr lang="en-US" b="0" baseline="-25000" smtClean="0"/>
              <a:t>–1 </a:t>
            </a:r>
            <a:r>
              <a:rPr lang="en-US" smtClean="0"/>
              <a:t>, </a:t>
            </a:r>
            <a:r>
              <a:rPr lang="en-US" b="0" i="1" smtClean="0"/>
              <a:t>x</a:t>
            </a:r>
            <a:r>
              <a:rPr lang="en-US" b="0" i="1" baseline="-25000" smtClean="0"/>
              <a:t>w</a:t>
            </a:r>
            <a:r>
              <a:rPr lang="en-US" b="0" baseline="-25000" smtClean="0"/>
              <a:t>–1 </a:t>
            </a:r>
            <a:r>
              <a:rPr lang="en-US" smtClean="0"/>
              <a:t>, </a:t>
            </a:r>
            <a:r>
              <a:rPr lang="en-US" b="0" i="1" smtClean="0"/>
              <a:t>x</a:t>
            </a:r>
            <a:r>
              <a:rPr lang="en-US" b="0" i="1" baseline="-25000" smtClean="0"/>
              <a:t>w</a:t>
            </a:r>
            <a:r>
              <a:rPr lang="en-US" b="0" baseline="-25000" smtClean="0"/>
              <a:t>–2 </a:t>
            </a:r>
            <a:r>
              <a:rPr lang="en-US" smtClean="0"/>
              <a:t>,…, </a:t>
            </a:r>
            <a:r>
              <a:rPr lang="en-US" b="0" i="1" smtClean="0"/>
              <a:t>x</a:t>
            </a:r>
            <a:r>
              <a:rPr lang="en-US" b="0" baseline="-25000" smtClean="0"/>
              <a:t>0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87788"/>
            <a:ext cx="5181600" cy="2913062"/>
            <a:chOff x="1392" y="2104"/>
            <a:chExt cx="3264" cy="183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104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97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473075" y="1524000"/>
            <a:ext cx="8213725" cy="4429125"/>
          </a:xfrm>
        </p:spPr>
        <p:txBody>
          <a:bodyPr/>
          <a:lstStyle/>
          <a:p>
            <a:pPr eaLnBrk="1" hangingPunct="1"/>
            <a:r>
              <a:rPr lang="en-US" dirty="0" smtClean="0"/>
              <a:t>Processors generally use multiples of Bytes</a:t>
            </a:r>
          </a:p>
          <a:p>
            <a:pPr lvl="1"/>
            <a:r>
              <a:rPr lang="en-US" dirty="0" smtClean="0"/>
              <a:t>common sizes:  1, 2, 4, 8, or 16 bytes</a:t>
            </a:r>
          </a:p>
          <a:p>
            <a:pPr lvl="1"/>
            <a:r>
              <a:rPr lang="en-US" dirty="0" smtClean="0"/>
              <a:t>Intel data names:</a:t>
            </a:r>
          </a:p>
          <a:p>
            <a:pPr lvl="2"/>
            <a:r>
              <a:rPr lang="en-US" dirty="0" smtClean="0"/>
              <a:t>Byte			1 byte	      (8 bits)</a:t>
            </a:r>
          </a:p>
          <a:p>
            <a:pPr lvl="2"/>
            <a:r>
              <a:rPr lang="en-US" dirty="0" smtClean="0"/>
              <a:t>Word			2 bytes</a:t>
            </a:r>
            <a:r>
              <a:rPr lang="en-US" dirty="0"/>
              <a:t>	      </a:t>
            </a:r>
            <a:r>
              <a:rPr lang="en-US" dirty="0" smtClean="0"/>
              <a:t>(16 </a:t>
            </a:r>
            <a:r>
              <a:rPr lang="en-US" dirty="0"/>
              <a:t>bits)</a:t>
            </a:r>
            <a:endParaRPr lang="en-US" dirty="0" smtClean="0"/>
          </a:p>
          <a:p>
            <a:pPr lvl="2"/>
            <a:r>
              <a:rPr lang="en-US" dirty="0" smtClean="0"/>
              <a:t>Double word		</a:t>
            </a:r>
            <a:r>
              <a:rPr lang="en-US" dirty="0"/>
              <a:t>4 bytes	      </a:t>
            </a:r>
            <a:r>
              <a:rPr lang="en-US" dirty="0" smtClean="0"/>
              <a:t>(32 </a:t>
            </a:r>
            <a:r>
              <a:rPr lang="en-US" dirty="0"/>
              <a:t>bits)</a:t>
            </a:r>
            <a:endParaRPr lang="en-US" dirty="0" smtClean="0"/>
          </a:p>
          <a:p>
            <a:pPr lvl="2"/>
            <a:r>
              <a:rPr lang="en-US" dirty="0" smtClean="0"/>
              <a:t>Quad word		8 bytes</a:t>
            </a:r>
            <a:r>
              <a:rPr lang="en-US" dirty="0"/>
              <a:t>	      </a:t>
            </a:r>
            <a:r>
              <a:rPr lang="en-US" dirty="0" smtClean="0"/>
              <a:t>(64 </a:t>
            </a:r>
            <a:r>
              <a:rPr lang="en-US" dirty="0"/>
              <a:t>bits)</a:t>
            </a:r>
            <a:endParaRPr lang="en-US" dirty="0" smtClean="0"/>
          </a:p>
        </p:txBody>
      </p:sp>
      <p:sp>
        <p:nvSpPr>
          <p:cNvPr id="153" name="Rectangle 5"/>
          <p:cNvSpPr>
            <a:spLocks/>
          </p:cNvSpPr>
          <p:nvPr/>
        </p:nvSpPr>
        <p:spPr bwMode="auto">
          <a:xfrm>
            <a:off x="2133600" y="4800600"/>
            <a:ext cx="4822410" cy="130805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Unfortunately, most processor architectures</a:t>
            </a:r>
          </a:p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call 2 bytes a ‘</a:t>
            </a:r>
            <a:r>
              <a:rPr lang="en-US" sz="2000" b="0" dirty="0" err="1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halfword</a:t>
            </a:r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’, 4 bytes a ‘word’, etc.,</a:t>
            </a:r>
          </a:p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 we’ll often use C data names instead</a:t>
            </a:r>
          </a:p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(but these vary in size too…  /sigh)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 smtClean="0"/>
              <a:t>Converting from smaller to larger integer data type</a:t>
            </a:r>
          </a:p>
          <a:p>
            <a:r>
              <a:rPr lang="en-US" dirty="0" smtClean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22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smtClean="0"/>
              <a:t>Expanding, Truncating: Basic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 smtClean="0"/>
              <a:t>Expanding (e.g., short </a:t>
            </a:r>
            <a:r>
              <a:rPr lang="en-US" dirty="0" err="1" smtClean="0"/>
              <a:t>int</a:t>
            </a:r>
            <a:r>
              <a:rPr lang="en-US" dirty="0" smtClean="0"/>
              <a:t> to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Unsigned: zeros added</a:t>
            </a:r>
          </a:p>
          <a:p>
            <a:pPr lvl="1"/>
            <a:r>
              <a:rPr lang="en-US" dirty="0" smtClean="0"/>
              <a:t>Signed: sign extension</a:t>
            </a:r>
          </a:p>
          <a:p>
            <a:pPr lvl="1"/>
            <a:r>
              <a:rPr lang="en-US" dirty="0" smtClean="0"/>
              <a:t>Both yield expected result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Truncating (e.g., unsigned to unsigned short)</a:t>
            </a:r>
          </a:p>
          <a:p>
            <a:pPr lvl="1"/>
            <a:r>
              <a:rPr lang="en-US" dirty="0" smtClean="0"/>
              <a:t>Unsigned/signed: bits are truncated</a:t>
            </a:r>
          </a:p>
          <a:p>
            <a:pPr lvl="1"/>
            <a:r>
              <a:rPr lang="en-US" dirty="0" smtClean="0"/>
              <a:t>Result reinterpreted</a:t>
            </a:r>
          </a:p>
          <a:p>
            <a:pPr lvl="1"/>
            <a:r>
              <a:rPr lang="en-US" dirty="0" smtClean="0"/>
              <a:t>Unsigned: mod operation</a:t>
            </a:r>
          </a:p>
          <a:p>
            <a:pPr lvl="1"/>
            <a:r>
              <a:rPr lang="en-US" dirty="0" smtClean="0"/>
              <a:t>Signed: similar to mod</a:t>
            </a:r>
          </a:p>
          <a:p>
            <a:pPr lvl="1"/>
            <a:r>
              <a:rPr lang="en-US" dirty="0" smtClean="0"/>
              <a:t>For small numbers yields expected </a:t>
            </a:r>
            <a:r>
              <a:rPr lang="en-US" dirty="0" err="1" smtClean="0"/>
              <a:t>behaviour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 smtClean="0"/>
              <a:t>Integers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 smtClean="0"/>
              <a:t>Addition, negation, multiplication, shifting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Claim: Following Holds for 2’s Complement</a:t>
            </a:r>
          </a:p>
          <a:p>
            <a:pPr lvl="1" eaLnBrk="1" hangingPunct="1">
              <a:buFont typeface="Wingdings" pitchFamily="2" charset="2"/>
              <a:buNone/>
              <a:tabLst>
                <a:tab pos="3200400" algn="l"/>
                <a:tab pos="4114800" algn="l"/>
              </a:tabLst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Complement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Observation: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 smtClean="0"/>
              <a:t>Complete Proof?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04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 &amp; Increment Examples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447800" y="182880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0" name="Document" r:id="rId5" imgW="6184900" imgH="2108200" progId="Word.Document.8">
                  <p:embed/>
                </p:oleObj>
              </mc:Choice>
              <mc:Fallback>
                <p:oleObj name="Document" r:id="rId5" imgW="6184900" imgH="210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43000" y="12573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447800" y="4241800"/>
          <a:ext cx="590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1" name="Document" r:id="rId8" imgW="6083300" imgH="1371600" progId="Word.Document.8">
                  <p:embed/>
                </p:oleObj>
              </mc:Choice>
              <mc:Fallback>
                <p:oleObj name="Document" r:id="rId8" imgW="6083300" imgH="137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41800"/>
                        <a:ext cx="59055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43000" y="37465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x = 0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0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533775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 smtClean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 smtClean="0"/>
              <a:t>s</a:t>
            </a:r>
            <a:r>
              <a:rPr lang="en-US" b="0" dirty="0" smtClean="0"/>
              <a:t>		=	 </a:t>
            </a:r>
            <a:r>
              <a:rPr lang="en-US" b="0" dirty="0" err="1" smtClean="0"/>
              <a:t>UAdd</a:t>
            </a:r>
            <a:r>
              <a:rPr lang="en-US" b="0" i="1" baseline="-25000" dirty="0" err="1" smtClean="0"/>
              <a:t>w</a:t>
            </a:r>
            <a:r>
              <a:rPr lang="en-US" b="0" dirty="0" smtClean="0"/>
              <a:t>(</a:t>
            </a:r>
            <a:r>
              <a:rPr lang="en-US" b="0" i="1" dirty="0" smtClean="0"/>
              <a:t>u</a:t>
            </a:r>
            <a:r>
              <a:rPr lang="en-US" b="0" dirty="0" smtClean="0"/>
              <a:t> , </a:t>
            </a:r>
            <a:r>
              <a:rPr lang="en-US" b="0" i="1" dirty="0" smtClean="0"/>
              <a:t>v</a:t>
            </a:r>
            <a:r>
              <a:rPr lang="en-US" b="0" dirty="0" smtClean="0"/>
              <a:t>)	=	</a:t>
            </a:r>
            <a:r>
              <a:rPr lang="en-US" b="0" i="1" dirty="0" smtClean="0"/>
              <a:t>u</a:t>
            </a:r>
            <a:r>
              <a:rPr lang="en-US" b="0" dirty="0" smtClean="0"/>
              <a:t> + </a:t>
            </a:r>
            <a:r>
              <a:rPr lang="en-US" b="0" i="1" dirty="0" smtClean="0"/>
              <a:t>v</a:t>
            </a:r>
            <a:r>
              <a:rPr lang="en-US" b="0" dirty="0" smtClean="0"/>
              <a:t>  mod 2</a:t>
            </a:r>
            <a:r>
              <a:rPr lang="en-US" b="0" i="1" baseline="30000" dirty="0" smtClean="0"/>
              <a:t>w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2590800" y="5410200"/>
          <a:ext cx="416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808" b="80063"/>
                      <a:stretch>
                        <a:fillRect/>
                      </a:stretch>
                    </p:blipFill>
                    <p:spPr bwMode="auto">
                      <a:xfrm>
                        <a:off x="2590800" y="5410200"/>
                        <a:ext cx="4165600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8368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Chart" r:id="rId5" imgW="6146800" imgH="5067300" progId="Excel.Sheet.8">
                  <p:embed/>
                </p:oleObj>
              </mc:Choice>
              <mc:Fallback>
                <p:oleObj name="Chart" r:id="rId5" imgW="6146800" imgH="506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 smtClean="0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 smtClean="0"/>
              <a:t>4-bit integers </a:t>
            </a:r>
            <a:r>
              <a:rPr lang="en-US" i="1" smtClean="0"/>
              <a:t>u</a:t>
            </a:r>
            <a:r>
              <a:rPr lang="en-US" smtClean="0"/>
              <a:t>, </a:t>
            </a:r>
            <a:r>
              <a:rPr lang="en-US" i="1" smtClean="0"/>
              <a:t>v</a:t>
            </a:r>
            <a:endParaRPr lang="en-US" smtClean="0"/>
          </a:p>
          <a:p>
            <a:pPr marL="635000" lvl="1" indent="-228600" eaLnBrk="1" hangingPunct="1">
              <a:defRPr/>
            </a:pPr>
            <a:r>
              <a:rPr lang="en-US" smtClean="0"/>
              <a:t>Compute true sum Add</a:t>
            </a:r>
            <a:r>
              <a:rPr lang="en-US" baseline="-25000" smtClean="0"/>
              <a:t>4</a:t>
            </a:r>
            <a:r>
              <a:rPr lang="en-US" smtClean="0"/>
              <a:t>(</a:t>
            </a:r>
            <a:r>
              <a:rPr lang="en-US" i="1" smtClean="0"/>
              <a:t>u</a:t>
            </a:r>
            <a:r>
              <a:rPr lang="en-US" smtClean="0"/>
              <a:t> , </a:t>
            </a:r>
            <a:r>
              <a:rPr lang="en-US" i="1" smtClean="0"/>
              <a:t>v</a:t>
            </a:r>
            <a:r>
              <a:rPr lang="en-US" smtClean="0"/>
              <a:t>)</a:t>
            </a:r>
          </a:p>
          <a:p>
            <a:pPr marL="635000" lvl="1" indent="-228600" eaLnBrk="1" hangingPunct="1">
              <a:defRPr/>
            </a:pPr>
            <a:r>
              <a:rPr lang="en-US" smtClean="0"/>
              <a:t>Values increase linearly with </a:t>
            </a:r>
            <a:r>
              <a:rPr lang="en-US" i="1" smtClean="0"/>
              <a:t>u</a:t>
            </a:r>
            <a:r>
              <a:rPr lang="en-US" smtClean="0"/>
              <a:t> and </a:t>
            </a:r>
            <a:r>
              <a:rPr lang="en-US" i="1" smtClean="0"/>
              <a:t>v</a:t>
            </a:r>
          </a:p>
          <a:p>
            <a:pPr marL="635000" lvl="1" indent="-228600" eaLnBrk="1" hangingPunct="1">
              <a:defRPr/>
            </a:pPr>
            <a:r>
              <a:rPr lang="en-US" smtClean="0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6255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Chart" r:id="rId5" imgW="6146800" imgH="5067300" progId="Excel.Sheet.8">
                  <p:embed/>
                </p:oleObj>
              </mc:Choice>
              <mc:Fallback>
                <p:oleObj name="Chart" r:id="rId5" imgW="6146800" imgH="506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/>
              <a:t>Wraps Around</a:t>
            </a:r>
          </a:p>
          <a:p>
            <a:pPr lvl="1" eaLnBrk="1" hangingPunct="1">
              <a:defRPr/>
            </a:pPr>
            <a:r>
              <a:rPr lang="en-US" smtClean="0"/>
              <a:t>If true sum ≥ 2</a:t>
            </a:r>
            <a:r>
              <a:rPr lang="en-US" i="1" baseline="30000" smtClean="0"/>
              <a:t>w</a:t>
            </a: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3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0548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Mathematical Properties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eaLnBrk="1" hangingPunct="1">
              <a:tabLst>
                <a:tab pos="1943100" algn="l"/>
              </a:tabLst>
              <a:defRPr/>
            </a:pPr>
            <a:r>
              <a:rPr lang="en-US" dirty="0" smtClean="0"/>
              <a:t>Modular Addition Forms an </a:t>
            </a:r>
            <a:r>
              <a:rPr lang="en-US" i="1" dirty="0" err="1" smtClean="0"/>
              <a:t>Abelian</a:t>
            </a:r>
            <a:r>
              <a:rPr lang="en-US" i="1" dirty="0" smtClean="0"/>
              <a:t> Group</a:t>
            </a:r>
            <a:endParaRPr lang="en-US" dirty="0" smtClean="0"/>
          </a:p>
          <a:p>
            <a:pPr lvl="1" eaLnBrk="1" hangingPunct="1">
              <a:tabLst>
                <a:tab pos="1943100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Closed</a:t>
            </a:r>
            <a:r>
              <a:rPr lang="en-US" dirty="0" smtClean="0"/>
              <a:t> under addition</a:t>
            </a:r>
          </a:p>
          <a:p>
            <a:pPr lvl="2" eaLnBrk="1" hangingPunct="1">
              <a:buFont typeface="Wingdings" pitchFamily="2" charset="2"/>
              <a:buNone/>
              <a:tabLst>
                <a:tab pos="1943100" algn="l"/>
              </a:tabLst>
              <a:defRPr/>
            </a:pPr>
            <a:r>
              <a:rPr lang="en-US" dirty="0" smtClean="0"/>
              <a:t>0  </a:t>
            </a:r>
            <a:r>
              <a:rPr lang="en-US" dirty="0" smtClean="0">
                <a:sym typeface="Symbol" pitchFamily="18" charset="2"/>
              </a:rPr>
              <a:t></a:t>
            </a:r>
            <a:r>
              <a:rPr lang="en-US" dirty="0" smtClean="0"/>
              <a:t> 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   </a:t>
            </a:r>
            <a:r>
              <a:rPr lang="en-US" dirty="0" smtClean="0">
                <a:sym typeface="Symbol" pitchFamily="18" charset="2"/>
              </a:rPr>
              <a:t></a:t>
            </a:r>
            <a:r>
              <a:rPr lang="en-US" dirty="0" smtClean="0"/>
              <a:t>  2</a:t>
            </a:r>
            <a:r>
              <a:rPr lang="en-US" i="1" baseline="30000" dirty="0" smtClean="0"/>
              <a:t>w</a:t>
            </a:r>
            <a:r>
              <a:rPr lang="en-US" dirty="0" smtClean="0"/>
              <a:t> –1</a:t>
            </a:r>
          </a:p>
          <a:p>
            <a:pPr lvl="1" eaLnBrk="1" hangingPunct="1">
              <a:tabLst>
                <a:tab pos="1943100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Commutative</a:t>
            </a:r>
          </a:p>
          <a:p>
            <a:pPr lvl="2" eaLnBrk="1" hangingPunct="1">
              <a:buFont typeface="Wingdings" pitchFamily="2" charset="2"/>
              <a:buNone/>
              <a:tabLst>
                <a:tab pos="1943100" algn="l"/>
              </a:tabLst>
              <a:defRPr/>
            </a:pP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  =   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 , </a:t>
            </a:r>
            <a:r>
              <a:rPr lang="en-US" i="1" dirty="0" smtClean="0"/>
              <a:t>u</a:t>
            </a:r>
            <a:r>
              <a:rPr lang="en-US" dirty="0" smtClean="0"/>
              <a:t>)</a:t>
            </a:r>
          </a:p>
          <a:p>
            <a:pPr lvl="1">
              <a:tabLst>
                <a:tab pos="1943100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Associative</a:t>
            </a:r>
          </a:p>
          <a:p>
            <a:pPr lvl="2" eaLnBrk="1" hangingPunct="1">
              <a:buFont typeface="Wingdings" pitchFamily="2" charset="2"/>
              <a:buNone/>
              <a:tabLst>
                <a:tab pos="1943100" algn="l"/>
              </a:tabLst>
              <a:defRPr/>
            </a:pP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i="1" dirty="0" smtClean="0"/>
              <a:t>v</a:t>
            </a:r>
            <a:r>
              <a:rPr lang="en-US" dirty="0" smtClean="0"/>
              <a:t>))  =   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u</a:t>
            </a:r>
            <a:r>
              <a:rPr lang="en-US" dirty="0" smtClean="0"/>
              <a:t> ), 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</a:p>
          <a:p>
            <a:pPr lvl="1" eaLnBrk="1" hangingPunct="1">
              <a:tabLst>
                <a:tab pos="1943100" algn="l"/>
              </a:tabLst>
              <a:defRPr/>
            </a:pP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n-US" dirty="0" smtClean="0"/>
              <a:t> is additive identity</a:t>
            </a:r>
          </a:p>
          <a:p>
            <a:pPr lvl="2" eaLnBrk="1" hangingPunct="1">
              <a:buFont typeface="Wingdings" pitchFamily="2" charset="2"/>
              <a:buNone/>
              <a:tabLst>
                <a:tab pos="1943100" algn="l"/>
              </a:tabLst>
              <a:defRPr/>
            </a:pP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0)  =  </a:t>
            </a:r>
            <a:r>
              <a:rPr lang="en-US" i="1" dirty="0" smtClean="0"/>
              <a:t>u</a:t>
            </a:r>
            <a:endParaRPr lang="en-US" dirty="0" smtClean="0"/>
          </a:p>
          <a:p>
            <a:pPr lvl="1" eaLnBrk="1" hangingPunct="1">
              <a:tabLst>
                <a:tab pos="1943100" algn="l"/>
              </a:tabLst>
              <a:defRPr/>
            </a:pPr>
            <a:r>
              <a:rPr lang="en-US" dirty="0" smtClean="0"/>
              <a:t>Every element has additive </a:t>
            </a:r>
            <a:r>
              <a:rPr lang="en-US" b="1" dirty="0" smtClean="0">
                <a:solidFill>
                  <a:srgbClr val="C00000"/>
                </a:solidFill>
              </a:rPr>
              <a:t>inverse</a:t>
            </a:r>
          </a:p>
          <a:p>
            <a:pPr lvl="2" eaLnBrk="1" hangingPunct="1">
              <a:tabLst>
                <a:tab pos="1943100" algn="l"/>
              </a:tabLst>
              <a:defRPr/>
            </a:pPr>
            <a:r>
              <a:rPr lang="en-US" dirty="0" smtClean="0"/>
              <a:t>Let 	</a:t>
            </a:r>
            <a:r>
              <a:rPr lang="en-US" dirty="0" err="1" smtClean="0"/>
              <a:t>UComp</a:t>
            </a:r>
            <a:r>
              <a:rPr lang="en-US" i="1" baseline="-25000" dirty="0" err="1" smtClean="0"/>
              <a:t>w</a:t>
            </a:r>
            <a:r>
              <a:rPr lang="en-US" i="1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)  = 2</a:t>
            </a:r>
            <a:r>
              <a:rPr lang="en-US" i="1" baseline="30000" dirty="0" smtClean="0"/>
              <a:t>w</a:t>
            </a:r>
            <a:r>
              <a:rPr lang="en-US" dirty="0" smtClean="0"/>
              <a:t> – </a:t>
            </a:r>
            <a:r>
              <a:rPr lang="en-US" i="1" dirty="0" smtClean="0"/>
              <a:t>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UAdd</a:t>
            </a:r>
            <a:r>
              <a:rPr lang="en-US" i="1" baseline="-25000" dirty="0" err="1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, </a:t>
            </a:r>
            <a:r>
              <a:rPr lang="en-US" dirty="0" err="1" smtClean="0"/>
              <a:t>UComp</a:t>
            </a:r>
            <a:r>
              <a:rPr lang="en-US" i="1" baseline="-25000" dirty="0" err="1" smtClean="0"/>
              <a:t>w</a:t>
            </a:r>
            <a:r>
              <a:rPr lang="en-US" i="1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 ))  =  0</a:t>
            </a:r>
          </a:p>
        </p:txBody>
      </p:sp>
    </p:spTree>
    <p:extLst>
      <p:ext uri="{BB962C8B-B14F-4D97-AF65-F5344CB8AC3E}">
        <p14:creationId xmlns:p14="http://schemas.microsoft.com/office/powerpoint/2010/main" val="3058044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 smtClean="0"/>
              <a:t>TAdd</a:t>
            </a:r>
            <a:r>
              <a:rPr lang="en-US" dirty="0" smtClean="0"/>
              <a:t> and </a:t>
            </a:r>
            <a:r>
              <a:rPr lang="en-US" dirty="0" err="1" smtClean="0"/>
              <a:t>UAdd</a:t>
            </a:r>
            <a:r>
              <a:rPr lang="en-US" dirty="0" smtClean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smtClean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 smtClean="0">
                <a:latin typeface="Courier New" pitchFamily="49" charset="0"/>
              </a:rPr>
              <a:t>	s = (</a:t>
            </a:r>
            <a:r>
              <a:rPr lang="en-US" sz="1800" b="1" dirty="0" err="1" smtClean="0"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 smtClean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smtClean="0"/>
              <a:t>Will give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1037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i="1" dirty="0" smtClean="0"/>
              <a:t>C</a:t>
            </a:r>
            <a:r>
              <a:rPr lang="en-US" dirty="0" smtClean="0"/>
              <a:t> Data Types</a:t>
            </a:r>
            <a:endParaRPr lang="en-US" dirty="0"/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86797"/>
              </p:ext>
            </p:extLst>
          </p:nvPr>
        </p:nvGraphicFramePr>
        <p:xfrm>
          <a:off x="1549400" y="1524000"/>
          <a:ext cx="6032500" cy="4622800"/>
        </p:xfrm>
        <a:graphic>
          <a:graphicData uri="http://schemas.openxmlformats.org/drawingml/2006/table">
            <a:tbl>
              <a:tblPr/>
              <a:tblGrid>
                <a:gridCol w="1651000"/>
                <a:gridCol w="1460500"/>
                <a:gridCol w="1460500"/>
                <a:gridCol w="14605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Intel IA32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char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short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int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long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long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float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double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long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10/12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10/16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  pointer 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addr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5"/>
          <p:cNvSpPr>
            <a:spLocks/>
          </p:cNvSpPr>
          <p:nvPr/>
        </p:nvSpPr>
        <p:spPr bwMode="auto">
          <a:xfrm>
            <a:off x="5092268" y="1002030"/>
            <a:ext cx="692497" cy="38472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32-bit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6470303" y="990600"/>
            <a:ext cx="692497" cy="384721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64-bit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7696200" y="3657600"/>
            <a:ext cx="609600" cy="6096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696200" y="4959697"/>
            <a:ext cx="609600" cy="90770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5"/>
          <p:cNvSpPr>
            <a:spLocks/>
          </p:cNvSpPr>
          <p:nvPr/>
        </p:nvSpPr>
        <p:spPr bwMode="auto">
          <a:xfrm>
            <a:off x="7848600" y="4267200"/>
            <a:ext cx="1211678" cy="69249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key </a:t>
            </a:r>
          </a:p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differences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88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/>
              <a:t>Functionality</a:t>
            </a:r>
          </a:p>
          <a:p>
            <a:pPr lvl="1" eaLnBrk="1" hangingPunct="1">
              <a:defRPr/>
            </a:pPr>
            <a:r>
              <a:rPr lang="en-US" smtClean="0"/>
              <a:t>True sum requires </a:t>
            </a:r>
            <a:r>
              <a:rPr lang="en-US" b="0" i="1" smtClean="0"/>
              <a:t>w</a:t>
            </a:r>
            <a:r>
              <a:rPr lang="en-US" b="0" smtClean="0"/>
              <a:t>+1</a:t>
            </a:r>
            <a:r>
              <a:rPr lang="en-US" smtClean="0"/>
              <a:t> bits</a:t>
            </a:r>
          </a:p>
          <a:p>
            <a:pPr lvl="1" eaLnBrk="1" hangingPunct="1">
              <a:defRPr/>
            </a:pPr>
            <a:r>
              <a:rPr lang="en-US" smtClean="0"/>
              <a:t>Drop off MSB</a:t>
            </a:r>
          </a:p>
          <a:p>
            <a:pPr lvl="1" eaLnBrk="1" hangingPunct="1">
              <a:defRPr/>
            </a:pPr>
            <a:r>
              <a:rPr lang="en-US" smtClean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724400" y="4066687"/>
            <a:ext cx="94897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5072251" y="2695087"/>
            <a:ext cx="60112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48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Chart" r:id="rId5" imgW="6146800" imgH="5067300" progId="Excel.Sheet.8">
                  <p:embed/>
                </p:oleObj>
              </mc:Choice>
              <mc:Fallback>
                <p:oleObj name="Chart" r:id="rId5" imgW="6146800" imgH="5067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mtClean="0"/>
              <a:t>Values</a:t>
            </a:r>
          </a:p>
          <a:p>
            <a:pPr lvl="1" eaLnBrk="1" hangingPunct="1">
              <a:defRPr/>
            </a:pPr>
            <a:r>
              <a:rPr lang="en-US" smtClean="0"/>
              <a:t>4-bit two’s comp.</a:t>
            </a:r>
          </a:p>
          <a:p>
            <a:pPr lvl="1" eaLnBrk="1" hangingPunct="1">
              <a:defRPr/>
            </a:pPr>
            <a:r>
              <a:rPr lang="en-US" smtClean="0"/>
              <a:t>Range from -8 to +7</a:t>
            </a:r>
          </a:p>
          <a:p>
            <a:pPr eaLnBrk="1" hangingPunct="1">
              <a:defRPr/>
            </a:pPr>
            <a:r>
              <a:rPr lang="en-US" smtClean="0"/>
              <a:t>Wraps Around</a:t>
            </a:r>
          </a:p>
          <a:p>
            <a:pPr lvl="1" eaLnBrk="1" hangingPunct="1">
              <a:defRPr/>
            </a:pPr>
            <a:r>
              <a:rPr lang="en-US" smtClean="0"/>
              <a:t>If sum </a:t>
            </a:r>
            <a:r>
              <a:rPr lang="en-US" smtClean="0">
                <a:sym typeface="Symbol" pitchFamily="18" charset="2"/>
              </a:rPr>
              <a:t> </a:t>
            </a:r>
            <a:r>
              <a:rPr lang="en-US" smtClean="0"/>
              <a:t>2</a:t>
            </a:r>
            <a:r>
              <a:rPr lang="en-US" i="1" baseline="30000" smtClean="0"/>
              <a:t>w</a:t>
            </a:r>
            <a:r>
              <a:rPr lang="en-US" baseline="30000" smtClean="0"/>
              <a:t>–1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Becomes negative</a:t>
            </a:r>
          </a:p>
          <a:p>
            <a:pPr lvl="2" eaLnBrk="1" hangingPunct="1">
              <a:defRPr/>
            </a:pPr>
            <a:r>
              <a:rPr lang="en-US" smtClean="0"/>
              <a:t>At most once</a:t>
            </a:r>
          </a:p>
          <a:p>
            <a:pPr lvl="1" eaLnBrk="1" hangingPunct="1">
              <a:defRPr/>
            </a:pPr>
            <a:r>
              <a:rPr lang="en-US" smtClean="0"/>
              <a:t>If sum &lt; –2</a:t>
            </a:r>
            <a:r>
              <a:rPr lang="en-US" i="1" baseline="30000" smtClean="0"/>
              <a:t>w</a:t>
            </a:r>
            <a:r>
              <a:rPr lang="en-US" baseline="30000" smtClean="0"/>
              <a:t>–1</a:t>
            </a: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Becomes positive</a:t>
            </a:r>
          </a:p>
          <a:p>
            <a:pPr lvl="2" eaLnBrk="1" hangingPunct="1">
              <a:defRPr/>
            </a:pPr>
            <a:r>
              <a:rPr lang="en-US" smtClean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Functionality</a:t>
            </a:r>
          </a:p>
          <a:p>
            <a:pPr lvl="1" eaLnBrk="1" hangingPunct="1">
              <a:defRPr/>
            </a:pPr>
            <a:r>
              <a:rPr lang="en-US" dirty="0" smtClean="0"/>
              <a:t>True sum requires </a:t>
            </a:r>
            <a:r>
              <a:rPr lang="en-US" b="0" i="1" dirty="0" smtClean="0"/>
              <a:t>w</a:t>
            </a:r>
            <a:r>
              <a:rPr lang="en-US" b="0" dirty="0" smtClean="0"/>
              <a:t>+1</a:t>
            </a:r>
            <a:r>
              <a:rPr lang="en-US" dirty="0" smtClean="0"/>
              <a:t> bits</a:t>
            </a:r>
          </a:p>
          <a:p>
            <a:pPr lvl="1" eaLnBrk="1" hangingPunct="1">
              <a:defRPr/>
            </a:pPr>
            <a:r>
              <a:rPr lang="en-US" dirty="0" smtClean="0"/>
              <a:t>Drop off MSB</a:t>
            </a:r>
          </a:p>
          <a:p>
            <a:pPr lvl="1" eaLnBrk="1" hangingPunct="1">
              <a:defRPr/>
            </a:pPr>
            <a:r>
              <a:rPr lang="en-US" dirty="0" smtClean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 smtClean="0">
                  <a:latin typeface="Calibri" pitchFamily="34" charset="0"/>
                </a:rPr>
                <a:t>Negative Overflow</a:t>
              </a:r>
              <a:endParaRPr lang="en-US" sz="1400" b="0" dirty="0">
                <a:latin typeface="Calibri" pitchFamily="34" charset="0"/>
              </a:endParaRP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 smtClean="0">
                  <a:latin typeface="Calibri" pitchFamily="34" charset="0"/>
                </a:rPr>
                <a:t>Positive Overflow</a:t>
              </a:r>
              <a:endParaRPr lang="en-US" sz="1400" b="0" dirty="0">
                <a:latin typeface="Calibri" pitchFamily="34" charset="0"/>
              </a:endParaRP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16151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63575"/>
            <a:ext cx="8237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Mathematical Properties of TAdd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04963"/>
            <a:ext cx="8307387" cy="3348037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Isomorphic Group to </a:t>
            </a:r>
            <a:r>
              <a:rPr lang="en-US" dirty="0" err="1" smtClean="0"/>
              <a:t>unsigneds</a:t>
            </a:r>
            <a:r>
              <a:rPr lang="en-US" dirty="0" smtClean="0"/>
              <a:t> with </a:t>
            </a:r>
            <a:r>
              <a:rPr lang="en-US" dirty="0" err="1" smtClean="0"/>
              <a:t>UAdd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b="0" dirty="0" err="1" smtClean="0"/>
              <a:t>TAdd</a:t>
            </a:r>
            <a:r>
              <a:rPr lang="en-US" b="0" i="1" baseline="-25000" dirty="0" err="1" smtClean="0"/>
              <a:t>w</a:t>
            </a:r>
            <a:r>
              <a:rPr lang="en-US" b="0" dirty="0" smtClean="0"/>
              <a:t>(</a:t>
            </a:r>
            <a:r>
              <a:rPr lang="en-US" b="0" i="1" dirty="0" smtClean="0"/>
              <a:t>u</a:t>
            </a:r>
            <a:r>
              <a:rPr lang="en-US" b="0" dirty="0" smtClean="0"/>
              <a:t> , </a:t>
            </a:r>
            <a:r>
              <a:rPr lang="en-US" b="0" i="1" dirty="0" smtClean="0"/>
              <a:t>v</a:t>
            </a:r>
            <a:r>
              <a:rPr lang="en-US" b="0" dirty="0" smtClean="0"/>
              <a:t>) =  U2T(</a:t>
            </a:r>
            <a:r>
              <a:rPr lang="en-US" b="0" dirty="0" err="1" smtClean="0"/>
              <a:t>UAdd</a:t>
            </a:r>
            <a:r>
              <a:rPr lang="en-US" b="0" i="1" baseline="-25000" dirty="0" err="1" smtClean="0"/>
              <a:t>w</a:t>
            </a:r>
            <a:r>
              <a:rPr lang="en-US" b="0" dirty="0" smtClean="0"/>
              <a:t>(T2U(</a:t>
            </a:r>
            <a:r>
              <a:rPr lang="en-US" b="0" i="1" dirty="0" smtClean="0"/>
              <a:t>u</a:t>
            </a:r>
            <a:r>
              <a:rPr lang="en-US" b="0" dirty="0" smtClean="0"/>
              <a:t> ), T2U(</a:t>
            </a:r>
            <a:r>
              <a:rPr lang="en-US" b="0" i="1" dirty="0" smtClean="0"/>
              <a:t>v</a:t>
            </a:r>
            <a:r>
              <a:rPr lang="en-US" b="0" dirty="0" smtClean="0"/>
              <a:t>)))</a:t>
            </a:r>
          </a:p>
          <a:p>
            <a:pPr lvl="2" eaLnBrk="1" hangingPunct="1">
              <a:defRPr/>
            </a:pPr>
            <a:r>
              <a:rPr lang="en-US" dirty="0" smtClean="0"/>
              <a:t>Since both have identical bit patterns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Two’s Complement Under </a:t>
            </a:r>
            <a:r>
              <a:rPr lang="en-US" dirty="0" err="1" smtClean="0"/>
              <a:t>TAdd</a:t>
            </a:r>
            <a:r>
              <a:rPr lang="en-US" dirty="0" smtClean="0"/>
              <a:t> Forms a Group</a:t>
            </a:r>
          </a:p>
          <a:p>
            <a:pPr lvl="1" eaLnBrk="1" hangingPunct="1">
              <a:defRPr/>
            </a:pPr>
            <a:r>
              <a:rPr lang="en-US" dirty="0" smtClean="0"/>
              <a:t>Closed, Commutative, Associative, 0 is additive identity</a:t>
            </a:r>
          </a:p>
          <a:p>
            <a:pPr lvl="1" eaLnBrk="1" hangingPunct="1">
              <a:defRPr/>
            </a:pPr>
            <a:r>
              <a:rPr lang="en-US" dirty="0" smtClean="0"/>
              <a:t>Every element has additive inverse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641600" y="4572000"/>
          <a:ext cx="3606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Equation" r:id="rId4" imgW="3606800" imgH="622300" progId="Equation.3">
                  <p:embed/>
                </p:oleObj>
              </mc:Choice>
              <mc:Fallback>
                <p:oleObj name="Equation" r:id="rId4" imgW="3606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4572000"/>
                        <a:ext cx="3606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45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Computing Exact Product of </a:t>
            </a:r>
            <a:r>
              <a:rPr lang="en-US" b="0" i="1" dirty="0" smtClean="0"/>
              <a:t>w</a:t>
            </a:r>
            <a:r>
              <a:rPr lang="en-US" dirty="0" smtClean="0"/>
              <a:t>-bit numbers </a:t>
            </a:r>
            <a:r>
              <a:rPr lang="en-US" b="0" i="1" dirty="0" smtClean="0"/>
              <a:t>x</a:t>
            </a:r>
            <a:r>
              <a:rPr lang="en-US" dirty="0" smtClean="0"/>
              <a:t>, </a:t>
            </a:r>
            <a:r>
              <a:rPr lang="en-US" b="0" i="1" dirty="0" smtClean="0"/>
              <a:t>y</a:t>
            </a:r>
          </a:p>
          <a:p>
            <a:pPr lvl="1" eaLnBrk="1" hangingPunct="1">
              <a:defRPr/>
            </a:pPr>
            <a:r>
              <a:rPr lang="en-US" dirty="0" smtClean="0"/>
              <a:t>Either signed or unsigned</a:t>
            </a:r>
          </a:p>
          <a:p>
            <a:pPr eaLnBrk="1" hangingPunct="1">
              <a:defRPr/>
            </a:pPr>
            <a:r>
              <a:rPr lang="en-US" dirty="0" smtClean="0"/>
              <a:t>Ranges</a:t>
            </a:r>
            <a:endParaRPr lang="en-US" i="1" dirty="0" smtClean="0"/>
          </a:p>
          <a:p>
            <a:pPr lvl="1" eaLnBrk="1" hangingPunct="1">
              <a:defRPr/>
            </a:pPr>
            <a:r>
              <a:rPr lang="en-US" dirty="0" smtClean="0"/>
              <a:t>Unsigned: </a:t>
            </a:r>
            <a:r>
              <a:rPr lang="en-US" b="0" dirty="0" smtClean="0"/>
              <a:t>0 ≤ </a:t>
            </a:r>
            <a:r>
              <a:rPr lang="en-US" b="0" i="1" dirty="0" smtClean="0"/>
              <a:t>x</a:t>
            </a:r>
            <a:r>
              <a:rPr lang="en-US" b="0" dirty="0" smtClean="0"/>
              <a:t> * </a:t>
            </a:r>
            <a:r>
              <a:rPr lang="en-US" b="0" i="1" dirty="0" smtClean="0"/>
              <a:t>y</a:t>
            </a:r>
            <a:r>
              <a:rPr lang="en-US" b="0" dirty="0" smtClean="0"/>
              <a:t> ≤ (2</a:t>
            </a:r>
            <a:r>
              <a:rPr lang="en-US" b="0" i="1" baseline="30000" dirty="0" smtClean="0"/>
              <a:t>w</a:t>
            </a:r>
            <a:r>
              <a:rPr lang="en-US" b="0" dirty="0" smtClean="0"/>
              <a:t> – 1) </a:t>
            </a:r>
            <a:r>
              <a:rPr lang="en-US" b="0" baseline="30000" dirty="0" smtClean="0"/>
              <a:t>2</a:t>
            </a:r>
            <a:r>
              <a:rPr lang="en-US" b="0" dirty="0" smtClean="0"/>
              <a:t>  =  2</a:t>
            </a:r>
            <a:r>
              <a:rPr lang="en-US" b="0" baseline="30000" dirty="0" smtClean="0"/>
              <a:t>2</a:t>
            </a:r>
            <a:r>
              <a:rPr lang="en-US" b="0" i="1" baseline="30000" dirty="0" smtClean="0"/>
              <a:t>w</a:t>
            </a:r>
            <a:r>
              <a:rPr lang="en-US" b="0" dirty="0" smtClean="0"/>
              <a:t> – 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+1</a:t>
            </a:r>
            <a:r>
              <a:rPr lang="en-US" b="0" dirty="0" smtClean="0"/>
              <a:t> + 1</a:t>
            </a:r>
          </a:p>
          <a:p>
            <a:pPr lvl="2" eaLnBrk="1" hangingPunct="1">
              <a:defRPr/>
            </a:pPr>
            <a:r>
              <a:rPr lang="en-US" dirty="0" smtClean="0"/>
              <a:t>Up to 2</a:t>
            </a:r>
            <a:r>
              <a:rPr lang="en-US" i="1" dirty="0" smtClean="0"/>
              <a:t>w</a:t>
            </a:r>
            <a:r>
              <a:rPr lang="en-US" dirty="0" smtClean="0"/>
              <a:t> bits</a:t>
            </a:r>
          </a:p>
          <a:p>
            <a:pPr lvl="1" eaLnBrk="1" hangingPunct="1">
              <a:defRPr/>
            </a:pPr>
            <a:r>
              <a:rPr lang="en-US" dirty="0" smtClean="0"/>
              <a:t>Two’s complement min: </a:t>
            </a:r>
            <a:r>
              <a:rPr lang="en-US" b="0" i="1" dirty="0" smtClean="0"/>
              <a:t>x</a:t>
            </a:r>
            <a:r>
              <a:rPr lang="en-US" b="0" dirty="0" smtClean="0"/>
              <a:t> * </a:t>
            </a:r>
            <a:r>
              <a:rPr lang="en-US" b="0" i="1" dirty="0" smtClean="0"/>
              <a:t>y</a:t>
            </a:r>
            <a:r>
              <a:rPr lang="en-US" b="0" dirty="0" smtClean="0"/>
              <a:t>  ≥ (–2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  <a:r>
              <a:rPr lang="en-US" b="0" dirty="0" smtClean="0"/>
              <a:t>)*(2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  <a:r>
              <a:rPr lang="en-US" b="0" dirty="0" smtClean="0"/>
              <a:t>–1)  =  –2</a:t>
            </a:r>
            <a:r>
              <a:rPr lang="en-US" b="0" baseline="30000" dirty="0" smtClean="0"/>
              <a:t>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–2 </a:t>
            </a:r>
            <a:r>
              <a:rPr lang="en-US" b="0" dirty="0" smtClean="0"/>
              <a:t>+ 2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</a:p>
          <a:p>
            <a:pPr lvl="2" eaLnBrk="1" hangingPunct="1">
              <a:defRPr/>
            </a:pPr>
            <a:r>
              <a:rPr lang="en-US" dirty="0" smtClean="0"/>
              <a:t>Up to 2</a:t>
            </a:r>
            <a:r>
              <a:rPr lang="en-US" i="1" dirty="0" smtClean="0"/>
              <a:t>w</a:t>
            </a:r>
            <a:r>
              <a:rPr lang="en-US" dirty="0" smtClean="0"/>
              <a:t>–1 bits</a:t>
            </a:r>
          </a:p>
          <a:p>
            <a:pPr lvl="1" eaLnBrk="1" hangingPunct="1">
              <a:defRPr/>
            </a:pPr>
            <a:r>
              <a:rPr lang="en-US" dirty="0" smtClean="0"/>
              <a:t>Two’s complement max:</a:t>
            </a:r>
            <a:r>
              <a:rPr lang="en-US" b="0" dirty="0" smtClean="0"/>
              <a:t> </a:t>
            </a:r>
            <a:r>
              <a:rPr lang="en-US" b="0" i="1" dirty="0" smtClean="0"/>
              <a:t>x</a:t>
            </a:r>
            <a:r>
              <a:rPr lang="en-US" b="0" dirty="0" smtClean="0"/>
              <a:t> * </a:t>
            </a:r>
            <a:r>
              <a:rPr lang="en-US" b="0" i="1" dirty="0" smtClean="0"/>
              <a:t>y</a:t>
            </a:r>
            <a:r>
              <a:rPr lang="en-US" b="0" dirty="0" smtClean="0"/>
              <a:t> ≤ (–2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–1</a:t>
            </a:r>
            <a:r>
              <a:rPr lang="en-US" b="0" dirty="0" smtClean="0"/>
              <a:t>) </a:t>
            </a:r>
            <a:r>
              <a:rPr lang="en-US" b="0" baseline="30000" dirty="0" smtClean="0"/>
              <a:t>2</a:t>
            </a:r>
            <a:r>
              <a:rPr lang="en-US" b="0" dirty="0" smtClean="0"/>
              <a:t>  =  2</a:t>
            </a:r>
            <a:r>
              <a:rPr lang="en-US" b="0" baseline="30000" dirty="0" smtClean="0"/>
              <a:t>2</a:t>
            </a:r>
            <a:r>
              <a:rPr lang="en-US" b="0" i="1" baseline="30000" dirty="0" smtClean="0"/>
              <a:t>w</a:t>
            </a:r>
            <a:r>
              <a:rPr lang="en-US" b="0" baseline="30000" dirty="0" smtClean="0"/>
              <a:t>–2</a:t>
            </a:r>
          </a:p>
          <a:p>
            <a:pPr lvl="2" eaLnBrk="1" hangingPunct="1">
              <a:defRPr/>
            </a:pPr>
            <a:r>
              <a:rPr lang="en-US" dirty="0" smtClean="0"/>
              <a:t>Up to 2</a:t>
            </a:r>
            <a:r>
              <a:rPr lang="en-US" i="1" dirty="0" smtClean="0"/>
              <a:t>w</a:t>
            </a:r>
            <a:r>
              <a:rPr lang="en-US" dirty="0" smtClean="0"/>
              <a:t> bits, but only for (</a:t>
            </a:r>
            <a:r>
              <a:rPr lang="en-US" i="1" dirty="0" err="1" smtClean="0"/>
              <a:t>TMin</a:t>
            </a:r>
            <a:r>
              <a:rPr lang="en-US" i="1" baseline="-25000" dirty="0" err="1" smtClean="0"/>
              <a:t>w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</a:p>
          <a:p>
            <a:pPr eaLnBrk="1" hangingPunct="1">
              <a:defRPr/>
            </a:pPr>
            <a:r>
              <a:rPr lang="en-US" dirty="0" smtClean="0"/>
              <a:t>Maintaining Exact Results</a:t>
            </a:r>
          </a:p>
          <a:p>
            <a:pPr lvl="1" eaLnBrk="1" hangingPunct="1">
              <a:defRPr/>
            </a:pPr>
            <a:r>
              <a:rPr lang="en-US" dirty="0" smtClean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 smtClean="0"/>
              <a:t>Done in software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27558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Ignores high order </a:t>
            </a:r>
            <a:r>
              <a:rPr lang="en-US" b="0" i="1" smtClean="0"/>
              <a:t>w</a:t>
            </a:r>
            <a:r>
              <a:rPr lang="en-US" smtClean="0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 smtClean="0"/>
              <a:t>UMult</a:t>
            </a:r>
            <a:r>
              <a:rPr lang="en-US" b="0" i="1" baseline="-25000" smtClean="0"/>
              <a:t>w</a:t>
            </a:r>
            <a:r>
              <a:rPr lang="en-US" b="0" smtClean="0"/>
              <a:t>(</a:t>
            </a:r>
            <a:r>
              <a:rPr lang="en-US" b="0" i="1" smtClean="0"/>
              <a:t>u</a:t>
            </a:r>
            <a:r>
              <a:rPr lang="en-US" b="0" smtClean="0"/>
              <a:t> , </a:t>
            </a:r>
            <a:r>
              <a:rPr lang="en-US" b="0" i="1" smtClean="0"/>
              <a:t>v</a:t>
            </a:r>
            <a:r>
              <a:rPr lang="en-US" b="0" smtClean="0"/>
              <a:t>)	=	</a:t>
            </a:r>
            <a:r>
              <a:rPr lang="en-US" b="0" i="1" smtClean="0"/>
              <a:t>u</a:t>
            </a:r>
            <a:r>
              <a:rPr lang="en-US" b="0" smtClean="0"/>
              <a:t>   · </a:t>
            </a:r>
            <a:r>
              <a:rPr lang="en-US" b="0" i="1" smtClean="0"/>
              <a:t>v</a:t>
            </a:r>
            <a:r>
              <a:rPr lang="en-US" b="0" smtClean="0"/>
              <a:t>  mod 2</a:t>
            </a:r>
            <a:r>
              <a:rPr lang="en-US" b="0" i="1" baseline="30000" smtClean="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996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Code Security Example #2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0950"/>
            <a:ext cx="8307388" cy="1644650"/>
          </a:xfrm>
        </p:spPr>
        <p:txBody>
          <a:bodyPr/>
          <a:lstStyle/>
          <a:p>
            <a:r>
              <a:rPr lang="en-US" dirty="0" smtClean="0"/>
              <a:t>SUN XDR library</a:t>
            </a:r>
          </a:p>
          <a:p>
            <a:pPr lvl="1"/>
            <a:r>
              <a:rPr lang="en-US" dirty="0" smtClean="0"/>
              <a:t>Widely used library for transferring data between machines</a:t>
            </a:r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381000" y="2362200"/>
            <a:ext cx="8452634" cy="335989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>
                <a:latin typeface="Courier New" pitchFamily="49" charset="0"/>
                <a:cs typeface="Courier New" pitchFamily="49" charset="0"/>
              </a:rPr>
              <a:t>void* copy_elements(void *ele_src[], int ele_cnt, size_t ele_size);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466850" y="2968064"/>
            <a:ext cx="6762750" cy="1714500"/>
            <a:chOff x="1308" y="1224"/>
            <a:chExt cx="4260" cy="1080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2400" y="1296"/>
              <a:ext cx="384" cy="52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3168" y="1488"/>
              <a:ext cx="384" cy="528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06" name="Rectangle 7"/>
            <p:cNvSpPr>
              <a:spLocks noChangeArrowheads="1"/>
            </p:cNvSpPr>
            <p:nvPr/>
          </p:nvSpPr>
          <p:spPr bwMode="auto">
            <a:xfrm>
              <a:off x="4032" y="1296"/>
              <a:ext cx="384" cy="52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07" name="Rectangle 8"/>
            <p:cNvSpPr>
              <a:spLocks noChangeArrowheads="1"/>
            </p:cNvSpPr>
            <p:nvPr/>
          </p:nvSpPr>
          <p:spPr bwMode="auto">
            <a:xfrm>
              <a:off x="5184" y="1728"/>
              <a:ext cx="384" cy="52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392" y="1584"/>
              <a:ext cx="384" cy="720"/>
              <a:chOff x="288" y="2352"/>
              <a:chExt cx="384" cy="720"/>
            </a:xfrm>
          </p:grpSpPr>
          <p:sp>
            <p:nvSpPr>
              <p:cNvPr id="37925" name="Oval 11"/>
              <p:cNvSpPr>
                <a:spLocks noChangeArrowheads="1"/>
              </p:cNvSpPr>
              <p:nvPr/>
            </p:nvSpPr>
            <p:spPr bwMode="auto">
              <a:xfrm>
                <a:off x="432" y="235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88" y="2496"/>
                <a:ext cx="384" cy="192"/>
                <a:chOff x="288" y="2304"/>
                <a:chExt cx="384" cy="192"/>
              </a:xfrm>
            </p:grpSpPr>
            <p:sp>
              <p:nvSpPr>
                <p:cNvPr id="37922" name="Rectangle 14"/>
                <p:cNvSpPr>
                  <a:spLocks noChangeArrowheads="1"/>
                </p:cNvSpPr>
                <p:nvPr/>
              </p:nvSpPr>
              <p:spPr bwMode="auto">
                <a:xfrm>
                  <a:off x="288" y="2304"/>
                  <a:ext cx="384" cy="192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3" name="Oval 15"/>
                <p:cNvSpPr>
                  <a:spLocks noChangeArrowheads="1"/>
                </p:cNvSpPr>
                <p:nvPr/>
              </p:nvSpPr>
              <p:spPr bwMode="auto">
                <a:xfrm>
                  <a:off x="432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88" y="2688"/>
                <a:ext cx="384" cy="192"/>
                <a:chOff x="288" y="2304"/>
                <a:chExt cx="384" cy="192"/>
              </a:xfrm>
            </p:grpSpPr>
            <p:sp>
              <p:nvSpPr>
                <p:cNvPr id="3792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8" y="2304"/>
                  <a:ext cx="384" cy="192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1" name="Oval 18"/>
                <p:cNvSpPr>
                  <a:spLocks noChangeArrowheads="1"/>
                </p:cNvSpPr>
                <p:nvPr/>
              </p:nvSpPr>
              <p:spPr bwMode="auto">
                <a:xfrm>
                  <a:off x="432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88" y="2880"/>
                <a:ext cx="384" cy="192"/>
                <a:chOff x="288" y="2304"/>
                <a:chExt cx="384" cy="192"/>
              </a:xfrm>
            </p:grpSpPr>
            <p:sp>
              <p:nvSpPr>
                <p:cNvPr id="3791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8" y="2304"/>
                  <a:ext cx="384" cy="192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19" name="Oval 21"/>
                <p:cNvSpPr>
                  <a:spLocks noChangeArrowheads="1"/>
                </p:cNvSpPr>
                <p:nvPr/>
              </p:nvSpPr>
              <p:spPr bwMode="auto">
                <a:xfrm>
                  <a:off x="432" y="2352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1308" y="1224"/>
              <a:ext cx="66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r>
                <a:rPr lang="en-US"/>
                <a:t>ele_src</a:t>
              </a:r>
            </a:p>
          </p:txBody>
        </p:sp>
        <p:sp>
          <p:nvSpPr>
            <p:cNvPr id="37910" name="Freeform 24"/>
            <p:cNvSpPr>
              <a:spLocks/>
            </p:cNvSpPr>
            <p:nvPr/>
          </p:nvSpPr>
          <p:spPr bwMode="auto">
            <a:xfrm>
              <a:off x="1584" y="1776"/>
              <a:ext cx="3600" cy="488"/>
            </a:xfrm>
            <a:custGeom>
              <a:avLst/>
              <a:gdLst>
                <a:gd name="T0" fmla="*/ 0 w 3600"/>
                <a:gd name="T1" fmla="*/ 432 h 488"/>
                <a:gd name="T2" fmla="*/ 2736 w 3600"/>
                <a:gd name="T3" fmla="*/ 432 h 488"/>
                <a:gd name="T4" fmla="*/ 3408 w 3600"/>
                <a:gd name="T5" fmla="*/ 96 h 488"/>
                <a:gd name="T6" fmla="*/ 3600 w 3600"/>
                <a:gd name="T7" fmla="*/ 0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0"/>
                <a:gd name="T13" fmla="*/ 0 h 488"/>
                <a:gd name="T14" fmla="*/ 3600 w 3600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0" h="488">
                  <a:moveTo>
                    <a:pt x="0" y="432"/>
                  </a:moveTo>
                  <a:cubicBezTo>
                    <a:pt x="1084" y="460"/>
                    <a:pt x="2168" y="488"/>
                    <a:pt x="2736" y="432"/>
                  </a:cubicBezTo>
                  <a:cubicBezTo>
                    <a:pt x="3304" y="376"/>
                    <a:pt x="3264" y="168"/>
                    <a:pt x="3408" y="96"/>
                  </a:cubicBezTo>
                  <a:cubicBezTo>
                    <a:pt x="3552" y="24"/>
                    <a:pt x="3576" y="12"/>
                    <a:pt x="360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11" name="Freeform 25"/>
            <p:cNvSpPr>
              <a:spLocks/>
            </p:cNvSpPr>
            <p:nvPr/>
          </p:nvSpPr>
          <p:spPr bwMode="auto">
            <a:xfrm>
              <a:off x="1584" y="1294"/>
              <a:ext cx="2448" cy="932"/>
            </a:xfrm>
            <a:custGeom>
              <a:avLst/>
              <a:gdLst>
                <a:gd name="T0" fmla="*/ 0 w 2448"/>
                <a:gd name="T1" fmla="*/ 722 h 932"/>
                <a:gd name="T2" fmla="*/ 930 w 2448"/>
                <a:gd name="T3" fmla="*/ 812 h 932"/>
                <a:gd name="T4" fmla="*/ 2064 w 2448"/>
                <a:gd name="T5" fmla="*/ 818 h 932"/>
                <a:gd name="T6" fmla="*/ 2148 w 2448"/>
                <a:gd name="T7" fmla="*/ 128 h 932"/>
                <a:gd name="T8" fmla="*/ 2448 w 2448"/>
                <a:gd name="T9" fmla="*/ 50 h 9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8"/>
                <a:gd name="T16" fmla="*/ 0 h 932"/>
                <a:gd name="T17" fmla="*/ 2448 w 2448"/>
                <a:gd name="T18" fmla="*/ 932 h 9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8" h="932">
                  <a:moveTo>
                    <a:pt x="0" y="722"/>
                  </a:moveTo>
                  <a:cubicBezTo>
                    <a:pt x="155" y="737"/>
                    <a:pt x="586" y="796"/>
                    <a:pt x="930" y="812"/>
                  </a:cubicBezTo>
                  <a:cubicBezTo>
                    <a:pt x="1274" y="828"/>
                    <a:pt x="1861" y="932"/>
                    <a:pt x="2064" y="818"/>
                  </a:cubicBezTo>
                  <a:cubicBezTo>
                    <a:pt x="2267" y="704"/>
                    <a:pt x="2084" y="256"/>
                    <a:pt x="2148" y="128"/>
                  </a:cubicBezTo>
                  <a:cubicBezTo>
                    <a:pt x="2212" y="0"/>
                    <a:pt x="2386" y="66"/>
                    <a:pt x="2448" y="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12" name="Freeform 26"/>
            <p:cNvSpPr>
              <a:spLocks/>
            </p:cNvSpPr>
            <p:nvPr/>
          </p:nvSpPr>
          <p:spPr bwMode="auto">
            <a:xfrm>
              <a:off x="1584" y="1505"/>
              <a:ext cx="1584" cy="416"/>
            </a:xfrm>
            <a:custGeom>
              <a:avLst/>
              <a:gdLst>
                <a:gd name="T0" fmla="*/ 0 w 1584"/>
                <a:gd name="T1" fmla="*/ 319 h 416"/>
                <a:gd name="T2" fmla="*/ 960 w 1584"/>
                <a:gd name="T3" fmla="*/ 415 h 416"/>
                <a:gd name="T4" fmla="*/ 1296 w 1584"/>
                <a:gd name="T5" fmla="*/ 325 h 416"/>
                <a:gd name="T6" fmla="*/ 1422 w 1584"/>
                <a:gd name="T7" fmla="*/ 49 h 416"/>
                <a:gd name="T8" fmla="*/ 1584 w 1584"/>
                <a:gd name="T9" fmla="*/ 31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416"/>
                <a:gd name="T17" fmla="*/ 1584 w 158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416">
                  <a:moveTo>
                    <a:pt x="0" y="319"/>
                  </a:moveTo>
                  <a:cubicBezTo>
                    <a:pt x="364" y="367"/>
                    <a:pt x="744" y="414"/>
                    <a:pt x="960" y="415"/>
                  </a:cubicBezTo>
                  <a:cubicBezTo>
                    <a:pt x="1176" y="416"/>
                    <a:pt x="1219" y="386"/>
                    <a:pt x="1296" y="325"/>
                  </a:cubicBezTo>
                  <a:cubicBezTo>
                    <a:pt x="1373" y="264"/>
                    <a:pt x="1374" y="98"/>
                    <a:pt x="1422" y="49"/>
                  </a:cubicBezTo>
                  <a:cubicBezTo>
                    <a:pt x="1470" y="0"/>
                    <a:pt x="1550" y="35"/>
                    <a:pt x="1584" y="3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13" name="Freeform 27"/>
            <p:cNvSpPr>
              <a:spLocks/>
            </p:cNvSpPr>
            <p:nvPr/>
          </p:nvSpPr>
          <p:spPr bwMode="auto">
            <a:xfrm>
              <a:off x="1584" y="1384"/>
              <a:ext cx="816" cy="304"/>
            </a:xfrm>
            <a:custGeom>
              <a:avLst/>
              <a:gdLst>
                <a:gd name="T0" fmla="*/ 0 w 816"/>
                <a:gd name="T1" fmla="*/ 248 h 304"/>
                <a:gd name="T2" fmla="*/ 342 w 816"/>
                <a:gd name="T3" fmla="*/ 272 h 304"/>
                <a:gd name="T4" fmla="*/ 576 w 816"/>
                <a:gd name="T5" fmla="*/ 56 h 304"/>
                <a:gd name="T6" fmla="*/ 816 w 816"/>
                <a:gd name="T7" fmla="*/ 8 h 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304"/>
                <a:gd name="T14" fmla="*/ 816 w 816"/>
                <a:gd name="T15" fmla="*/ 304 h 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304">
                  <a:moveTo>
                    <a:pt x="0" y="248"/>
                  </a:moveTo>
                  <a:cubicBezTo>
                    <a:pt x="57" y="252"/>
                    <a:pt x="246" y="304"/>
                    <a:pt x="342" y="272"/>
                  </a:cubicBezTo>
                  <a:cubicBezTo>
                    <a:pt x="438" y="240"/>
                    <a:pt x="497" y="100"/>
                    <a:pt x="576" y="56"/>
                  </a:cubicBezTo>
                  <a:cubicBezTo>
                    <a:pt x="655" y="12"/>
                    <a:pt x="736" y="0"/>
                    <a:pt x="816" y="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371600" y="5065717"/>
            <a:ext cx="2590800" cy="1335088"/>
            <a:chOff x="864" y="3191"/>
            <a:chExt cx="1632" cy="841"/>
          </a:xfrm>
        </p:grpSpPr>
        <p:sp>
          <p:nvSpPr>
            <p:cNvPr id="37902" name="Rectangle 34"/>
            <p:cNvSpPr>
              <a:spLocks noChangeArrowheads="1"/>
            </p:cNvSpPr>
            <p:nvPr/>
          </p:nvSpPr>
          <p:spPr bwMode="auto">
            <a:xfrm>
              <a:off x="960" y="3504"/>
              <a:ext cx="1536" cy="528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7903" name="Text Box 42"/>
            <p:cNvSpPr txBox="1">
              <a:spLocks noChangeArrowheads="1"/>
            </p:cNvSpPr>
            <p:nvPr/>
          </p:nvSpPr>
          <p:spPr bwMode="auto">
            <a:xfrm>
              <a:off x="864" y="3191"/>
              <a:ext cx="1432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r>
                <a:rPr lang="en-US" sz="1600" dirty="0" err="1">
                  <a:latin typeface="Calibri" pitchFamily="34" charset="0"/>
                </a:rPr>
                <a:t>malloc</a:t>
              </a:r>
              <a:r>
                <a:rPr lang="en-US" sz="1600" dirty="0">
                  <a:latin typeface="Calibri" pitchFamily="34" charset="0"/>
                </a:rPr>
                <a:t>(</a:t>
              </a:r>
              <a:r>
                <a:rPr lang="en-US" sz="1600" dirty="0" err="1">
                  <a:latin typeface="Calibri" pitchFamily="34" charset="0"/>
                </a:rPr>
                <a:t>ele_cnt</a:t>
              </a:r>
              <a:r>
                <a:rPr lang="en-US" sz="1600" dirty="0">
                  <a:latin typeface="Calibri" pitchFamily="34" charset="0"/>
                </a:rPr>
                <a:t> * </a:t>
              </a:r>
              <a:r>
                <a:rPr lang="en-US" sz="1600" dirty="0" err="1">
                  <a:latin typeface="Calibri" pitchFamily="34" charset="0"/>
                </a:rPr>
                <a:t>ele_size</a:t>
              </a:r>
              <a:r>
                <a:rPr lang="en-US" sz="1600" dirty="0"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524000" y="5562600"/>
            <a:ext cx="2438400" cy="838200"/>
            <a:chOff x="2976" y="3504"/>
            <a:chExt cx="1536" cy="528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976" y="3504"/>
              <a:ext cx="1536" cy="528"/>
              <a:chOff x="960" y="3504"/>
              <a:chExt cx="1536" cy="528"/>
            </a:xfrm>
          </p:grpSpPr>
          <p:sp>
            <p:nvSpPr>
              <p:cNvPr id="37898" name="Rectangle 36"/>
              <p:cNvSpPr>
                <a:spLocks noChangeArrowheads="1"/>
              </p:cNvSpPr>
              <p:nvPr/>
            </p:nvSpPr>
            <p:spPr bwMode="auto">
              <a:xfrm>
                <a:off x="960" y="3504"/>
                <a:ext cx="384" cy="528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899" name="Rectangle 37"/>
              <p:cNvSpPr>
                <a:spLocks noChangeArrowheads="1"/>
              </p:cNvSpPr>
              <p:nvPr/>
            </p:nvSpPr>
            <p:spPr bwMode="auto">
              <a:xfrm>
                <a:off x="1344" y="3504"/>
                <a:ext cx="384" cy="52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00" name="Rectangle 38"/>
              <p:cNvSpPr>
                <a:spLocks noChangeArrowheads="1"/>
              </p:cNvSpPr>
              <p:nvPr/>
            </p:nvSpPr>
            <p:spPr bwMode="auto">
              <a:xfrm>
                <a:off x="1728" y="3504"/>
                <a:ext cx="384" cy="52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01" name="Rectangle 39"/>
              <p:cNvSpPr>
                <a:spLocks noChangeArrowheads="1"/>
              </p:cNvSpPr>
              <p:nvPr/>
            </p:nvSpPr>
            <p:spPr bwMode="auto">
              <a:xfrm>
                <a:off x="2112" y="3504"/>
                <a:ext cx="384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7897" name="Rectangle 40"/>
            <p:cNvSpPr>
              <a:spLocks noChangeArrowheads="1"/>
            </p:cNvSpPr>
            <p:nvPr/>
          </p:nvSpPr>
          <p:spPr bwMode="auto">
            <a:xfrm>
              <a:off x="2976" y="3504"/>
              <a:ext cx="1536" cy="52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1600200" y="3460189"/>
            <a:ext cx="609600" cy="304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4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XDR Code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81000" y="1400175"/>
            <a:ext cx="8531225" cy="4772025"/>
          </a:xfrm>
          <a:prstGeom prst="rect">
            <a:avLst/>
          </a:prstGeom>
          <a:solidFill>
            <a:srgbClr val="F7F5CD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void*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copy_elements(void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ele_src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ele_cnt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ele_size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/*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* Allocate buffer for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ele_cnt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objects, each of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ele_size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bytes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* and copy from locations designated by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ele_src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void *result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malloc(ele_cnt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ele_size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if (result == NULL)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failed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return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void *next = result;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ele_cnt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/* Copy object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to destination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memcpy(next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ele_src[i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ele_size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Move pointer to next memory region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next +=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ele_size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return result;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070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XDR Vulnerability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89150"/>
            <a:ext cx="8307387" cy="4540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if:</a:t>
            </a:r>
          </a:p>
          <a:p>
            <a:pPr lvl="1" eaLnBrk="1" hangingPunct="1">
              <a:defRPr/>
            </a:pPr>
            <a:r>
              <a:rPr lang="en-US" b="1" dirty="0" err="1" smtClean="0">
                <a:latin typeface="Courier New" pitchFamily="49" charset="0"/>
              </a:rPr>
              <a:t>ele_cnt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	= 2</a:t>
            </a:r>
            <a:r>
              <a:rPr lang="en-US" baseline="30000" dirty="0" smtClean="0"/>
              <a:t>20</a:t>
            </a:r>
            <a:r>
              <a:rPr lang="en-US" dirty="0" smtClean="0"/>
              <a:t> + 1</a:t>
            </a:r>
          </a:p>
          <a:p>
            <a:pPr lvl="1" eaLnBrk="1" hangingPunct="1">
              <a:defRPr/>
            </a:pPr>
            <a:r>
              <a:rPr lang="en-US" b="1" dirty="0" err="1" smtClean="0">
                <a:latin typeface="Courier New" pitchFamily="49" charset="0"/>
              </a:rPr>
              <a:t>ele_size</a:t>
            </a:r>
            <a:r>
              <a:rPr lang="en-US" dirty="0" smtClean="0"/>
              <a:t> 	= 4096 		= 2</a:t>
            </a:r>
            <a:r>
              <a:rPr lang="en-US" baseline="30000" dirty="0" smtClean="0"/>
              <a:t>12</a:t>
            </a:r>
          </a:p>
          <a:p>
            <a:pPr lvl="1" eaLnBrk="1" hangingPunct="1">
              <a:defRPr/>
            </a:pPr>
            <a:r>
              <a:rPr lang="en-US" dirty="0" smtClean="0"/>
              <a:t>Allocation	= ??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can I make this function secure?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1367135"/>
            <a:ext cx="3371500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400" dirty="0" err="1">
                <a:latin typeface="Calibri" pitchFamily="34" charset="0"/>
              </a:rPr>
              <a:t>malloc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err="1">
                <a:latin typeface="Calibri" pitchFamily="34" charset="0"/>
              </a:rPr>
              <a:t>ele_cnt</a:t>
            </a:r>
            <a:r>
              <a:rPr lang="en-US" sz="2400" dirty="0">
                <a:latin typeface="Calibri" pitchFamily="34" charset="0"/>
              </a:rPr>
              <a:t> * </a:t>
            </a:r>
            <a:r>
              <a:rPr lang="en-US" sz="2400" dirty="0" err="1">
                <a:latin typeface="Calibri" pitchFamily="34" charset="0"/>
              </a:rPr>
              <a:t>ele_size</a:t>
            </a:r>
            <a:r>
              <a:rPr lang="en-US" sz="24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311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690937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Ignores high order </a:t>
            </a:r>
            <a:r>
              <a:rPr lang="en-US" b="0" i="1" smtClean="0"/>
              <a:t>w</a:t>
            </a:r>
            <a:r>
              <a:rPr lang="en-US" smtClean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smtClean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0489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6209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42869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88589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226689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88589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1929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226689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7649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72409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34309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65729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95269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72409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1929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54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Basic memory organization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Bits &amp; Bytes – basic units of Storage in computers</a:t>
            </a:r>
          </a:p>
          <a:p>
            <a:r>
              <a:rPr lang="en-US" dirty="0"/>
              <a:t>Representing information in binary and hexadecimal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Unsigned integers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Signed integers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Text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Pointers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&lt;&lt; k</a:t>
            </a:r>
            <a:r>
              <a:rPr lang="en-US" b="1" dirty="0" smtClean="0"/>
              <a:t> </a:t>
            </a:r>
            <a:r>
              <a:rPr lang="en-US" dirty="0" smtClean="0"/>
              <a:t>gives </a:t>
            </a:r>
            <a:r>
              <a:rPr lang="en-US" b="1" dirty="0" smtClean="0">
                <a:latin typeface="Courier New" pitchFamily="49" charset="0"/>
              </a:rPr>
              <a:t>u * </a:t>
            </a:r>
            <a:r>
              <a:rPr lang="en-US" b="1" i="1" dirty="0" smtClean="0"/>
              <a:t>2</a:t>
            </a:r>
            <a:r>
              <a:rPr lang="en-US" b="1" i="1" baseline="30000" dirty="0" smtClean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&lt;&lt; 5 - u &lt;&lt; 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 smtClean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•••</a:t>
            </a:r>
          </a:p>
        </p:txBody>
      </p:sp>
    </p:spTree>
    <p:extLst>
      <p:ext uri="{BB962C8B-B14F-4D97-AF65-F5344CB8AC3E}">
        <p14:creationId xmlns:p14="http://schemas.microsoft.com/office/powerpoint/2010/main" val="239696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3733800"/>
            <a:ext cx="4495800" cy="646331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leal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(%eax,%eax,2),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sall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$2,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96862" y="457200"/>
            <a:ext cx="7170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Compiled Multiplication Code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307387" cy="1187450"/>
          </a:xfrm>
        </p:spPr>
        <p:txBody>
          <a:bodyPr/>
          <a:lstStyle/>
          <a:p>
            <a:r>
              <a:rPr lang="en-US" dirty="0" smtClean="0"/>
              <a:t>C compiler automatically generates shift/add code when multiplying by constant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2438400" cy="1200329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mul12(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return x*12;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486400" y="3733800"/>
            <a:ext cx="2514600" cy="646331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t &lt;-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x+x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*2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return t &lt;&lt; 2;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14388" y="1179513"/>
            <a:ext cx="1212833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 Function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42938" y="3254375"/>
            <a:ext cx="353064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Compiled Arithmetic Operations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897563" y="3254375"/>
            <a:ext cx="135152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38834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u &gt;&gt; k</a:t>
            </a:r>
            <a:r>
              <a:rPr lang="en-US" b="1" dirty="0" smtClean="0"/>
              <a:t> </a:t>
            </a:r>
            <a:r>
              <a:rPr lang="en-US" dirty="0" smtClean="0"/>
              <a:t>gives  </a:t>
            </a:r>
            <a:r>
              <a:rPr lang="en-US" b="1" dirty="0" smtClean="0">
                <a:sym typeface="Symbol" pitchFamily="18" charset="2"/>
              </a:rPr>
              <a:t> </a:t>
            </a:r>
            <a:r>
              <a:rPr lang="en-US" b="1" dirty="0" smtClean="0">
                <a:latin typeface="Courier New" pitchFamily="49" charset="0"/>
              </a:rPr>
              <a:t>u / </a:t>
            </a:r>
            <a:r>
              <a:rPr lang="en-US" b="1" i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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Document" r:id="rId5" imgW="7988300" imgH="1651000" progId="Word.Document.8">
                  <p:embed/>
                </p:oleObj>
              </mc:Choice>
              <mc:Fallback>
                <p:oleObj name="Document" r:id="rId5" imgW="79883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87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 smtClean="0"/>
              <a:t>0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621551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3897868"/>
            <a:ext cx="4495800" cy="369332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shrl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$3,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69912"/>
            <a:ext cx="7924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Compiled Unsigned Division Code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953000"/>
            <a:ext cx="8307387" cy="1187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Uses logical shift for unsigned</a:t>
            </a:r>
          </a:p>
          <a:p>
            <a:pPr eaLnBrk="1" hangingPunct="1">
              <a:defRPr/>
            </a:pPr>
            <a:r>
              <a:rPr lang="en-US" dirty="0" smtClean="0"/>
              <a:t>For Java Users </a:t>
            </a:r>
          </a:p>
          <a:p>
            <a:pPr lvl="1" eaLnBrk="1" hangingPunct="1">
              <a:defRPr/>
            </a:pPr>
            <a:r>
              <a:rPr lang="en-US" dirty="0" smtClean="0"/>
              <a:t>Logical shift written as </a:t>
            </a:r>
            <a:r>
              <a:rPr lang="en-US" dirty="0" smtClean="0">
                <a:latin typeface="Courier New" pitchFamily="49" charset="0"/>
              </a:rPr>
              <a:t>&gt;&gt;&gt;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" y="1764268"/>
            <a:ext cx="3886200" cy="1200329"/>
          </a:xfrm>
          <a:prstGeom prst="rect">
            <a:avLst/>
          </a:prstGeom>
          <a:solidFill>
            <a:srgbClr val="E0F4E3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unsigned udiv8(unsigned x)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  return x/8;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486400" y="3886200"/>
            <a:ext cx="3352800" cy="646331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# Logical shift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return x &gt;&gt; 3;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57200" y="1343581"/>
            <a:ext cx="1212833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 Function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7200" y="3497758"/>
            <a:ext cx="353064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Compiled Arithmetic Operations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410200" y="3505200"/>
            <a:ext cx="135152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63914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 smtClean="0">
                <a:latin typeface="Courier New" pitchFamily="49" charset="0"/>
              </a:rPr>
              <a:t>x &gt;&gt; k</a:t>
            </a:r>
            <a:r>
              <a:rPr lang="en-US" b="1" dirty="0" smtClean="0"/>
              <a:t> </a:t>
            </a:r>
            <a:r>
              <a:rPr lang="en-US" dirty="0" smtClean="0"/>
              <a:t>gives  </a:t>
            </a:r>
            <a:r>
              <a:rPr lang="en-US" b="1" dirty="0" smtClean="0">
                <a:sym typeface="Symbol" pitchFamily="18" charset="2"/>
              </a:rPr>
              <a:t> </a:t>
            </a:r>
            <a:r>
              <a:rPr lang="en-US" b="1" dirty="0" smtClean="0">
                <a:latin typeface="Courier New" pitchFamily="49" charset="0"/>
              </a:rPr>
              <a:t>x / </a:t>
            </a:r>
            <a:r>
              <a:rPr lang="en-US" b="1" i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</a:t>
            </a:r>
            <a:endParaRPr lang="en-US" b="1" i="1" baseline="30000" dirty="0" smtClean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Rounds wrong direction when </a:t>
            </a:r>
            <a:r>
              <a:rPr lang="en-US" b="1" dirty="0" smtClean="0">
                <a:latin typeface="Courier New" pitchFamily="49" charset="0"/>
              </a:rPr>
              <a:t>u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 dirty="0"/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3162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Document" r:id="rId5" imgW="7848600" imgH="1651000" progId="Word.Document.8">
                  <p:embed/>
                </p:oleObj>
              </mc:Choice>
              <mc:Fallback>
                <p:oleObj name="Document" r:id="rId5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3162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379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 smtClean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/>
              <a:t>Want  </a:t>
            </a:r>
            <a:r>
              <a:rPr lang="en-US" b="1" dirty="0" smtClean="0">
                <a:sym typeface="Symbol" pitchFamily="18" charset="2"/>
              </a:rPr>
              <a:t> </a:t>
            </a:r>
            <a:r>
              <a:rPr lang="en-US" b="1" dirty="0" smtClean="0">
                <a:latin typeface="Courier New" pitchFamily="49" charset="0"/>
              </a:rPr>
              <a:t>x / </a:t>
            </a:r>
            <a:r>
              <a:rPr lang="en-US" b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   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smtClean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 smtClean="0"/>
              <a:t>Compute as  </a:t>
            </a:r>
            <a:r>
              <a:rPr lang="en-US" b="1" dirty="0" smtClean="0">
                <a:sym typeface="Symbol" pitchFamily="18" charset="2"/>
              </a:rPr>
              <a:t> </a:t>
            </a:r>
            <a:r>
              <a:rPr lang="en-US" b="1" dirty="0" smtClean="0">
                <a:latin typeface="Courier New" pitchFamily="49" charset="0"/>
              </a:rPr>
              <a:t>(x+</a:t>
            </a:r>
            <a:r>
              <a:rPr lang="en-US" b="1" dirty="0" smtClean="0"/>
              <a:t>2</a:t>
            </a:r>
            <a:r>
              <a:rPr lang="en-US" b="1" i="1" baseline="30000" dirty="0" smtClean="0"/>
              <a:t>k</a:t>
            </a:r>
            <a:r>
              <a:rPr lang="en-US" b="1" dirty="0" smtClean="0">
                <a:latin typeface="Courier New" pitchFamily="49" charset="0"/>
              </a:rPr>
              <a:t>-1)/ </a:t>
            </a:r>
            <a:r>
              <a:rPr lang="en-US" b="1" dirty="0" smtClean="0"/>
              <a:t>2</a:t>
            </a:r>
            <a:r>
              <a:rPr lang="en-US" b="1" i="1" baseline="30000" dirty="0" smtClean="0"/>
              <a:t>k </a:t>
            </a:r>
            <a:r>
              <a:rPr lang="en-US" b="1" dirty="0" smtClean="0">
                <a:sym typeface="Symbol" pitchFamily="18" charset="2"/>
              </a:rPr>
              <a:t></a:t>
            </a:r>
            <a:endParaRPr lang="en-US" b="1" dirty="0" smtClean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 smtClean="0"/>
              <a:t>In C: </a:t>
            </a:r>
            <a:r>
              <a:rPr lang="en-US" b="1" dirty="0" smtClean="0">
                <a:latin typeface="Courier New" pitchFamily="49" charset="0"/>
              </a:rPr>
              <a:t>(x + (1&lt;&lt;k)-1) &gt;&gt; k</a:t>
            </a:r>
            <a:endParaRPr lang="en-US" b="1" dirty="0" smtClean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 smtClean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 smtClean="0">
                <a:effectLst/>
              </a:rPr>
              <a:t>Case 1: No rounding</a:t>
            </a:r>
            <a:endParaRPr lang="en-US" dirty="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87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0762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878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/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0"/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/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/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168732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3451225"/>
            <a:ext cx="4495800" cy="2308324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testl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L4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L3: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sarl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$3,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ret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L4: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$7,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L3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924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Compiled Signed Division Code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6800" y="4984750"/>
            <a:ext cx="4267200" cy="1187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Uses arithmetic shift for </a:t>
            </a:r>
            <a:r>
              <a:rPr lang="en-US" dirty="0" err="1" smtClean="0"/>
              <a:t>int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For Java Users </a:t>
            </a:r>
          </a:p>
          <a:p>
            <a:pPr lvl="1" eaLnBrk="1" hangingPunct="1">
              <a:defRPr/>
            </a:pPr>
            <a:r>
              <a:rPr lang="en-US" dirty="0" err="1" smtClean="0"/>
              <a:t>Arith</a:t>
            </a:r>
            <a:r>
              <a:rPr lang="en-US" dirty="0" smtClean="0"/>
              <a:t>. shift written as </a:t>
            </a:r>
            <a:r>
              <a:rPr lang="en-US" dirty="0" smtClean="0">
                <a:latin typeface="Courier New" pitchFamily="49" charset="0"/>
              </a:rPr>
              <a:t>&gt;&gt;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3886200" cy="1200329"/>
          </a:xfrm>
          <a:prstGeom prst="rect">
            <a:avLst/>
          </a:prstGeom>
          <a:solidFill>
            <a:srgbClr val="E0F4E3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 idiv8(int x)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  return x/8;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486400" y="3451225"/>
            <a:ext cx="3352800" cy="1200329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if x &lt; 0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x += 7;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# Arithmetic shift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return x &gt;&gt; 3;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1212833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 Function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353064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Compiled Arithmetic Operations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410200" y="3028890"/>
            <a:ext cx="135152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1043659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Arithmetic: Basic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Addition:</a:t>
            </a:r>
          </a:p>
          <a:p>
            <a:pPr lvl="1"/>
            <a:r>
              <a:rPr lang="en-US" dirty="0" smtClean="0"/>
              <a:t>Unsigned/signed: Normal addition followed by truncate,</a:t>
            </a:r>
            <a:br>
              <a:rPr lang="en-US" dirty="0" smtClean="0"/>
            </a:br>
            <a:r>
              <a:rPr lang="en-US" dirty="0" smtClean="0"/>
              <a:t>same operation on bit level</a:t>
            </a:r>
          </a:p>
          <a:p>
            <a:pPr lvl="1"/>
            <a:r>
              <a:rPr lang="en-US" dirty="0" smtClean="0"/>
              <a:t>Unsigned: addition mod 2</a:t>
            </a:r>
            <a:r>
              <a:rPr lang="en-US" baseline="30000" dirty="0" smtClean="0"/>
              <a:t>w</a:t>
            </a:r>
          </a:p>
          <a:p>
            <a:pPr lvl="2"/>
            <a:r>
              <a:rPr lang="en-US" dirty="0" smtClean="0"/>
              <a:t>Mathematical addition + possible subtraction of 2w</a:t>
            </a:r>
          </a:p>
          <a:p>
            <a:pPr lvl="1"/>
            <a:r>
              <a:rPr lang="en-US" dirty="0" smtClean="0"/>
              <a:t>Signed: modified addition mod 2</a:t>
            </a:r>
            <a:r>
              <a:rPr lang="en-US" baseline="30000" dirty="0" smtClean="0"/>
              <a:t>w </a:t>
            </a:r>
            <a:r>
              <a:rPr lang="en-US" dirty="0" smtClean="0"/>
              <a:t>(result in proper range)</a:t>
            </a:r>
            <a:endParaRPr lang="en-US" baseline="30000" dirty="0" smtClean="0"/>
          </a:p>
          <a:p>
            <a:pPr lvl="2"/>
            <a:r>
              <a:rPr lang="en-US" dirty="0" smtClean="0"/>
              <a:t>Mathematical addition + possible addition or subtraction of 2w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Multiplication:</a:t>
            </a:r>
          </a:p>
          <a:p>
            <a:pPr lvl="1"/>
            <a:r>
              <a:rPr lang="en-US" dirty="0" smtClean="0"/>
              <a:t>Unsigned/signed: Normal multiplication followed by truncate, same operation on bit level</a:t>
            </a:r>
          </a:p>
          <a:p>
            <a:pPr lvl="1"/>
            <a:r>
              <a:rPr lang="en-US" dirty="0" smtClean="0"/>
              <a:t>Unsigned: multiplication mod 2</a:t>
            </a:r>
            <a:r>
              <a:rPr lang="en-US" baseline="30000" dirty="0" smtClean="0"/>
              <a:t>w</a:t>
            </a:r>
          </a:p>
          <a:p>
            <a:pPr lvl="1"/>
            <a:r>
              <a:rPr lang="en-US" dirty="0" smtClean="0"/>
              <a:t>Signed: modified multiplication mod 2</a:t>
            </a:r>
            <a:r>
              <a:rPr lang="en-US" baseline="30000" dirty="0" smtClean="0"/>
              <a:t>w </a:t>
            </a:r>
            <a:r>
              <a:rPr lang="en-US" dirty="0" smtClean="0"/>
              <a:t>(result in proper range)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1190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Arithmetic: Basic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Unsigned </a:t>
            </a:r>
            <a:r>
              <a:rPr lang="en-US" dirty="0" err="1" smtClean="0"/>
              <a:t>ints</a:t>
            </a:r>
            <a:r>
              <a:rPr lang="en-US" dirty="0" smtClean="0"/>
              <a:t>, 2’s complement </a:t>
            </a:r>
            <a:r>
              <a:rPr lang="en-US" dirty="0" err="1" smtClean="0"/>
              <a:t>ints</a:t>
            </a:r>
            <a:r>
              <a:rPr lang="en-US" dirty="0" smtClean="0"/>
              <a:t> are isomorphic rings: isomorphism = casting</a:t>
            </a:r>
          </a:p>
          <a:p>
            <a:endParaRPr lang="en-US" dirty="0" smtClean="0"/>
          </a:p>
          <a:p>
            <a:r>
              <a:rPr lang="en-US" dirty="0" smtClean="0"/>
              <a:t>Left shift</a:t>
            </a:r>
          </a:p>
          <a:p>
            <a:pPr lvl="1"/>
            <a:r>
              <a:rPr lang="en-US" dirty="0" smtClean="0"/>
              <a:t>Unsigned/signed: multiplication by 2</a:t>
            </a:r>
            <a:r>
              <a:rPr lang="en-US" baseline="30000" dirty="0" smtClean="0"/>
              <a:t>k</a:t>
            </a:r>
          </a:p>
          <a:p>
            <a:pPr lvl="1"/>
            <a:r>
              <a:rPr lang="en-US" dirty="0" smtClean="0"/>
              <a:t>Always logical shift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Right shift</a:t>
            </a:r>
          </a:p>
          <a:p>
            <a:pPr lvl="1"/>
            <a:r>
              <a:rPr lang="en-US" dirty="0" smtClean="0"/>
              <a:t>Unsigned: logical shift, div (division + round to zero) by 2</a:t>
            </a:r>
            <a:r>
              <a:rPr lang="en-US" baseline="30000" dirty="0" smtClean="0"/>
              <a:t>k</a:t>
            </a:r>
          </a:p>
          <a:p>
            <a:pPr lvl="1"/>
            <a:r>
              <a:rPr lang="en-US" dirty="0" smtClean="0"/>
              <a:t>Signed: arithmetic shift</a:t>
            </a:r>
          </a:p>
          <a:p>
            <a:pPr lvl="2"/>
            <a:r>
              <a:rPr lang="en-US" dirty="0" smtClean="0"/>
              <a:t>Positive numbers: div (division + round to zero) by 2</a:t>
            </a:r>
            <a:r>
              <a:rPr lang="en-US" baseline="30000" dirty="0" smtClean="0"/>
              <a:t>k</a:t>
            </a:r>
          </a:p>
          <a:p>
            <a:pPr lvl="2"/>
            <a:r>
              <a:rPr lang="en-US" dirty="0" smtClean="0"/>
              <a:t>Negative numbers: div (division + round away from zero) by 2</a:t>
            </a:r>
            <a:r>
              <a:rPr lang="en-US" baseline="30000" dirty="0" smtClean="0"/>
              <a:t>k</a:t>
            </a:r>
            <a:br>
              <a:rPr lang="en-US" baseline="30000" dirty="0" smtClean="0"/>
            </a:br>
            <a:r>
              <a:rPr lang="en-US" dirty="0" smtClean="0"/>
              <a:t>Use biasing to fix</a:t>
            </a:r>
          </a:p>
        </p:txBody>
      </p:sp>
    </p:spTree>
    <p:extLst>
      <p:ext uri="{BB962C8B-B14F-4D97-AF65-F5344CB8AC3E}">
        <p14:creationId xmlns:p14="http://schemas.microsoft.com/office/powerpoint/2010/main" val="10969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3589</TotalTime>
  <Words>6164</Words>
  <Application>Microsoft Office PowerPoint</Application>
  <PresentationFormat>On-screen Show (4:3)</PresentationFormat>
  <Paragraphs>2051</Paragraphs>
  <Slides>103</Slides>
  <Notes>78</Notes>
  <HiddenSlides>64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103</vt:i4>
      </vt:variant>
    </vt:vector>
  </HeadingPairs>
  <TitlesOfParts>
    <vt:vector size="109" baseType="lpstr">
      <vt:lpstr>template2007</vt:lpstr>
      <vt:lpstr>Title and Content</vt:lpstr>
      <vt:lpstr>Title Only</vt:lpstr>
      <vt:lpstr>Equation</vt:lpstr>
      <vt:lpstr>Document</vt:lpstr>
      <vt:lpstr>Chart</vt:lpstr>
      <vt:lpstr>Data Representation in Memory  CSCI 224 / ECE 317:  Computer Architecture </vt:lpstr>
      <vt:lpstr>Data Representation in Memory</vt:lpstr>
      <vt:lpstr>Byte-Oriented Memory Organization</vt:lpstr>
      <vt:lpstr>Data Representation in Memory</vt:lpstr>
      <vt:lpstr>Representing Voltage Levels as Binary Values</vt:lpstr>
      <vt:lpstr>Bits &amp; Bytes</vt:lpstr>
      <vt:lpstr>Encoding Byte Values</vt:lpstr>
      <vt:lpstr>C Data Types</vt:lpstr>
      <vt:lpstr>Data Representation in Memory</vt:lpstr>
      <vt:lpstr>Encoding Byte Values</vt:lpstr>
      <vt:lpstr>Encoding Byte Values</vt:lpstr>
      <vt:lpstr>Decimal vs Binary vs Hexadecimal</vt:lpstr>
      <vt:lpstr>Binary and Hexadecimal Equivalence</vt:lpstr>
      <vt:lpstr>Binary and Hexadecimal Equivalence</vt:lpstr>
      <vt:lpstr>Convert Between Binary and Hex</vt:lpstr>
      <vt:lpstr>Data Representation in Memory</vt:lpstr>
      <vt:lpstr>Unsigned Integers – Binary</vt:lpstr>
      <vt:lpstr>Unsigned Integers – Base-R</vt:lpstr>
      <vt:lpstr>Unsigned Integers – Hexadecimal</vt:lpstr>
      <vt:lpstr>Unsigned Integers – Convert Decimal to Base-R</vt:lpstr>
      <vt:lpstr>Unsigned Integers – Convert Decimal to Binary</vt:lpstr>
      <vt:lpstr>Unsigned Integers – Convert Decimal to Hexadecimal</vt:lpstr>
      <vt:lpstr>Unsigned Integers – Ranges</vt:lpstr>
      <vt:lpstr>Data Representation in Memory</vt:lpstr>
      <vt:lpstr>Signed Integers – Binary</vt:lpstr>
      <vt:lpstr>Signed Integers – Binary</vt:lpstr>
      <vt:lpstr>Signed Integers – Binary</vt:lpstr>
      <vt:lpstr>Signed Integers – Ranges</vt:lpstr>
      <vt:lpstr>Signed Integers – Convert to/from Decimal</vt:lpstr>
      <vt:lpstr>Signed Integers – Convert Decimal to Base-R</vt:lpstr>
      <vt:lpstr>Signed Integers – Convert Decimal to Base-R</vt:lpstr>
      <vt:lpstr>Signed Integers – Convert Decimal to Base-R</vt:lpstr>
      <vt:lpstr>Signed Integers – Convert Decimal to Base-R</vt:lpstr>
      <vt:lpstr>Signed Integers – Convert Decimal to Base-R</vt:lpstr>
      <vt:lpstr>Data Representation in Memory</vt:lpstr>
      <vt:lpstr>Representing Strings</vt:lpstr>
      <vt:lpstr>Representing Strings</vt:lpstr>
      <vt:lpstr>Data Representation in Memory</vt:lpstr>
      <vt:lpstr>Representing Pointers</vt:lpstr>
      <vt:lpstr>Word-Oriented Memory Organization</vt:lpstr>
      <vt:lpstr>Byte Ordering</vt:lpstr>
      <vt:lpstr>Byte Ordering Example</vt:lpstr>
      <vt:lpstr>Reading Byte-Reversed Listings</vt:lpstr>
      <vt:lpstr>Examining Data Representations</vt:lpstr>
      <vt:lpstr>Representing Integers</vt:lpstr>
      <vt:lpstr>show_bytes Execution Example</vt:lpstr>
      <vt:lpstr>Today: Bits, Bytes, and Integers</vt:lpstr>
      <vt:lpstr>Boolean Algebra</vt:lpstr>
      <vt:lpstr>Application of Boolean Algebra</vt:lpstr>
      <vt:lpstr>General Boolean Algebras</vt:lpstr>
      <vt:lpstr>Representing &amp; Manipulating Sets</vt:lpstr>
      <vt:lpstr>Bit-Level Operations in C</vt:lpstr>
      <vt:lpstr>Contrast: Logic Operations in C</vt:lpstr>
      <vt:lpstr>Shift Operations</vt:lpstr>
      <vt:lpstr>Integer C Puzzles</vt:lpstr>
      <vt:lpstr>Memory – Data Representation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Code Security Example</vt:lpstr>
      <vt:lpstr>Typical Usage</vt:lpstr>
      <vt:lpstr>Malicious Usage</vt:lpstr>
      <vt:lpstr>Today: Bits, Bytes, and Integers</vt:lpstr>
      <vt:lpstr>Sign Extension</vt:lpstr>
      <vt:lpstr>Sign Extension Example</vt:lpstr>
      <vt:lpstr>Summary: Expanding, Truncating: Basic Rules</vt:lpstr>
      <vt:lpstr>Today: Bits, Bytes, and Integers</vt:lpstr>
      <vt:lpstr>Negation: Complement &amp; Increment</vt:lpstr>
      <vt:lpstr>Complement &amp; Increment Examples</vt:lpstr>
      <vt:lpstr>Unsigned Addition</vt:lpstr>
      <vt:lpstr>Visualizing (Mathematical) Integer Addition</vt:lpstr>
      <vt:lpstr>Visualizing Unsigned Addition</vt:lpstr>
      <vt:lpstr>Mathematical Properties</vt:lpstr>
      <vt:lpstr>Two’s Complement Addition</vt:lpstr>
      <vt:lpstr>TAdd Overflow</vt:lpstr>
      <vt:lpstr>Visualizing 2’s Complement Addition</vt:lpstr>
      <vt:lpstr>Characterizing TAdd</vt:lpstr>
      <vt:lpstr>Mathematical Properties of TAdd</vt:lpstr>
      <vt:lpstr>Multiplication</vt:lpstr>
      <vt:lpstr>Unsigned Multiplication in C</vt:lpstr>
      <vt:lpstr>Code Security Example #2</vt:lpstr>
      <vt:lpstr>XDR Code</vt:lpstr>
      <vt:lpstr>XDR Vulnerability</vt:lpstr>
      <vt:lpstr>Signed Multiplication in C</vt:lpstr>
      <vt:lpstr>Power-of-2 Multiply with Shift</vt:lpstr>
      <vt:lpstr>Compiled Multiplication Code</vt:lpstr>
      <vt:lpstr>Unsigned Power-of-2 Divide with Shift</vt:lpstr>
      <vt:lpstr>Compiled Unsigned Division Code</vt:lpstr>
      <vt:lpstr>Signed Power-of-2 Divide with Shift</vt:lpstr>
      <vt:lpstr>Correct Power-of-2 Divide</vt:lpstr>
      <vt:lpstr>Correct Power-of-2 Divide (Cont.)</vt:lpstr>
      <vt:lpstr>Compiled Signed Division Code</vt:lpstr>
      <vt:lpstr>Arithmetic: Basic Rules</vt:lpstr>
      <vt:lpstr>Arithmetic: Basic Rules</vt:lpstr>
      <vt:lpstr>Today: Integers</vt:lpstr>
      <vt:lpstr>Properties of Unsigned Arithmetic</vt:lpstr>
      <vt:lpstr>Properties of Two’s Comp. Arithmetic</vt:lpstr>
      <vt:lpstr>Why Should I Use Unsigned?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Jason Fritts</cp:lastModifiedBy>
  <cp:revision>146</cp:revision>
  <cp:lastPrinted>2014-01-22T21:02:06Z</cp:lastPrinted>
  <dcterms:created xsi:type="dcterms:W3CDTF">2011-01-05T19:59:31Z</dcterms:created>
  <dcterms:modified xsi:type="dcterms:W3CDTF">2015-01-26T18:18:23Z</dcterms:modified>
</cp:coreProperties>
</file>