
<file path=[Content_Types].xml><?xml version="1.0" encoding="utf-8"?>
<Types xmlns="http://schemas.openxmlformats.org/package/2006/content-types">
  <Default Extension="png" ContentType="image/pn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1" r:id="rId3"/>
    <p:sldMasterId id="2147483732" r:id="rId4"/>
  </p:sldMasterIdLst>
  <p:notesMasterIdLst>
    <p:notesMasterId r:id="rId28"/>
  </p:notesMasterIdLst>
  <p:sldIdLst>
    <p:sldId id="298" r:id="rId5"/>
    <p:sldId id="258" r:id="rId6"/>
    <p:sldId id="259" r:id="rId7"/>
    <p:sldId id="260" r:id="rId8"/>
    <p:sldId id="261" r:id="rId9"/>
    <p:sldId id="300" r:id="rId10"/>
    <p:sldId id="301" r:id="rId11"/>
    <p:sldId id="306" r:id="rId12"/>
    <p:sldId id="302" r:id="rId13"/>
    <p:sldId id="303" r:id="rId14"/>
    <p:sldId id="263" r:id="rId15"/>
    <p:sldId id="264" r:id="rId16"/>
    <p:sldId id="265" r:id="rId17"/>
    <p:sldId id="266" r:id="rId18"/>
    <p:sldId id="267" r:id="rId19"/>
    <p:sldId id="299" r:id="rId20"/>
    <p:sldId id="269" r:id="rId21"/>
    <p:sldId id="270" r:id="rId22"/>
    <p:sldId id="277" r:id="rId23"/>
    <p:sldId id="288" r:id="rId24"/>
    <p:sldId id="289" r:id="rId25"/>
    <p:sldId id="291" r:id="rId26"/>
    <p:sldId id="292" r:id="rId27"/>
  </p:sldIdLst>
  <p:sldSz cx="9144000" cy="6858000" type="screen4x3"/>
  <p:notesSz cx="7099300" cy="10234613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9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4" name="Rectangle 2"/>
          <p:cNvSpPr>
            <a:spLocks noGrp="1" noChangeArrowheads="1"/>
          </p:cNvSpPr>
          <p:nvPr>
            <p:ph type="body" sz="quarter" idx="1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124329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460"/>
              </a:spcBef>
            </a:pPr>
            <a:r>
              <a:rPr lang="en-US">
                <a:solidFill>
                  <a:srgbClr val="000000"/>
                </a:solidFill>
                <a:latin typeface="Times New Roman" charset="0"/>
                <a:cs typeface="Times New Roman" charset="0"/>
                <a:sym typeface="Times New Roman" charset="0"/>
              </a:rPr>
              <a:t>Latex source for equation: </a:t>
            </a:r>
            <a:r>
              <a:rPr lang="en-US">
                <a:latin typeface="Monaco" charset="0"/>
                <a:ea typeface="Monaco" charset="0"/>
                <a:cs typeface="Monaco" charset="0"/>
                <a:sym typeface="Monaco" charset="0"/>
              </a:rPr>
              <a:t>\sum_{k=-j}^i b_k \times 2^k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98538"/>
            <a:ext cx="2057400" cy="51276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98538"/>
            <a:ext cx="6019800" cy="51276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6578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6578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5872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58721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slideLayout" Target="../slideLayouts/slideLayout46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998538"/>
            <a:ext cx="7772400" cy="288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Calibri Bold" charset="0"/>
              </a:rPr>
              <a:t>Click to edit Master title style</a:t>
            </a:r>
          </a:p>
        </p:txBody>
      </p:sp>
      <p:sp>
        <p:nvSpPr>
          <p:cNvPr id="3" name="Rectangle 1"/>
          <p:cNvSpPr>
            <a:spLocks/>
          </p:cNvSpPr>
          <p:nvPr userDrawn="1"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2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Rectangle 2"/>
          <p:cNvSpPr>
            <a:spLocks/>
          </p:cNvSpPr>
          <p:nvPr userDrawn="1"/>
        </p:nvSpPr>
        <p:spPr bwMode="auto">
          <a:xfrm>
            <a:off x="7467600" y="22225"/>
            <a:ext cx="15240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 dirty="0" smtClean="0">
                <a:solidFill>
                  <a:srgbClr val="FFFFFF"/>
                </a:solidFill>
                <a:ea typeface="Gill Sans" charset="0"/>
                <a:cs typeface="Gill Sans" charset="0"/>
              </a:rPr>
              <a:t>Saint Louis University</a:t>
            </a:r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algn="l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1pPr>
      <a:lvl2pPr marL="4572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2pPr>
      <a:lvl3pPr marL="9144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3pPr>
      <a:lvl4pPr marL="13716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4pPr>
      <a:lvl5pPr marL="18288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5pPr>
      <a:lvl6pPr marL="22860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6pPr>
      <a:lvl7pPr marL="27432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7pPr>
      <a:lvl8pPr marL="32004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8pPr>
      <a:lvl9pPr marL="36576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Calibri Bold" charset="0"/>
              </a:rPr>
              <a:t>Click to edit Master title style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97000"/>
            <a:ext cx="83820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Calibri Bold" charset="0"/>
              </a:rPr>
              <a:t>Click to edit Master text styles</a:t>
            </a:r>
          </a:p>
          <a:p>
            <a:pPr lvl="1"/>
            <a:r>
              <a:rPr lang="en-US" dirty="0" smtClean="0">
                <a:sym typeface="Calibri" charset="0"/>
              </a:rPr>
              <a:t>Second level</a:t>
            </a:r>
          </a:p>
          <a:p>
            <a:pPr lvl="2"/>
            <a:r>
              <a:rPr lang="en-US" dirty="0" smtClean="0">
                <a:sym typeface="Calibri" charset="0"/>
              </a:rPr>
              <a:t>Third level</a:t>
            </a:r>
          </a:p>
          <a:p>
            <a:pPr lvl="3"/>
            <a:r>
              <a:rPr lang="en-US" dirty="0" smtClean="0">
                <a:sym typeface="Calibri" charset="0"/>
              </a:rPr>
              <a:t>Fourth level</a:t>
            </a:r>
          </a:p>
          <a:p>
            <a:pPr lvl="4"/>
            <a:r>
              <a:rPr lang="en-US" dirty="0" smtClean="0">
                <a:sym typeface="Calibri" charset="0"/>
              </a:rPr>
              <a:t>Fifth level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000" dirty="0"/>
          </a:p>
        </p:txBody>
      </p:sp>
      <p:sp>
        <p:nvSpPr>
          <p:cNvPr id="5" name="Rectangle 1"/>
          <p:cNvSpPr>
            <a:spLocks/>
          </p:cNvSpPr>
          <p:nvPr userDrawn="1"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2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2"/>
          <p:cNvSpPr>
            <a:spLocks/>
          </p:cNvSpPr>
          <p:nvPr userDrawn="1"/>
        </p:nvSpPr>
        <p:spPr bwMode="auto">
          <a:xfrm>
            <a:off x="7467600" y="22225"/>
            <a:ext cx="15240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 dirty="0" smtClean="0">
                <a:solidFill>
                  <a:srgbClr val="FFFFFF"/>
                </a:solidFill>
                <a:ea typeface="Gill Sans" charset="0"/>
                <a:cs typeface="Gill Sans" charset="0"/>
              </a:rPr>
              <a:t>Saint Louis University</a:t>
            </a:r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254000" indent="-2540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514350" indent="-2349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800100" indent="-2032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14605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19177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3749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28321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2893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Calibri Bold" charset="0"/>
              </a:rPr>
              <a:t>Click to edit Master title style</a:t>
            </a:r>
          </a:p>
        </p:txBody>
      </p:sp>
      <p:sp>
        <p:nvSpPr>
          <p:cNvPr id="4099" name="Rectangle 3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" name="Rectangle 1"/>
          <p:cNvSpPr>
            <a:spLocks/>
          </p:cNvSpPr>
          <p:nvPr userDrawn="1"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2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2"/>
          <p:cNvSpPr>
            <a:spLocks/>
          </p:cNvSpPr>
          <p:nvPr userDrawn="1"/>
        </p:nvSpPr>
        <p:spPr bwMode="auto">
          <a:xfrm>
            <a:off x="7467600" y="22225"/>
            <a:ext cx="15240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 dirty="0" smtClean="0">
                <a:solidFill>
                  <a:srgbClr val="FFFFFF"/>
                </a:solidFill>
                <a:ea typeface="Gill Sans" charset="0"/>
                <a:cs typeface="Gill Sans" charset="0"/>
              </a:rPr>
              <a:t>Saint Louis University</a:t>
            </a:r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342900" indent="-3429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742950" indent="-2857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600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20574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25146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9718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3429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886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000" dirty="0"/>
          </a:p>
        </p:txBody>
      </p:sp>
      <p:sp>
        <p:nvSpPr>
          <p:cNvPr id="8" name="Rectangle 1"/>
          <p:cNvSpPr>
            <a:spLocks/>
          </p:cNvSpPr>
          <p:nvPr userDrawn="1"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2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2"/>
          <p:cNvSpPr>
            <a:spLocks/>
          </p:cNvSpPr>
          <p:nvPr userDrawn="1"/>
        </p:nvSpPr>
        <p:spPr bwMode="auto">
          <a:xfrm>
            <a:off x="7467600" y="22225"/>
            <a:ext cx="15240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 dirty="0" smtClean="0">
                <a:solidFill>
                  <a:srgbClr val="FFFFFF"/>
                </a:solidFill>
                <a:ea typeface="Gill Sans" charset="0"/>
                <a:cs typeface="Gill Sans" charset="0"/>
              </a:rPr>
              <a:t>Saint Louis University</a:t>
            </a:r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</p:sldLayoutIdLst>
  <p:timing>
    <p:tnLst>
      <p:par>
        <p:cTn id="1" dur="indefinite" restart="never" nodeType="tmRoot"/>
      </p:par>
    </p:tnLst>
  </p:timing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oleObject" Target="../embeddings/Microsoft_Excel_97-2003_Worksheet2.xls"/><Relationship Id="rId4" Type="http://schemas.openxmlformats.org/officeDocument/2006/relationships/image" Target="../media/image3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/>
          </p:cNvSpPr>
          <p:nvPr/>
        </p:nvSpPr>
        <p:spPr bwMode="auto">
          <a:xfrm>
            <a:off x="685800" y="4076700"/>
            <a:ext cx="1828321" cy="75661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>
              <a:spcBef>
                <a:spcPts val="475"/>
              </a:spcBef>
            </a:pPr>
            <a:r>
              <a:rPr lang="en-US" sz="2000" b="1" dirty="0">
                <a:solidFill>
                  <a:schemeClr val="tx1"/>
                </a:solidFill>
                <a:latin typeface="+mn-lt"/>
                <a:ea typeface="Calibri Bold" charset="0"/>
                <a:cs typeface="Calibri Bold" charset="0"/>
                <a:sym typeface="Calibri Bold" charset="0"/>
              </a:rPr>
              <a:t>Instructor: </a:t>
            </a:r>
          </a:p>
          <a:p>
            <a:pPr algn="l">
              <a:spcBef>
                <a:spcPts val="475"/>
              </a:spcBef>
            </a:pPr>
            <a:r>
              <a:rPr lang="en-US" sz="2000" dirty="0">
                <a:solidFill>
                  <a:schemeClr val="tx1"/>
                </a:solidFill>
                <a:latin typeface="+mn-lt"/>
                <a:ea typeface="Calibri Bold" charset="0"/>
                <a:cs typeface="Calibri Bold" charset="0"/>
                <a:sym typeface="Calibri Bold" charset="0"/>
              </a:rPr>
              <a:t>Prof. Jason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Calibri Bold" charset="0"/>
                <a:cs typeface="Calibri Bold" charset="0"/>
                <a:sym typeface="Calibri Bold" charset="0"/>
              </a:rPr>
              <a:t>Fritts</a:t>
            </a:r>
            <a:endParaRPr lang="en-US" sz="2000" dirty="0">
              <a:solidFill>
                <a:schemeClr val="tx1"/>
              </a:solidFill>
              <a:latin typeface="+mn-lt"/>
              <a:ea typeface="Calibri" charset="0"/>
              <a:cs typeface="Calibri" charset="0"/>
              <a:sym typeface="Calibri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0" y="1752600"/>
            <a:ext cx="7772400" cy="1820862"/>
          </a:xfrm>
        </p:spPr>
        <p:txBody>
          <a:bodyPr/>
          <a:lstStyle/>
          <a:p>
            <a:pPr marL="0" indent="0"/>
            <a:r>
              <a:rPr lang="en-US" b="1" dirty="0" smtClean="0">
                <a:latin typeface="+mn-lt"/>
              </a:rPr>
              <a:t>Data Representation – </a:t>
            </a:r>
            <a:br>
              <a:rPr lang="en-US" b="1" dirty="0" smtClean="0">
                <a:latin typeface="+mn-lt"/>
              </a:rPr>
            </a:br>
            <a:r>
              <a:rPr lang="en-US" b="1" dirty="0" smtClean="0">
                <a:latin typeface="+mn-lt"/>
              </a:rPr>
              <a:t>	Floating Point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>
                <a:latin typeface="+mn-lt"/>
              </a:rPr>
              <a:t>CSCI </a:t>
            </a:r>
            <a:r>
              <a:rPr lang="en-US" sz="2000" dirty="0">
                <a:latin typeface="+mn-lt"/>
              </a:rPr>
              <a:t>224 / ECE 317:  Computer Architecture</a:t>
            </a:r>
            <a:endParaRPr lang="en-US" sz="2000" dirty="0" smtClean="0">
              <a:latin typeface="+mn-lt"/>
            </a:endParaRPr>
          </a:p>
        </p:txBody>
      </p:sp>
      <p:sp>
        <p:nvSpPr>
          <p:cNvPr id="6" name="Rectangle 5"/>
          <p:cNvSpPr>
            <a:spLocks/>
          </p:cNvSpPr>
          <p:nvPr/>
        </p:nvSpPr>
        <p:spPr bwMode="auto">
          <a:xfrm>
            <a:off x="2029028" y="5558879"/>
            <a:ext cx="5085944" cy="384721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 smtClean="0">
                <a:solidFill>
                  <a:srgbClr val="C00000"/>
                </a:solidFill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Slides adapted from Bryant &amp; </a:t>
            </a:r>
            <a:r>
              <a:rPr lang="en-US" sz="2000" b="0" dirty="0" err="1" smtClean="0">
                <a:solidFill>
                  <a:srgbClr val="C00000"/>
                </a:solidFill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O’Hallaron’s</a:t>
            </a:r>
            <a:r>
              <a:rPr lang="en-US" sz="2000" b="0" dirty="0" smtClean="0">
                <a:solidFill>
                  <a:srgbClr val="C00000"/>
                </a:solidFill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slides</a:t>
            </a:r>
            <a:endParaRPr lang="en-US" sz="2000" b="0" dirty="0">
              <a:solidFill>
                <a:srgbClr val="C00000"/>
              </a:solidFill>
              <a:latin typeface="Calibri Italic" charset="0"/>
              <a:ea typeface="Calibri Italic" charset="0"/>
              <a:cs typeface="Calibri Italic" charset="0"/>
              <a:sym typeface="Calibri Italic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Distribution of Values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6-bit IEEE-like format</a:t>
            </a:r>
          </a:p>
          <a:p>
            <a:pPr marL="552450" lvl="1"/>
            <a:r>
              <a:rPr lang="en-US" dirty="0"/>
              <a:t>e = 3 exponent bits</a:t>
            </a:r>
          </a:p>
          <a:p>
            <a:pPr marL="552450" lvl="1"/>
            <a:r>
              <a:rPr lang="en-US" dirty="0"/>
              <a:t>f = 2 fraction bits</a:t>
            </a:r>
          </a:p>
          <a:p>
            <a:pPr marL="552450" lvl="1"/>
            <a:r>
              <a:rPr lang="en-US" dirty="0"/>
              <a:t>Bias is 2</a:t>
            </a:r>
            <a:r>
              <a:rPr lang="en-US" baseline="30000" dirty="0"/>
              <a:t>3-1</a:t>
            </a:r>
            <a:r>
              <a:rPr lang="en-US" dirty="0"/>
              <a:t>-1 = 3</a:t>
            </a:r>
          </a:p>
          <a:p>
            <a:pPr marL="552450" lvl="1"/>
            <a:endParaRPr lang="en-US" dirty="0"/>
          </a:p>
          <a:p>
            <a:r>
              <a:rPr lang="en-US" dirty="0"/>
              <a:t>Notice how the distribution gets denser toward zero. </a:t>
            </a:r>
          </a:p>
        </p:txBody>
      </p:sp>
      <p:graphicFrame>
        <p:nvGraphicFramePr>
          <p:cNvPr id="29705" name="Group 9"/>
          <p:cNvGraphicFramePr>
            <a:graphicFrameLocks noGrp="1"/>
          </p:cNvGraphicFramePr>
          <p:nvPr/>
        </p:nvGraphicFramePr>
        <p:xfrm>
          <a:off x="4191000" y="2032000"/>
          <a:ext cx="4064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397000"/>
                <a:gridCol w="2286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aco" charset="0"/>
                        <a:ea typeface="Monaco" charset="0"/>
                        <a:cs typeface="Monaco" charset="0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3-bits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2-bits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Object 10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3617245"/>
              </p:ext>
            </p:extLst>
          </p:nvPr>
        </p:nvGraphicFramePr>
        <p:xfrm>
          <a:off x="381000" y="4267200"/>
          <a:ext cx="8458200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5" name="Worksheet" r:id="rId3" imgW="8563043" imgH="485775" progId="Excel.Sheet.8">
                  <p:embed/>
                </p:oleObj>
              </mc:Choice>
              <mc:Fallback>
                <p:oleObj name="Worksheet" r:id="rId3" imgW="8563043" imgH="485775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267200"/>
                        <a:ext cx="8458200" cy="519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7"/>
          <p:cNvSpPr>
            <a:spLocks/>
          </p:cNvSpPr>
          <p:nvPr/>
        </p:nvSpPr>
        <p:spPr bwMode="auto">
          <a:xfrm>
            <a:off x="5987008" y="3733800"/>
            <a:ext cx="2852192" cy="36933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 </a:t>
            </a:r>
            <a:r>
              <a:rPr lang="en-US" sz="2400" i="1" dirty="0" smtClean="0">
                <a:solidFill>
                  <a:srgbClr val="00206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8 </a:t>
            </a:r>
            <a:r>
              <a:rPr lang="en-US" sz="2400" i="1" dirty="0" err="1" smtClean="0">
                <a:solidFill>
                  <a:srgbClr val="00206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denormalized</a:t>
            </a:r>
            <a:r>
              <a:rPr lang="en-US" sz="2400" i="1" dirty="0" smtClean="0">
                <a:solidFill>
                  <a:srgbClr val="00206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 values</a:t>
            </a:r>
            <a:endParaRPr lang="en-US" sz="2400" i="1" dirty="0">
              <a:solidFill>
                <a:srgbClr val="002060"/>
              </a:solidFill>
              <a:latin typeface="Calibri" charset="0"/>
              <a:ea typeface="Calibri" charset="0"/>
              <a:cs typeface="Calibri" charset="0"/>
              <a:sym typeface="Calibri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 flipH="1">
            <a:off x="4610100" y="3962400"/>
            <a:ext cx="1323564" cy="2286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2095458"/>
              </p:ext>
            </p:extLst>
          </p:nvPr>
        </p:nvGraphicFramePr>
        <p:xfrm>
          <a:off x="404813" y="5600700"/>
          <a:ext cx="8335962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6" name="Worksheet" r:id="rId5" imgW="7875000" imgH="953280" progId="Excel.Sheet.8">
                  <p:embed/>
                </p:oleObj>
              </mc:Choice>
              <mc:Fallback>
                <p:oleObj name="Worksheet" r:id="rId5" imgW="7875000" imgH="953280" progId="Excel.Sheet.8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813" y="5600700"/>
                        <a:ext cx="8335962" cy="110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Straight Connector 4"/>
          <p:cNvCxnSpPr/>
          <p:nvPr/>
        </p:nvCxnSpPr>
        <p:spPr bwMode="auto">
          <a:xfrm flipV="1">
            <a:off x="762000" y="4800600"/>
            <a:ext cx="3505200" cy="6858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 flipH="1" flipV="1">
            <a:off x="4876800" y="4800600"/>
            <a:ext cx="3505200" cy="6858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Rectangle 7"/>
          <p:cNvSpPr>
            <a:spLocks/>
          </p:cNvSpPr>
          <p:nvPr/>
        </p:nvSpPr>
        <p:spPr bwMode="auto">
          <a:xfrm>
            <a:off x="2438400" y="5178623"/>
            <a:ext cx="2016899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2000" i="1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 (blowup of </a:t>
            </a:r>
            <a:r>
              <a:rPr lang="en-US" sz="2000" i="1" dirty="0" smtClean="0">
                <a:solidFill>
                  <a:schemeClr val="accent2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-1 </a:t>
            </a:r>
            <a:r>
              <a:rPr lang="en-US" sz="2000" i="1" dirty="0" smtClean="0">
                <a:solidFill>
                  <a:schemeClr val="accent2"/>
                </a:solidFill>
                <a:latin typeface="Arial"/>
                <a:ea typeface="Calibri" charset="0"/>
                <a:cs typeface="Arial"/>
                <a:sym typeface="Calibri" charset="0"/>
              </a:rPr>
              <a:t>→</a:t>
            </a:r>
            <a:r>
              <a:rPr lang="en-US" sz="2000" i="1" dirty="0" smtClean="0">
                <a:solidFill>
                  <a:schemeClr val="accent2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 1</a:t>
            </a:r>
            <a:r>
              <a:rPr lang="en-US" sz="2000" i="1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)</a:t>
            </a:r>
            <a:endParaRPr lang="en-US" sz="2000" i="1" dirty="0">
              <a:solidFill>
                <a:srgbClr val="FF0000"/>
              </a:solidFill>
              <a:latin typeface="Calibri" charset="0"/>
              <a:ea typeface="Calibri" charset="0"/>
              <a:cs typeface="Calibri" charset="0"/>
              <a:sym typeface="Calibri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 bwMode="auto">
          <a:xfrm flipH="1">
            <a:off x="4876800" y="3962400"/>
            <a:ext cx="1056865" cy="15621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3" name="Rectangle 7"/>
          <p:cNvSpPr>
            <a:spLocks/>
          </p:cNvSpPr>
          <p:nvPr/>
        </p:nvSpPr>
        <p:spPr bwMode="auto">
          <a:xfrm>
            <a:off x="5867400" y="914400"/>
            <a:ext cx="2923942" cy="615553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2000" i="1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 (reduced format from 8 bits</a:t>
            </a:r>
          </a:p>
          <a:p>
            <a:r>
              <a:rPr lang="en-US" sz="2000" i="1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to 6 bits for visualization)</a:t>
            </a:r>
            <a:endParaRPr lang="en-US" sz="2000" i="1" dirty="0">
              <a:solidFill>
                <a:srgbClr val="FF0000"/>
              </a:solidFill>
              <a:latin typeface="Calibri" charset="0"/>
              <a:ea typeface="Calibri" charset="0"/>
              <a:cs typeface="Calibri" charset="0"/>
              <a:sym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59654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Today: Floating Point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>
                <a:solidFill>
                  <a:srgbClr val="B3B3B3"/>
                </a:solidFill>
              </a:rPr>
              <a:t>Background: Fractional binary numbers</a:t>
            </a:r>
          </a:p>
          <a:p>
            <a:r>
              <a:rPr lang="en-US" dirty="0"/>
              <a:t>IEEE floating point standard: Definition</a:t>
            </a:r>
          </a:p>
          <a:p>
            <a:r>
              <a:rPr lang="en-US" dirty="0">
                <a:solidFill>
                  <a:srgbClr val="B3B3B3"/>
                </a:solidFill>
              </a:rPr>
              <a:t>Example and properties</a:t>
            </a:r>
          </a:p>
          <a:p>
            <a:r>
              <a:rPr lang="en-US" dirty="0" smtClean="0">
                <a:solidFill>
                  <a:srgbClr val="B3B3B3"/>
                </a:solidFill>
              </a:rPr>
              <a:t>Floating </a:t>
            </a:r>
            <a:r>
              <a:rPr lang="en-US" dirty="0">
                <a:solidFill>
                  <a:srgbClr val="B3B3B3"/>
                </a:solidFill>
              </a:rPr>
              <a:t>point in C</a:t>
            </a:r>
          </a:p>
          <a:p>
            <a:r>
              <a:rPr lang="en-US" dirty="0">
                <a:solidFill>
                  <a:srgbClr val="B3B3B3"/>
                </a:solidFill>
              </a:rPr>
              <a:t>Summary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IEEE Floating Point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IEEE Standard 754</a:t>
            </a:r>
          </a:p>
          <a:p>
            <a:pPr marL="552450" lvl="1"/>
            <a:r>
              <a:rPr lang="en-US"/>
              <a:t>Established in 1985 as uniform standard for floating point arithmetic</a:t>
            </a:r>
          </a:p>
          <a:p>
            <a:pPr marL="838200" lvl="2"/>
            <a:r>
              <a:rPr lang="en-US"/>
              <a:t>Before that, many idiosyncratic formats</a:t>
            </a:r>
          </a:p>
          <a:p>
            <a:pPr marL="552450" lvl="1"/>
            <a:r>
              <a:rPr lang="en-US"/>
              <a:t>Supported by all major CPUs</a:t>
            </a:r>
          </a:p>
          <a:p>
            <a:endParaRPr lang="en-US"/>
          </a:p>
          <a:p>
            <a:r>
              <a:rPr lang="en-US"/>
              <a:t>Driven by numerical concerns</a:t>
            </a:r>
          </a:p>
          <a:p>
            <a:pPr marL="552450" lvl="1"/>
            <a:r>
              <a:rPr lang="en-US"/>
              <a:t>Nice standards for rounding, overflow, underflow</a:t>
            </a:r>
          </a:p>
          <a:p>
            <a:pPr marL="552450" lvl="1"/>
            <a:r>
              <a:rPr lang="en-US"/>
              <a:t>Hard to make fast in hardware</a:t>
            </a:r>
          </a:p>
          <a:p>
            <a:pPr marL="838200" lvl="2"/>
            <a:r>
              <a:rPr lang="en-US"/>
              <a:t>Numerical analysts predominated over hardware designers in defining standard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Numerical Form: </a:t>
            </a:r>
            <a:br>
              <a:rPr lang="en-US" dirty="0"/>
            </a:br>
            <a:r>
              <a:rPr lang="en-US" dirty="0"/>
              <a:t>			(–</a:t>
            </a:r>
            <a:r>
              <a:rPr lang="en-US" dirty="0" smtClean="0"/>
              <a:t>1)</a:t>
            </a:r>
            <a:r>
              <a:rPr lang="en-US" i="1" baseline="32000" dirty="0" smtClean="0"/>
              <a:t>s</a:t>
            </a:r>
            <a:r>
              <a:rPr lang="en-US" dirty="0" smtClean="0"/>
              <a:t>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 dirty="0"/>
              <a:t>  2</a:t>
            </a:r>
            <a:r>
              <a:rPr lang="en-US" baseline="320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endParaRPr lang="en-US" dirty="0"/>
          </a:p>
          <a:p>
            <a:pPr marL="552450" lvl="1"/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Sign bit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</a:t>
            </a:r>
            <a:r>
              <a:rPr lang="en-US" dirty="0"/>
              <a:t> determines whether number is negative or positive</a:t>
            </a:r>
          </a:p>
          <a:p>
            <a:pPr marL="552450" lvl="1"/>
            <a:r>
              <a:rPr lang="en-US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Significand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 dirty="0"/>
              <a:t>  normally a fractional value in range [1.0</a:t>
            </a:r>
            <a:r>
              <a:rPr lang="en-US" dirty="0" smtClean="0"/>
              <a:t>, 2.0)</a:t>
            </a:r>
            <a:endParaRPr lang="en-US" dirty="0"/>
          </a:p>
          <a:p>
            <a:pPr marL="552450" lvl="1"/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Exponent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r>
              <a:rPr lang="en-US" dirty="0"/>
              <a:t> weights value by power of two</a:t>
            </a:r>
          </a:p>
          <a:p>
            <a:endParaRPr lang="en-US" dirty="0"/>
          </a:p>
          <a:p>
            <a:r>
              <a:rPr lang="en-US" dirty="0"/>
              <a:t>Encoding</a:t>
            </a:r>
          </a:p>
          <a:p>
            <a:pPr marL="552450" lvl="1"/>
            <a:r>
              <a:rPr lang="en-US" dirty="0"/>
              <a:t>MSB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s</a:t>
            </a:r>
            <a:r>
              <a:rPr lang="en-US" dirty="0"/>
              <a:t> is sign bit </a:t>
            </a:r>
            <a:r>
              <a:rPr lang="en-US" dirty="0">
                <a:solidFill>
                  <a:srgbClr val="FF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</a:t>
            </a:r>
            <a:endParaRPr lang="en-US" dirty="0">
              <a:solidFill>
                <a:srgbClr val="FF0000"/>
              </a:solidFill>
            </a:endParaRPr>
          </a:p>
          <a:p>
            <a:pPr marL="552450" lvl="1"/>
            <a:r>
              <a:rPr lang="en-US" dirty="0" err="1">
                <a:latin typeface="Courier New Bold" panose="02070609020205020404" pitchFamily="49" charset="0"/>
                <a:ea typeface="Monaco" charset="0"/>
                <a:cs typeface="Courier New Bold" panose="02070609020205020404" pitchFamily="49" charset="0"/>
                <a:sym typeface="Monaco" charset="0"/>
              </a:rPr>
              <a:t>exp</a:t>
            </a:r>
            <a:r>
              <a:rPr lang="en-US" dirty="0"/>
              <a:t> field encodes </a:t>
            </a:r>
            <a:r>
              <a:rPr lang="en-US" dirty="0">
                <a:solidFill>
                  <a:srgbClr val="FF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i="1" dirty="0" smtClean="0"/>
              <a:t>(</a:t>
            </a:r>
            <a:r>
              <a:rPr lang="en-US" i="1" dirty="0"/>
              <a:t>but is not equal to E)</a:t>
            </a:r>
          </a:p>
          <a:p>
            <a:pPr marL="552450" lvl="1"/>
            <a:r>
              <a:rPr lang="en-US" dirty="0" err="1">
                <a:latin typeface="Courier New Bold" panose="02070609020205020404" pitchFamily="49" charset="0"/>
                <a:ea typeface="Monaco" charset="0"/>
                <a:cs typeface="Courier New Bold" panose="02070609020205020404" pitchFamily="49" charset="0"/>
                <a:sym typeface="Monaco" charset="0"/>
              </a:rPr>
              <a:t>frac</a:t>
            </a:r>
            <a:r>
              <a:rPr lang="en-US" dirty="0"/>
              <a:t> field encodes </a:t>
            </a:r>
            <a:r>
              <a:rPr lang="en-US" dirty="0">
                <a:solidFill>
                  <a:srgbClr val="FF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i="1" dirty="0" smtClean="0"/>
              <a:t>(</a:t>
            </a:r>
            <a:r>
              <a:rPr lang="en-US" i="1" dirty="0"/>
              <a:t>but is not equal to M)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Floating Point Representation</a:t>
            </a:r>
          </a:p>
        </p:txBody>
      </p:sp>
      <p:graphicFrame>
        <p:nvGraphicFramePr>
          <p:cNvPr id="19461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7900788"/>
              </p:ext>
            </p:extLst>
          </p:nvPr>
        </p:nvGraphicFramePr>
        <p:xfrm>
          <a:off x="711200" y="5689600"/>
          <a:ext cx="7366000" cy="508000"/>
        </p:xfrm>
        <a:graphic>
          <a:graphicData uri="http://schemas.openxmlformats.org/drawingml/2006/table">
            <a:tbl>
              <a:tblPr/>
              <a:tblGrid>
                <a:gridCol w="381000"/>
                <a:gridCol w="1841500"/>
                <a:gridCol w="51435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aco" charset="0"/>
                        <a:ea typeface="Monaco" charset="0"/>
                        <a:cs typeface="Monaco" charset="0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aco" charset="0"/>
                        <a:ea typeface="Monaco" charset="0"/>
                        <a:cs typeface="Monaco" charset="0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Precisions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Single precision: 32 bits</a:t>
            </a:r>
          </a:p>
          <a:p>
            <a:pPr>
              <a:spcBef>
                <a:spcPts val="10000"/>
              </a:spcBef>
            </a:pPr>
            <a:r>
              <a:rPr lang="en-US" dirty="0"/>
              <a:t>Double precision: 64 bits</a:t>
            </a:r>
          </a:p>
          <a:p>
            <a:pPr>
              <a:spcBef>
                <a:spcPts val="11400"/>
              </a:spcBef>
            </a:pPr>
            <a:r>
              <a:rPr lang="en-US" dirty="0"/>
              <a:t>Extended precision: 80 bits (Intel only)</a:t>
            </a:r>
          </a:p>
        </p:txBody>
      </p:sp>
      <p:graphicFrame>
        <p:nvGraphicFramePr>
          <p:cNvPr id="20485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9455140"/>
              </p:ext>
            </p:extLst>
          </p:nvPr>
        </p:nvGraphicFramePr>
        <p:xfrm>
          <a:off x="876300" y="1993900"/>
          <a:ext cx="7366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841500"/>
                <a:gridCol w="51435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aco" charset="0"/>
                        <a:ea typeface="Monaco" charset="0"/>
                        <a:cs typeface="Monaco" charset="0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8-bits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23-bits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509" name="Group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8226191"/>
              </p:ext>
            </p:extLst>
          </p:nvPr>
        </p:nvGraphicFramePr>
        <p:xfrm>
          <a:off x="876300" y="3746500"/>
          <a:ext cx="7366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841500"/>
                <a:gridCol w="51435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11-bits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52-bits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533" name="Group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9576362"/>
              </p:ext>
            </p:extLst>
          </p:nvPr>
        </p:nvGraphicFramePr>
        <p:xfrm>
          <a:off x="876300" y="5499100"/>
          <a:ext cx="7366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841500"/>
                <a:gridCol w="51435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15-bits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63 or 64-bits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Normalized Values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508" name="Rectangle 4"/>
              <p:cNvSpPr>
                <a:spLocks noGrp="1" noChangeArrowheads="1"/>
              </p:cNvSpPr>
              <p:nvPr>
                <p:ph type="body" idx="1"/>
              </p:nvPr>
            </p:nvSpPr>
            <p:spPr>
              <a:ln/>
            </p:spPr>
            <p:txBody>
              <a:bodyPr/>
              <a:lstStyle/>
              <a:p>
                <a:r>
                  <a:rPr lang="en-US" dirty="0" smtClean="0"/>
                  <a:t>Condition: </a:t>
                </a:r>
                <a:r>
                  <a:rPr lang="en-US" i="1" dirty="0">
                    <a:latin typeface="Calibri Italic" panose="020F05020202040A0204" pitchFamily="34" charset="0"/>
                    <a:cs typeface="Calibri Italic" panose="020F05020202040A0204" pitchFamily="34" charset="0"/>
                  </a:rPr>
                  <a:t>exp</a:t>
                </a:r>
                <a:r>
                  <a:rPr lang="en-US" dirty="0"/>
                  <a:t> ≠ 000…0 and </a:t>
                </a:r>
                <a:r>
                  <a:rPr lang="en-US" i="1" dirty="0" err="1">
                    <a:latin typeface="Calibri Italic" panose="020F05020202040A0204" pitchFamily="34" charset="0"/>
                    <a:cs typeface="Calibri Italic" panose="020F05020202040A0204" pitchFamily="34" charset="0"/>
                  </a:rPr>
                  <a:t>exp</a:t>
                </a:r>
                <a:r>
                  <a:rPr lang="en-US" dirty="0"/>
                  <a:t> ≠ </a:t>
                </a:r>
                <a:r>
                  <a:rPr lang="en-US" dirty="0"/>
                  <a:t>111…1</a:t>
                </a:r>
              </a:p>
              <a:p>
                <a:pPr lvl="1"/>
                <a:endParaRPr lang="en-US" sz="1000" dirty="0"/>
              </a:p>
              <a:p>
                <a:r>
                  <a:rPr lang="en-US" dirty="0"/>
                  <a:t>Exponent coded as </a:t>
                </a:r>
                <a:r>
                  <a:rPr lang="en-US" dirty="0">
                    <a:latin typeface="Calibri Bold Italic" charset="0"/>
                    <a:ea typeface="Calibri Bold Italic" charset="0"/>
                    <a:cs typeface="Calibri Bold Italic" charset="0"/>
                    <a:sym typeface="Calibri Bold Italic" charset="0"/>
                  </a:rPr>
                  <a:t>biased</a:t>
                </a:r>
                <a:r>
                  <a:rPr lang="en-US" dirty="0"/>
                  <a:t> value: </a:t>
                </a:r>
                <a:r>
                  <a:rPr lang="en-US" dirty="0" smtClean="0"/>
                  <a:t>  </a:t>
                </a:r>
                <a:r>
                  <a:rPr lang="en-US" dirty="0" smtClean="0">
                    <a:latin typeface="Calibri Bold Italic" charset="0"/>
                    <a:ea typeface="Calibri Bold Italic" charset="0"/>
                    <a:cs typeface="Calibri Bold Italic" charset="0"/>
                    <a:sym typeface="Calibri Bold Italic" charset="0"/>
                  </a:rPr>
                  <a:t>E</a:t>
                </a:r>
                <a:r>
                  <a:rPr lang="en-US" dirty="0" smtClean="0"/>
                  <a:t>  </a:t>
                </a:r>
                <a:r>
                  <a:rPr lang="en-US" dirty="0"/>
                  <a:t>=  </a:t>
                </a:r>
                <a:r>
                  <a:rPr lang="en-US" dirty="0">
                    <a:latin typeface="Calibri Bold Italic" charset="0"/>
                    <a:ea typeface="Calibri Bold Italic" charset="0"/>
                    <a:cs typeface="Calibri Bold Italic" charset="0"/>
                    <a:sym typeface="Calibri Bold Italic" charset="0"/>
                  </a:rPr>
                  <a:t>Exp</a:t>
                </a:r>
                <a:r>
                  <a:rPr lang="en-US" dirty="0"/>
                  <a:t> – </a:t>
                </a:r>
                <a:r>
                  <a:rPr lang="en-US" dirty="0">
                    <a:latin typeface="Calibri Bold Italic" charset="0"/>
                    <a:ea typeface="Calibri Bold Italic" charset="0"/>
                    <a:cs typeface="Calibri Bold Italic" charset="0"/>
                    <a:sym typeface="Calibri Bold Italic" charset="0"/>
                  </a:rPr>
                  <a:t>Bias</a:t>
                </a:r>
                <a:endParaRPr lang="en-US" dirty="0"/>
              </a:p>
              <a:p>
                <a:pPr marL="552450" lvl="1"/>
                <a:r>
                  <a:rPr lang="en-US" dirty="0">
                    <a:latin typeface="Calibri Italic" charset="0"/>
                    <a:ea typeface="Calibri Italic" charset="0"/>
                    <a:cs typeface="Calibri Italic" charset="0"/>
                    <a:sym typeface="Calibri Italic" charset="0"/>
                  </a:rPr>
                  <a:t>Exp</a:t>
                </a:r>
                <a:r>
                  <a:rPr lang="en-US" dirty="0"/>
                  <a:t>: </a:t>
                </a:r>
                <a:r>
                  <a:rPr lang="en-US" dirty="0" smtClean="0"/>
                  <a:t> unsigned value of </a:t>
                </a:r>
                <a:r>
                  <a:rPr lang="en-US" i="1" dirty="0" err="1" smtClean="0">
                    <a:latin typeface="Monaco" charset="0"/>
                    <a:ea typeface="Monaco" charset="0"/>
                    <a:cs typeface="Monaco" charset="0"/>
                    <a:sym typeface="Monaco" charset="0"/>
                  </a:rPr>
                  <a:t>exp</a:t>
                </a:r>
                <a:r>
                  <a:rPr lang="en-US" dirty="0"/>
                  <a:t> field </a:t>
                </a:r>
              </a:p>
              <a:p>
                <a:pPr marL="552450" lvl="1"/>
                <a:r>
                  <a:rPr lang="en-US" dirty="0">
                    <a:latin typeface="Calibri Italic" charset="0"/>
                    <a:ea typeface="Calibri Italic" charset="0"/>
                    <a:cs typeface="Calibri Italic" charset="0"/>
                    <a:sym typeface="Calibri Italic" charset="0"/>
                  </a:rPr>
                  <a:t>Bias</a:t>
                </a:r>
                <a:r>
                  <a:rPr lang="en-US" dirty="0"/>
                  <a:t> = 2</a:t>
                </a:r>
                <a:r>
                  <a:rPr lang="en-US" i="1" baseline="32000" dirty="0"/>
                  <a:t>k</a:t>
                </a:r>
                <a:r>
                  <a:rPr lang="en-US" baseline="32000" dirty="0"/>
                  <a:t>-1</a:t>
                </a:r>
                <a:r>
                  <a:rPr lang="en-US" dirty="0"/>
                  <a:t> - 1, where </a:t>
                </a:r>
                <a:r>
                  <a:rPr lang="en-US" dirty="0">
                    <a:latin typeface="Calibri Italic" charset="0"/>
                    <a:ea typeface="Calibri Italic" charset="0"/>
                    <a:cs typeface="Calibri Italic" charset="0"/>
                    <a:sym typeface="Calibri Italic" charset="0"/>
                  </a:rPr>
                  <a:t>k</a:t>
                </a:r>
                <a:r>
                  <a:rPr lang="en-US" dirty="0"/>
                  <a:t> is number of exponent bits</a:t>
                </a:r>
              </a:p>
              <a:p>
                <a:pPr marL="838200" lvl="2"/>
                <a:r>
                  <a:rPr lang="en-US" dirty="0"/>
                  <a:t>Single precision: </a:t>
                </a:r>
                <a:r>
                  <a:rPr lang="en-US" dirty="0" smtClean="0"/>
                  <a:t>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127</a:t>
                </a:r>
                <a:r>
                  <a:rPr lang="en-US" dirty="0" smtClean="0"/>
                  <a:t>   (</a:t>
                </a:r>
                <a:r>
                  <a:rPr lang="en-US" i="1" dirty="0" err="1" smtClean="0"/>
                  <a:t>exp</a:t>
                </a:r>
                <a:r>
                  <a:rPr lang="en-US" dirty="0" smtClean="0"/>
                  <a:t>: 1…254  </a:t>
                </a:r>
                <a:r>
                  <a:rPr lang="en-US" dirty="0" smtClean="0">
                    <a:sym typeface="Symbol"/>
                  </a:rPr>
                  <a:t> </a:t>
                </a:r>
                <a:r>
                  <a:rPr lang="en-US" dirty="0" smtClean="0"/>
                  <a:t> </a:t>
                </a:r>
                <a:r>
                  <a:rPr lang="en-US" i="1" dirty="0"/>
                  <a:t>E</a:t>
                </a:r>
                <a:r>
                  <a:rPr lang="en-US" dirty="0"/>
                  <a:t>: -126…127)</a:t>
                </a:r>
              </a:p>
              <a:p>
                <a:pPr marL="838200" lvl="2"/>
                <a:r>
                  <a:rPr lang="en-US" dirty="0"/>
                  <a:t>Double precision: </a:t>
                </a:r>
                <a:r>
                  <a:rPr lang="en-US" dirty="0" smtClean="0"/>
                  <a:t>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1023</a:t>
                </a:r>
                <a:r>
                  <a:rPr lang="en-US" dirty="0" smtClean="0"/>
                  <a:t>   (</a:t>
                </a:r>
                <a:r>
                  <a:rPr lang="en-US" i="1" dirty="0" err="1" smtClean="0"/>
                  <a:t>exp</a:t>
                </a:r>
                <a:r>
                  <a:rPr lang="en-US" dirty="0"/>
                  <a:t>: 1…2046 </a:t>
                </a:r>
                <a:r>
                  <a:rPr lang="en-US" dirty="0">
                    <a:sym typeface="Symbol"/>
                  </a:rPr>
                  <a:t> </a:t>
                </a:r>
                <a:r>
                  <a:rPr lang="en-US" dirty="0"/>
                  <a:t> </a:t>
                </a:r>
                <a:r>
                  <a:rPr lang="en-US" i="1" dirty="0"/>
                  <a:t>E</a:t>
                </a:r>
                <a:r>
                  <a:rPr lang="en-US" dirty="0" smtClean="0"/>
                  <a:t>: </a:t>
                </a:r>
                <a:r>
                  <a:rPr lang="en-US" dirty="0"/>
                  <a:t>-1022…1023)</a:t>
                </a:r>
              </a:p>
              <a:p>
                <a:pPr lvl="2"/>
                <a:endParaRPr lang="en-US" sz="1000" dirty="0"/>
              </a:p>
              <a:p>
                <a:r>
                  <a:rPr lang="en-US" dirty="0" err="1"/>
                  <a:t>Significand</a:t>
                </a:r>
                <a:r>
                  <a:rPr lang="en-US" dirty="0"/>
                  <a:t> coded with implied leading 1: </a:t>
                </a:r>
                <a:r>
                  <a:rPr lang="en-US" dirty="0" smtClean="0"/>
                  <a:t>  </a:t>
                </a:r>
                <a:r>
                  <a:rPr lang="en-US" dirty="0" smtClean="0">
                    <a:latin typeface="Calibri Bold Italic" charset="0"/>
                    <a:ea typeface="Calibri Bold Italic" charset="0"/>
                    <a:cs typeface="Calibri Bold Italic" charset="0"/>
                    <a:sym typeface="Calibri Bold Italic" charset="0"/>
                  </a:rPr>
                  <a:t>M</a:t>
                </a:r>
                <a:r>
                  <a:rPr lang="en-US" dirty="0" smtClean="0"/>
                  <a:t>  </a:t>
                </a:r>
                <a:r>
                  <a:rPr lang="en-US" dirty="0"/>
                  <a:t>=  </a:t>
                </a:r>
                <a:r>
                  <a:rPr lang="en-US" u="sng" dirty="0">
                    <a:latin typeface="Monaco" charset="0"/>
                    <a:ea typeface="Monaco" charset="0"/>
                    <a:cs typeface="Monaco" charset="0"/>
                    <a:sym typeface="Monaco" charset="0"/>
                  </a:rPr>
                  <a:t>1</a:t>
                </a:r>
                <a:r>
                  <a:rPr lang="en-US" dirty="0">
                    <a:latin typeface="Monaco" charset="0"/>
                    <a:ea typeface="Monaco" charset="0"/>
                    <a:cs typeface="Monaco" charset="0"/>
                    <a:sym typeface="Monaco" charset="0"/>
                  </a:rPr>
                  <a:t>.xxx…x</a:t>
                </a:r>
                <a:r>
                  <a:rPr lang="en-US" baseline="-6000" dirty="0">
                    <a:latin typeface="Monaco" charset="0"/>
                    <a:ea typeface="Monaco" charset="0"/>
                    <a:cs typeface="Monaco" charset="0"/>
                    <a:sym typeface="Monaco" charset="0"/>
                  </a:rPr>
                  <a:t>2</a:t>
                </a:r>
                <a:endParaRPr lang="en-US" dirty="0"/>
              </a:p>
              <a:p>
                <a:pPr marL="552450" lvl="1"/>
                <a:r>
                  <a:rPr lang="en-US" dirty="0"/>
                  <a:t> </a:t>
                </a:r>
                <a:r>
                  <a:rPr lang="en-US" dirty="0">
                    <a:latin typeface="Monaco" charset="0"/>
                    <a:ea typeface="Monaco" charset="0"/>
                    <a:cs typeface="Monaco" charset="0"/>
                    <a:sym typeface="Monaco" charset="0"/>
                  </a:rPr>
                  <a:t>xxx…x</a:t>
                </a:r>
                <a:r>
                  <a:rPr lang="en-US" dirty="0"/>
                  <a:t>: bits of </a:t>
                </a:r>
                <a:r>
                  <a:rPr lang="en-US" dirty="0" err="1" smtClean="0">
                    <a:latin typeface="Calibri Italic" panose="020F05020202040A0204" pitchFamily="34" charset="0"/>
                    <a:ea typeface="Monaco" charset="0"/>
                    <a:cs typeface="Calibri Italic" panose="020F05020202040A0204" pitchFamily="34" charset="0"/>
                    <a:sym typeface="Monaco" charset="0"/>
                  </a:rPr>
                  <a:t>frac</a:t>
                </a:r>
                <a:endParaRPr lang="en-US" dirty="0" smtClean="0">
                  <a:latin typeface="Calibri Italic" panose="020F05020202040A0204" pitchFamily="34" charset="0"/>
                  <a:ea typeface="Monaco" charset="0"/>
                  <a:cs typeface="Calibri Italic" panose="020F05020202040A0204" pitchFamily="34" charset="0"/>
                  <a:sym typeface="Monaco" charset="0"/>
                </a:endParaRPr>
              </a:p>
              <a:p>
                <a:pPr lvl="2"/>
                <a:endParaRPr lang="en-US" sz="1000" dirty="0"/>
              </a:p>
              <a:p>
                <a:r>
                  <a:rPr lang="en-US" dirty="0" smtClean="0"/>
                  <a:t>Decimal value of normalized FP representations:</a:t>
                </a:r>
                <a:endParaRPr lang="en-US" dirty="0"/>
              </a:p>
              <a:p>
                <a:pPr marL="552450" lvl="1">
                  <a:tabLst>
                    <a:tab pos="3200400" algn="l"/>
                  </a:tabLst>
                </a:pPr>
                <a:r>
                  <a:rPr lang="en-US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Single-precision: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chemeClr val="accent2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accent2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  <m:t>𝑉𝑎𝑙𝑢𝑒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accent2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  <m:t>10</m:t>
                        </m:r>
                      </m:sub>
                    </m:sSub>
                    <m:r>
                      <a:rPr lang="en-US" i="1" smtClean="0">
                        <a:solidFill>
                          <a:schemeClr val="accent2"/>
                        </a:solidFill>
                        <a:latin typeface="Cambria Math"/>
                        <a:ea typeface="Cambria Math"/>
                        <a:cs typeface="Calibri" panose="020F0502020204030204" pitchFamily="34" charset="0"/>
                      </a:rPr>
                      <m:t>=</m:t>
                    </m:r>
                    <m:sSup>
                      <m:sSupPr>
                        <m:ctrlPr>
                          <a:rPr lang="en-US" i="1" smtClean="0">
                            <a:solidFill>
                              <a:schemeClr val="accent2"/>
                            </a:solidFill>
                            <a:latin typeface="Cambria Math"/>
                            <a:ea typeface="Cambria Math"/>
                            <a:cs typeface="Calibri" panose="020F0502020204030204" pitchFamily="34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smtClean="0">
                                <a:solidFill>
                                  <a:schemeClr val="accent2"/>
                                </a:solidFill>
                                <a:latin typeface="Cambria Math"/>
                                <a:ea typeface="Cambria Math"/>
                                <a:cs typeface="Calibri" panose="020F0502020204030204" pitchFamily="34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schemeClr val="accent2"/>
                                </a:solidFill>
                                <a:latin typeface="Cambria Math"/>
                                <a:ea typeface="Cambria Math"/>
                                <a:cs typeface="Calibri" panose="020F0502020204030204" pitchFamily="34" charset="0"/>
                              </a:rPr>
                              <m:t>−1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solidFill>
                              <a:schemeClr val="accent2"/>
                            </a:solidFill>
                            <a:latin typeface="Cambria Math"/>
                            <a:ea typeface="Cambria Math"/>
                            <a:cs typeface="Calibri" panose="020F0502020204030204" pitchFamily="34" charset="0"/>
                          </a:rPr>
                          <m:t>𝑠</m:t>
                        </m:r>
                      </m:sup>
                    </m:sSup>
                    <m:r>
                      <a:rPr lang="en-US" i="1" smtClean="0">
                        <a:solidFill>
                          <a:schemeClr val="accent2"/>
                        </a:solidFill>
                        <a:latin typeface="Cambria Math"/>
                        <a:ea typeface="Cambria Math"/>
                        <a:cs typeface="Calibri" panose="020F0502020204030204" pitchFamily="34" charset="0"/>
                      </a:rPr>
                      <m:t>×</m:t>
                    </m:r>
                    <m:r>
                      <a:rPr lang="en-US" b="0" i="1" smtClean="0">
                        <a:solidFill>
                          <a:schemeClr val="accent2"/>
                        </a:solidFill>
                        <a:latin typeface="Cambria Math"/>
                        <a:ea typeface="Cambria Math"/>
                        <a:cs typeface="Calibri" panose="020F0502020204030204" pitchFamily="34" charset="0"/>
                      </a:rPr>
                      <m:t>1.</m:t>
                    </m:r>
                    <m:r>
                      <a:rPr lang="en-US" b="0" i="1" smtClean="0">
                        <a:solidFill>
                          <a:schemeClr val="accent2"/>
                        </a:solidFill>
                        <a:latin typeface="Cambria Math"/>
                        <a:ea typeface="Cambria Math"/>
                        <a:cs typeface="Calibri" panose="020F0502020204030204" pitchFamily="34" charset="0"/>
                      </a:rPr>
                      <m:t>𝑓𝑟𝑎𝑐</m:t>
                    </m:r>
                    <m:r>
                      <a:rPr lang="en-US" b="0" i="1" smtClean="0">
                        <a:solidFill>
                          <a:schemeClr val="accent2"/>
                        </a:solidFill>
                        <a:latin typeface="Cambria Math"/>
                        <a:ea typeface="Cambria Math"/>
                        <a:cs typeface="Calibri" panose="020F0502020204030204" pitchFamily="34" charset="0"/>
                      </a:rPr>
                      <m:t>×</m:t>
                    </m:r>
                    <m:sSup>
                      <m:sSupPr>
                        <m:ctrlPr>
                          <a:rPr lang="en-US" b="0" i="1" smtClean="0">
                            <a:solidFill>
                              <a:schemeClr val="accent2"/>
                            </a:solidFill>
                            <a:latin typeface="Cambria Math"/>
                            <a:ea typeface="Cambria Math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accent2"/>
                            </a:solidFill>
                            <a:latin typeface="Cambria Math"/>
                            <a:ea typeface="Cambria Math"/>
                            <a:cs typeface="Calibri" panose="020F0502020204030204" pitchFamily="34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accent2"/>
                            </a:solidFill>
                            <a:latin typeface="Cambria Math"/>
                            <a:ea typeface="Cambria Math"/>
                            <a:cs typeface="Calibri" panose="020F0502020204030204" pitchFamily="34" charset="0"/>
                          </a:rPr>
                          <m:t>𝑒𝑥𝑝</m:t>
                        </m:r>
                        <m:r>
                          <a:rPr lang="en-US" b="0" i="1" smtClean="0">
                            <a:solidFill>
                              <a:schemeClr val="accent2"/>
                            </a:solidFill>
                            <a:latin typeface="Cambria Math"/>
                            <a:ea typeface="Cambria Math"/>
                            <a:cs typeface="Calibri" panose="020F0502020204030204" pitchFamily="34" charset="0"/>
                          </a:rPr>
                          <m:t>−127</m:t>
                        </m:r>
                      </m:sup>
                    </m:sSup>
                  </m:oMath>
                </a14:m>
                <a:endParaRPr lang="en-US" dirty="0" smtClean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52450" lvl="1">
                  <a:tabLst>
                    <a:tab pos="3200400" algn="l"/>
                  </a:tabLst>
                </a:pPr>
                <a:r>
                  <a:rPr lang="en-US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Double-precision:</a:t>
                </a:r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accent2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accent2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  <m:t>𝑉𝑎𝑙𝑢𝑒</m:t>
                        </m:r>
                      </m:e>
                      <m:sub>
                        <m:r>
                          <a:rPr lang="en-US" i="1">
                            <a:solidFill>
                              <a:schemeClr val="accent2"/>
                            </a:solidFill>
                            <a:latin typeface="Cambria Math"/>
                            <a:cs typeface="Calibri" panose="020F0502020204030204" pitchFamily="34" charset="0"/>
                          </a:rPr>
                          <m:t>10</m:t>
                        </m:r>
                      </m:sub>
                    </m:sSub>
                    <m:r>
                      <a:rPr lang="en-US" i="1">
                        <a:solidFill>
                          <a:schemeClr val="accent2"/>
                        </a:solidFill>
                        <a:latin typeface="Cambria Math"/>
                        <a:ea typeface="Cambria Math"/>
                        <a:cs typeface="Calibri" panose="020F0502020204030204" pitchFamily="34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solidFill>
                              <a:schemeClr val="accent2"/>
                            </a:solidFill>
                            <a:latin typeface="Cambria Math"/>
                            <a:ea typeface="Cambria Math"/>
                            <a:cs typeface="Calibri" panose="020F0502020204030204" pitchFamily="34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solidFill>
                                  <a:schemeClr val="accent2"/>
                                </a:solidFill>
                                <a:latin typeface="Cambria Math"/>
                                <a:ea typeface="Cambria Math"/>
                                <a:cs typeface="Calibri" panose="020F0502020204030204" pitchFamily="34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solidFill>
                                  <a:schemeClr val="accent2"/>
                                </a:solidFill>
                                <a:latin typeface="Cambria Math"/>
                                <a:ea typeface="Cambria Math"/>
                                <a:cs typeface="Calibri" panose="020F0502020204030204" pitchFamily="34" charset="0"/>
                              </a:rPr>
                              <m:t>−1</m:t>
                            </m:r>
                          </m:e>
                        </m:d>
                      </m:e>
                      <m:sup>
                        <m:r>
                          <a:rPr lang="en-US" i="1">
                            <a:solidFill>
                              <a:schemeClr val="accent2"/>
                            </a:solidFill>
                            <a:latin typeface="Cambria Math"/>
                            <a:ea typeface="Cambria Math"/>
                            <a:cs typeface="Calibri" panose="020F0502020204030204" pitchFamily="34" charset="0"/>
                          </a:rPr>
                          <m:t>𝑠</m:t>
                        </m:r>
                      </m:sup>
                    </m:sSup>
                    <m:r>
                      <a:rPr lang="en-US" i="1">
                        <a:solidFill>
                          <a:schemeClr val="accent2"/>
                        </a:solidFill>
                        <a:latin typeface="Cambria Math"/>
                        <a:ea typeface="Cambria Math"/>
                        <a:cs typeface="Calibri" panose="020F0502020204030204" pitchFamily="34" charset="0"/>
                      </a:rPr>
                      <m:t>×1.</m:t>
                    </m:r>
                    <m:r>
                      <a:rPr lang="en-US" i="1">
                        <a:solidFill>
                          <a:schemeClr val="accent2"/>
                        </a:solidFill>
                        <a:latin typeface="Cambria Math"/>
                        <a:ea typeface="Cambria Math"/>
                        <a:cs typeface="Calibri" panose="020F0502020204030204" pitchFamily="34" charset="0"/>
                      </a:rPr>
                      <m:t>𝑓𝑟𝑎𝑐</m:t>
                    </m:r>
                    <m:r>
                      <a:rPr lang="en-US" i="1">
                        <a:solidFill>
                          <a:schemeClr val="accent2"/>
                        </a:solidFill>
                        <a:latin typeface="Cambria Math"/>
                        <a:ea typeface="Cambria Math"/>
                        <a:cs typeface="Calibri" panose="020F0502020204030204" pitchFamily="34" charset="0"/>
                      </a:rPr>
                      <m:t>×</m:t>
                    </m:r>
                    <m:sSup>
                      <m:sSupPr>
                        <m:ctrlPr>
                          <a:rPr lang="en-US" i="1">
                            <a:solidFill>
                              <a:schemeClr val="accent2"/>
                            </a:solidFill>
                            <a:latin typeface="Cambria Math"/>
                            <a:ea typeface="Cambria Math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chemeClr val="accent2"/>
                            </a:solidFill>
                            <a:latin typeface="Cambria Math"/>
                            <a:ea typeface="Cambria Math"/>
                            <a:cs typeface="Calibri" panose="020F0502020204030204" pitchFamily="34" charset="0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solidFill>
                              <a:schemeClr val="accent2"/>
                            </a:solidFill>
                            <a:latin typeface="Cambria Math"/>
                            <a:ea typeface="Cambria Math"/>
                            <a:cs typeface="Calibri" panose="020F0502020204030204" pitchFamily="34" charset="0"/>
                          </a:rPr>
                          <m:t>𝑒𝑥𝑝</m:t>
                        </m:r>
                        <m:r>
                          <a:rPr lang="en-US" i="1">
                            <a:solidFill>
                              <a:schemeClr val="accent2"/>
                            </a:solidFill>
                            <a:latin typeface="Cambria Math"/>
                            <a:ea typeface="Cambria Math"/>
                            <a:cs typeface="Calibri" panose="020F0502020204030204" pitchFamily="34" charset="0"/>
                          </a:rPr>
                          <m:t>−1023</m:t>
                        </m:r>
                      </m:sup>
                    </m:sSup>
                  </m:oMath>
                </a14:m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21508" name="Rectangle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1">
                <a:blip r:embed="rId2"/>
                <a:stretch>
                  <a:fillRect l="-727" t="-1009"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693270" y="5867400"/>
            <a:ext cx="355600" cy="355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>
              <a:lnSpc>
                <a:spcPct val="100000"/>
              </a:lnSpc>
            </a:pPr>
            <a:endParaRPr lang="en-US" sz="2400" dirty="0">
              <a:latin typeface="Courier New" pitchFamily="49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1151965" y="5867400"/>
            <a:ext cx="1779495" cy="355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>
              <a:lnSpc>
                <a:spcPct val="100000"/>
              </a:lnSpc>
            </a:pPr>
            <a:endParaRPr lang="en-US" sz="2400" dirty="0">
              <a:latin typeface="Courier New" pitchFamily="49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3048000" y="5867400"/>
            <a:ext cx="5066555" cy="355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>
              <a:lnSpc>
                <a:spcPct val="100000"/>
              </a:lnSpc>
            </a:pPr>
            <a:endParaRPr lang="en-US" sz="2400" dirty="0">
              <a:latin typeface="Courier New" pitchFamily="49" charset="0"/>
            </a:endParaRPr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448733" y="552978"/>
            <a:ext cx="7366000" cy="573088"/>
          </a:xfrm>
        </p:spPr>
        <p:txBody>
          <a:bodyPr/>
          <a:lstStyle/>
          <a:p>
            <a:r>
              <a:rPr lang="en-US"/>
              <a:t>Normalized Encoding Example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55000" cy="5029200"/>
          </a:xfrm>
        </p:spPr>
        <p:txBody>
          <a:bodyPr/>
          <a:lstStyle/>
          <a:p>
            <a:pPr marL="223838" indent="-223838" defTabSz="895350">
              <a:lnSpc>
                <a:spcPct val="85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2000" dirty="0" smtClean="0"/>
              <a:t>Value:   </a:t>
            </a:r>
            <a:r>
              <a:rPr lang="en-US" sz="1800" dirty="0" smtClean="0">
                <a:latin typeface="Courier New" pitchFamily="49" charset="0"/>
              </a:rPr>
              <a:t>float </a:t>
            </a:r>
            <a:r>
              <a:rPr lang="en-US" sz="1800" dirty="0">
                <a:latin typeface="Courier New" pitchFamily="49" charset="0"/>
              </a:rPr>
              <a:t>F = 15213.0;</a:t>
            </a:r>
            <a:endParaRPr lang="en-US" sz="1800" dirty="0"/>
          </a:p>
          <a:p>
            <a:pPr marL="560388" lvl="1" indent="-222250" defTabSz="895350">
              <a:lnSpc>
                <a:spcPct val="90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1800" b="0" dirty="0"/>
              <a:t>15213</a:t>
            </a:r>
            <a:r>
              <a:rPr lang="en-US" sz="1800" b="0" baseline="-25000" dirty="0"/>
              <a:t>10</a:t>
            </a:r>
            <a:r>
              <a:rPr lang="en-US" sz="1800" b="0" dirty="0"/>
              <a:t>  = 11101101101101</a:t>
            </a:r>
            <a:r>
              <a:rPr lang="en-US" sz="1800" b="0" baseline="-25000" dirty="0"/>
              <a:t>2  </a:t>
            </a:r>
            <a:r>
              <a:rPr lang="en-US" sz="1800" b="0" dirty="0"/>
              <a:t> </a:t>
            </a:r>
            <a:endParaRPr lang="en-US" sz="1800" b="0" dirty="0" smtClean="0"/>
          </a:p>
          <a:p>
            <a:pPr marL="560388" lvl="1" indent="-222250" defTabSz="895350">
              <a:lnSpc>
                <a:spcPct val="90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endParaRPr lang="en-US" sz="1800" b="0" dirty="0" smtClean="0"/>
          </a:p>
          <a:p>
            <a:pPr marL="560388" lvl="1" indent="-222250" defTabSz="895350">
              <a:lnSpc>
                <a:spcPct val="90000"/>
              </a:lnSpc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1800" dirty="0" smtClean="0"/>
              <a:t>                     </a:t>
            </a:r>
            <a:r>
              <a:rPr lang="en-US" sz="1800" b="0" dirty="0" smtClean="0"/>
              <a:t>= </a:t>
            </a:r>
            <a:r>
              <a:rPr lang="en-US" sz="1800" b="0" dirty="0"/>
              <a:t>1.1101101101101</a:t>
            </a:r>
            <a:r>
              <a:rPr lang="en-US" sz="1800" b="0" baseline="-25000" dirty="0"/>
              <a:t>2</a:t>
            </a:r>
            <a:r>
              <a:rPr lang="en-US" sz="1800" b="0" dirty="0"/>
              <a:t> </a:t>
            </a:r>
            <a:r>
              <a:rPr lang="en-US" sz="1800" b="0" dirty="0" smtClean="0"/>
              <a:t>x </a:t>
            </a:r>
            <a:r>
              <a:rPr lang="en-US" sz="1800" b="0" dirty="0"/>
              <a:t>2</a:t>
            </a:r>
            <a:r>
              <a:rPr lang="en-US" sz="1800" b="0" baseline="30000" dirty="0"/>
              <a:t>13</a:t>
            </a:r>
            <a:endParaRPr lang="en-US" sz="1800" b="0" dirty="0"/>
          </a:p>
          <a:p>
            <a:pPr marL="223838" indent="-223838" defTabSz="895350">
              <a:lnSpc>
                <a:spcPct val="85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endParaRPr lang="en-US" sz="2000" dirty="0" smtClean="0"/>
          </a:p>
          <a:p>
            <a:pPr marL="223838" indent="-223838" defTabSz="895350">
              <a:lnSpc>
                <a:spcPct val="85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2000" dirty="0" err="1" smtClean="0"/>
              <a:t>Significand</a:t>
            </a:r>
            <a:endParaRPr lang="en-US" sz="2000" dirty="0"/>
          </a:p>
          <a:p>
            <a:pPr marL="560388" lvl="1" indent="-222250" defTabSz="895350">
              <a:lnSpc>
                <a:spcPct val="90000"/>
              </a:lnSpc>
              <a:buFont typeface="Wingdings" pitchFamily="2" charset="2"/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1800" b="0" i="1" dirty="0"/>
              <a:t>M</a:t>
            </a:r>
            <a:r>
              <a:rPr lang="en-US" sz="1800" dirty="0"/>
              <a:t> 	= 	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1.</a:t>
            </a:r>
            <a:r>
              <a:rPr lang="en-US" sz="1800" b="1" u="sng" dirty="0">
                <a:latin typeface="Courier New" pitchFamily="49" charset="0"/>
                <a:cs typeface="Courier New" pitchFamily="49" charset="0"/>
              </a:rPr>
              <a:t>1101101101101</a:t>
            </a:r>
            <a:r>
              <a:rPr lang="en-US" sz="1800" b="1" baseline="-25000" dirty="0">
                <a:latin typeface="Courier New" pitchFamily="49" charset="0"/>
                <a:cs typeface="Courier New" pitchFamily="49" charset="0"/>
              </a:rPr>
              <a:t>2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560388" lvl="1" indent="-222250" defTabSz="895350">
              <a:lnSpc>
                <a:spcPct val="90000"/>
              </a:lnSpc>
              <a:buFont typeface="Wingdings" pitchFamily="2" charset="2"/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1800" b="1" dirty="0" err="1">
                <a:latin typeface="Courier New" pitchFamily="49" charset="0"/>
              </a:rPr>
              <a:t>frac</a:t>
            </a:r>
            <a:r>
              <a:rPr lang="en-US" sz="1800" b="1" dirty="0">
                <a:latin typeface="Courier New" pitchFamily="49" charset="0"/>
              </a:rPr>
              <a:t>	= 	 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b="1" u="sng" dirty="0" smtClean="0">
                <a:latin typeface="Courier New" pitchFamily="49" charset="0"/>
              </a:rPr>
              <a:t>1101101101101</a:t>
            </a:r>
            <a:r>
              <a:rPr lang="en-US" sz="1800" b="1" dirty="0" smtClean="0">
                <a:latin typeface="Courier New" pitchFamily="49" charset="0"/>
              </a:rPr>
              <a:t>0000000000</a:t>
            </a:r>
            <a:r>
              <a:rPr lang="en-US" sz="1800" b="1" baseline="-25000" dirty="0" smtClean="0">
                <a:latin typeface="Courier New" pitchFamily="49" charset="0"/>
              </a:rPr>
              <a:t>2</a:t>
            </a:r>
            <a:endParaRPr lang="en-US" sz="1800" b="1" dirty="0"/>
          </a:p>
          <a:p>
            <a:pPr marL="223838" indent="-223838" defTabSz="895350">
              <a:lnSpc>
                <a:spcPct val="85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endParaRPr lang="en-US" sz="2000" dirty="0" smtClean="0"/>
          </a:p>
          <a:p>
            <a:pPr marL="223838" indent="-223838" defTabSz="895350">
              <a:lnSpc>
                <a:spcPct val="85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2000" dirty="0" smtClean="0"/>
              <a:t>Exponent  (</a:t>
            </a:r>
            <a:r>
              <a:rPr lang="en-US" sz="20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r>
              <a:rPr lang="en-US" sz="2000" dirty="0"/>
              <a:t>  =  </a:t>
            </a:r>
            <a:r>
              <a:rPr lang="en-US" sz="2000" dirty="0" err="1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Exp</a:t>
            </a:r>
            <a:r>
              <a:rPr lang="en-US" sz="2000" dirty="0"/>
              <a:t> – </a:t>
            </a:r>
            <a:r>
              <a:rPr lang="en-US" sz="2000" dirty="0" smtClean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Bias)</a:t>
            </a:r>
            <a:endParaRPr lang="en-US" sz="2000" dirty="0"/>
          </a:p>
          <a:p>
            <a:pPr marL="560388" lvl="1" indent="-222250" defTabSz="895350">
              <a:lnSpc>
                <a:spcPct val="90000"/>
              </a:lnSpc>
              <a:buFont typeface="Wingdings" pitchFamily="2" charset="2"/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1800" b="0" i="1" dirty="0" smtClean="0"/>
              <a:t>E	</a:t>
            </a:r>
            <a:r>
              <a:rPr lang="en-US" sz="1800" dirty="0" smtClean="0"/>
              <a:t> 	= 		13</a:t>
            </a:r>
          </a:p>
          <a:p>
            <a:pPr marL="560388" lvl="1" indent="-222250" defTabSz="895350">
              <a:lnSpc>
                <a:spcPct val="90000"/>
              </a:lnSpc>
              <a:buFont typeface="Wingdings" pitchFamily="2" charset="2"/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1800" b="0" i="1" dirty="0" smtClean="0"/>
              <a:t>Bias</a:t>
            </a:r>
            <a:r>
              <a:rPr lang="en-US" sz="1800" dirty="0" smtClean="0"/>
              <a:t> 	= 		127</a:t>
            </a:r>
          </a:p>
          <a:p>
            <a:pPr marL="560388" lvl="1" indent="-222250" defTabSz="895350">
              <a:lnSpc>
                <a:spcPct val="90000"/>
              </a:lnSpc>
              <a:buFont typeface="Wingdings" pitchFamily="2" charset="2"/>
              <a:buNone/>
              <a:tabLst>
                <a:tab pos="914400" algn="l"/>
                <a:tab pos="1943100" algn="l"/>
                <a:tab pos="2400300" algn="l"/>
                <a:tab pos="2971800" algn="l"/>
                <a:tab pos="3314700" algn="l"/>
              </a:tabLst>
            </a:pPr>
            <a:r>
              <a:rPr lang="en-US" sz="1800" b="0" i="1" dirty="0" smtClean="0"/>
              <a:t>Exp</a:t>
            </a:r>
            <a:r>
              <a:rPr lang="en-US" sz="1800" dirty="0" smtClean="0"/>
              <a:t> 	= </a:t>
            </a:r>
            <a:r>
              <a:rPr lang="en-US" sz="1800" i="1" dirty="0" smtClean="0"/>
              <a:t>E + Bias</a:t>
            </a:r>
            <a:r>
              <a:rPr lang="en-US" sz="1800" dirty="0" smtClean="0"/>
              <a:t> </a:t>
            </a:r>
            <a:r>
              <a:rPr lang="en-US" sz="1800" dirty="0" smtClean="0"/>
              <a:t>	= </a:t>
            </a:r>
            <a:r>
              <a:rPr lang="en-US" sz="1800" dirty="0" smtClean="0"/>
              <a:t>	140 	=	</a:t>
            </a:r>
            <a:r>
              <a:rPr lang="en-US" sz="1800" b="1" dirty="0" smtClean="0">
                <a:latin typeface="Courier New" pitchFamily="49" charset="0"/>
              </a:rPr>
              <a:t>10001100</a:t>
            </a:r>
            <a:r>
              <a:rPr lang="en-US" sz="1800" b="1" baseline="-25000" dirty="0" smtClean="0">
                <a:latin typeface="Courier New" pitchFamily="49" charset="0"/>
              </a:rPr>
              <a:t>2</a:t>
            </a:r>
          </a:p>
          <a:p>
            <a:pPr marL="560388" lvl="1" indent="-222250" defTabSz="895350">
              <a:lnSpc>
                <a:spcPct val="90000"/>
              </a:lnSpc>
              <a:buFont typeface="Wingdings" pitchFamily="2" charset="2"/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endParaRPr lang="en-US" sz="1800" b="1" baseline="-25000" dirty="0" smtClean="0">
              <a:latin typeface="Courier New" pitchFamily="49" charset="0"/>
            </a:endParaRPr>
          </a:p>
          <a:p>
            <a:pPr marL="0" indent="0" defTabSz="895350">
              <a:lnSpc>
                <a:spcPct val="85000"/>
              </a:lnSpc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    </a:t>
            </a:r>
            <a:r>
              <a:rPr lang="en-US" sz="2800" dirty="0" smtClean="0">
                <a:latin typeface="Courier New" pitchFamily="49" charset="0"/>
              </a:rPr>
              <a:t>0 </a:t>
            </a:r>
            <a:r>
              <a:rPr lang="en-US" sz="2800" dirty="0" smtClean="0">
                <a:latin typeface="Courier New" pitchFamily="49" charset="0"/>
              </a:rPr>
              <a:t>10001100 11011011011010000000000 </a:t>
            </a:r>
          </a:p>
          <a:p>
            <a:pPr marL="560388" lvl="1" indent="-222250" defTabSz="895350">
              <a:lnSpc>
                <a:spcPct val="90000"/>
              </a:lnSpc>
              <a:buFont typeface="Wingdings" pitchFamily="2" charset="2"/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6223000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24498" y="6223000"/>
            <a:ext cx="7377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exp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69153" y="6223000"/>
            <a:ext cx="922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frac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" name="Straight Arrow Connector 2"/>
          <p:cNvCxnSpPr/>
          <p:nvPr/>
        </p:nvCxnSpPr>
        <p:spPr bwMode="auto">
          <a:xfrm>
            <a:off x="3048000" y="1981200"/>
            <a:ext cx="0" cy="304800"/>
          </a:xfrm>
          <a:prstGeom prst="straightConnector1">
            <a:avLst/>
          </a:prstGeom>
          <a:noFill/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flipH="1">
            <a:off x="2209800" y="5410200"/>
            <a:ext cx="1905000" cy="381000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4267200" y="3886200"/>
            <a:ext cx="1314077" cy="1905000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4659525" y="1340584"/>
            <a:ext cx="4385944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solidFill>
                  <a:srgbClr val="FF0000"/>
                </a:solidFill>
                <a:latin typeface="Calibri" pitchFamily="34" charset="0"/>
              </a:rPr>
              <a:t>shift binary point by K bits so that</a:t>
            </a:r>
          </a:p>
          <a:p>
            <a:r>
              <a:rPr lang="en-US" sz="2000" i="1" dirty="0" smtClean="0">
                <a:solidFill>
                  <a:srgbClr val="FF0000"/>
                </a:solidFill>
                <a:latin typeface="Calibri" pitchFamily="34" charset="0"/>
              </a:rPr>
              <a:t>only one leading 1 bit remains on</a:t>
            </a:r>
          </a:p>
          <a:p>
            <a:r>
              <a:rPr lang="en-US" sz="2000" i="1" dirty="0" smtClean="0">
                <a:solidFill>
                  <a:srgbClr val="FF0000"/>
                </a:solidFill>
                <a:latin typeface="Calibri" pitchFamily="34" charset="0"/>
              </a:rPr>
              <a:t>the left side of the binary point</a:t>
            </a:r>
          </a:p>
          <a:p>
            <a:r>
              <a:rPr lang="en-US" sz="2000" i="1" dirty="0" smtClean="0">
                <a:solidFill>
                  <a:srgbClr val="FF0000"/>
                </a:solidFill>
                <a:latin typeface="Calibri" pitchFamily="34" charset="0"/>
              </a:rPr>
              <a:t>(here, shifted right by 13 bits, so K = 13),</a:t>
            </a:r>
          </a:p>
          <a:p>
            <a:r>
              <a:rPr lang="en-US" sz="2000" i="1" dirty="0" smtClean="0">
                <a:solidFill>
                  <a:srgbClr val="FF0000"/>
                </a:solidFill>
                <a:latin typeface="Calibri" pitchFamily="34" charset="0"/>
              </a:rPr>
              <a:t>then multiply by 2</a:t>
            </a:r>
            <a:r>
              <a:rPr lang="en-US" sz="2000" i="1" baseline="30000" dirty="0" smtClean="0">
                <a:solidFill>
                  <a:srgbClr val="FF0000"/>
                </a:solidFill>
                <a:latin typeface="Calibri" pitchFamily="34" charset="0"/>
              </a:rPr>
              <a:t>K</a:t>
            </a:r>
            <a:r>
              <a:rPr lang="en-US" sz="2000" i="1" dirty="0" smtClean="0">
                <a:solidFill>
                  <a:srgbClr val="FF0000"/>
                </a:solidFill>
                <a:latin typeface="Calibri" pitchFamily="34" charset="0"/>
              </a:rPr>
              <a:t>   (here</a:t>
            </a:r>
            <a:r>
              <a:rPr lang="en-US" sz="2000" i="1" dirty="0">
                <a:solidFill>
                  <a:srgbClr val="FF0000"/>
                </a:solidFill>
                <a:latin typeface="Calibri" pitchFamily="34" charset="0"/>
              </a:rPr>
              <a:t>, </a:t>
            </a:r>
            <a:r>
              <a:rPr lang="en-US" sz="2000" i="1" dirty="0" smtClean="0">
                <a:solidFill>
                  <a:srgbClr val="FF0000"/>
                </a:solidFill>
                <a:latin typeface="Calibri" pitchFamily="34" charset="0"/>
              </a:rPr>
              <a:t>2</a:t>
            </a:r>
            <a:r>
              <a:rPr lang="en-US" sz="2000" i="1" baseline="30000" dirty="0" smtClean="0">
                <a:solidFill>
                  <a:srgbClr val="FF0000"/>
                </a:solidFill>
                <a:latin typeface="Calibri" pitchFamily="34" charset="0"/>
              </a:rPr>
              <a:t>13</a:t>
            </a:r>
            <a:r>
              <a:rPr lang="en-US" sz="2000" i="1" dirty="0">
                <a:solidFill>
                  <a:srgbClr val="FF0000"/>
                </a:solidFill>
                <a:latin typeface="Calibri" pitchFamily="34" charset="0"/>
              </a:rPr>
              <a:t>)</a:t>
            </a:r>
            <a:endParaRPr lang="en-US" sz="2000" i="1" baseline="30000" dirty="0" smtClean="0">
              <a:solidFill>
                <a:srgbClr val="FF0000"/>
              </a:solidFill>
              <a:latin typeface="Calibri" pitchFamily="34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 bwMode="auto">
          <a:xfrm flipH="1">
            <a:off x="3874875" y="2156192"/>
            <a:ext cx="1001925" cy="0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>
            <a:off x="3048000" y="2590800"/>
            <a:ext cx="0" cy="609600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 flipH="1">
            <a:off x="2133600" y="2590800"/>
            <a:ext cx="2133600" cy="1600200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4" grpId="0"/>
      <p:bldP spid="5" grpId="0"/>
      <p:bldP spid="6" grpId="0"/>
      <p:bldP spid="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Denormalized Values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Condition: </a:t>
            </a:r>
            <a:r>
              <a:rPr lang="en-US" dirty="0" smtClean="0"/>
              <a:t> </a:t>
            </a:r>
            <a:r>
              <a:rPr lang="en-US" dirty="0" err="1" smtClean="0">
                <a:latin typeface="Monaco" charset="0"/>
                <a:ea typeface="Monaco" charset="0"/>
                <a:cs typeface="Monaco" charset="0"/>
                <a:sym typeface="Monaco" charset="0"/>
              </a:rPr>
              <a:t>exp</a:t>
            </a:r>
            <a:r>
              <a:rPr lang="en-US" dirty="0" smtClean="0">
                <a:latin typeface="Monaco" charset="0"/>
                <a:ea typeface="Monaco" charset="0"/>
                <a:cs typeface="Monaco" charset="0"/>
                <a:sym typeface="Monaco" charset="0"/>
              </a:rPr>
              <a:t>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= 000…0</a:t>
            </a:r>
            <a:endParaRPr lang="en-US" dirty="0"/>
          </a:p>
          <a:p>
            <a:endParaRPr lang="en-US" dirty="0"/>
          </a:p>
          <a:p>
            <a:r>
              <a:rPr lang="en-US" dirty="0"/>
              <a:t>Exponent value: </a:t>
            </a:r>
            <a:r>
              <a:rPr lang="en-US" dirty="0" smtClean="0"/>
              <a:t> </a:t>
            </a:r>
            <a:r>
              <a:rPr lang="en-US" dirty="0" smtClean="0"/>
              <a:t>  </a:t>
            </a:r>
            <a:r>
              <a:rPr lang="en-US" dirty="0" smtClean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r>
              <a:rPr lang="en-US" dirty="0" smtClean="0"/>
              <a:t> </a:t>
            </a:r>
            <a:r>
              <a:rPr lang="en-US" dirty="0"/>
              <a:t>= –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Bias</a:t>
            </a:r>
            <a:r>
              <a:rPr lang="en-US" dirty="0"/>
              <a:t> + 1 </a:t>
            </a:r>
            <a:r>
              <a:rPr lang="en-US" dirty="0" smtClean="0"/>
              <a:t> (</a:t>
            </a:r>
            <a:r>
              <a:rPr lang="en-US" dirty="0"/>
              <a:t>instead of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r>
              <a:rPr lang="en-US" dirty="0"/>
              <a:t> = 0 –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Bias</a:t>
            </a:r>
            <a:r>
              <a:rPr lang="en-US" dirty="0"/>
              <a:t>)</a:t>
            </a:r>
          </a:p>
          <a:p>
            <a:r>
              <a:rPr lang="en-US" dirty="0" err="1"/>
              <a:t>Significand</a:t>
            </a:r>
            <a:r>
              <a:rPr lang="en-US" dirty="0"/>
              <a:t> coded with implied leading 0: </a:t>
            </a:r>
            <a:r>
              <a:rPr lang="en-US" dirty="0" smtClean="0"/>
              <a:t>   </a:t>
            </a:r>
            <a:r>
              <a:rPr lang="en-US" dirty="0" smtClean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 dirty="0" smtClean="0"/>
              <a:t> </a:t>
            </a:r>
            <a:r>
              <a:rPr lang="en-US" dirty="0"/>
              <a:t>= 0.xxx…x</a:t>
            </a:r>
            <a:r>
              <a:rPr lang="en-US" baseline="-6000" dirty="0"/>
              <a:t>2</a:t>
            </a:r>
            <a:endParaRPr lang="en-US" dirty="0"/>
          </a:p>
          <a:p>
            <a:pPr marL="552450" lvl="1"/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xxx…x</a:t>
            </a:r>
            <a:r>
              <a:rPr lang="en-US" dirty="0"/>
              <a:t>: bits of 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endParaRPr lang="en-US" dirty="0"/>
          </a:p>
          <a:p>
            <a:r>
              <a:rPr lang="en-US" dirty="0"/>
              <a:t>Cases</a:t>
            </a:r>
          </a:p>
          <a:p>
            <a:pPr marL="552450" lvl="1"/>
            <a:r>
              <a:rPr lang="en-US" dirty="0"/>
              <a:t>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exp</a:t>
            </a:r>
            <a:r>
              <a:rPr lang="en-US" dirty="0"/>
              <a:t> = 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000…0</a:t>
            </a:r>
            <a:r>
              <a:rPr lang="en-US" dirty="0"/>
              <a:t>,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r>
              <a:rPr lang="en-US" dirty="0"/>
              <a:t> = 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000…0</a:t>
            </a:r>
            <a:endParaRPr lang="en-US" dirty="0"/>
          </a:p>
          <a:p>
            <a:pPr marL="838200" lvl="2"/>
            <a:r>
              <a:rPr lang="en-US" dirty="0"/>
              <a:t>Represents zero value</a:t>
            </a:r>
          </a:p>
          <a:p>
            <a:pPr marL="838200" lvl="2"/>
            <a:r>
              <a:rPr lang="en-US" dirty="0"/>
              <a:t>Note distinct values: +0 and –0 (why?)</a:t>
            </a:r>
          </a:p>
          <a:p>
            <a:pPr marL="552450" lvl="1"/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exp</a:t>
            </a:r>
            <a:r>
              <a:rPr lang="en-US" dirty="0"/>
              <a:t> = 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000…0</a:t>
            </a:r>
            <a:r>
              <a:rPr lang="en-US" dirty="0"/>
              <a:t>,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r>
              <a:rPr lang="en-US" dirty="0"/>
              <a:t> ≠ 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000…0</a:t>
            </a:r>
            <a:endParaRPr lang="en-US" dirty="0"/>
          </a:p>
          <a:p>
            <a:pPr marL="838200" lvl="2"/>
            <a:r>
              <a:rPr lang="en-US" dirty="0"/>
              <a:t>Numbers very close to 0.0</a:t>
            </a:r>
          </a:p>
          <a:p>
            <a:pPr marL="838200" lvl="2"/>
            <a:r>
              <a:rPr lang="en-US" dirty="0"/>
              <a:t>Lose precision as get smaller</a:t>
            </a:r>
          </a:p>
          <a:p>
            <a:pPr marL="838200" lvl="2"/>
            <a:r>
              <a:rPr lang="en-US" dirty="0" err="1"/>
              <a:t>Equispaced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Special Values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Condition: </a:t>
            </a:r>
            <a:r>
              <a:rPr lang="en-US" dirty="0" smtClean="0"/>
              <a:t>  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exp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111…1</a:t>
            </a:r>
            <a:endParaRPr lang="en-US" dirty="0"/>
          </a:p>
          <a:p>
            <a:endParaRPr lang="en-US" dirty="0"/>
          </a:p>
          <a:p>
            <a:r>
              <a:rPr lang="en-US" dirty="0"/>
              <a:t>Case: </a:t>
            </a:r>
            <a:r>
              <a:rPr lang="en-US" dirty="0" smtClean="0"/>
              <a:t>  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exp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111…1</a:t>
            </a:r>
            <a:r>
              <a:rPr lang="en-US" dirty="0"/>
              <a:t>, </a:t>
            </a:r>
            <a:r>
              <a:rPr lang="en-US" dirty="0" smtClean="0"/>
              <a:t>  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000…0</a:t>
            </a:r>
            <a:endParaRPr lang="en-US" dirty="0"/>
          </a:p>
          <a:p>
            <a:pPr marL="552450" lvl="1"/>
            <a:r>
              <a:rPr lang="en-US" u="sng" dirty="0"/>
              <a:t>Represents value </a:t>
            </a:r>
            <a:r>
              <a:rPr lang="en-US" sz="2400" u="sng" dirty="0" smtClean="0">
                <a:sym typeface="Symbol"/>
              </a:rPr>
              <a:t></a:t>
            </a:r>
            <a:r>
              <a:rPr lang="en-US" u="sng" dirty="0" smtClean="0"/>
              <a:t> </a:t>
            </a:r>
            <a:r>
              <a:rPr lang="en-US" u="sng" dirty="0"/>
              <a:t>(infinity)</a:t>
            </a:r>
          </a:p>
          <a:p>
            <a:pPr marL="552450" lvl="1"/>
            <a:r>
              <a:rPr lang="en-US" dirty="0"/>
              <a:t>Operation that overflows</a:t>
            </a:r>
          </a:p>
          <a:p>
            <a:pPr marL="552450" lvl="1"/>
            <a:r>
              <a:rPr lang="en-US" dirty="0"/>
              <a:t>Both positive and negative</a:t>
            </a:r>
          </a:p>
          <a:p>
            <a:pPr marL="552450" lvl="1"/>
            <a:r>
              <a:rPr lang="en-US" dirty="0"/>
              <a:t>E.g., 1.0/0.0 = −1.0/−0.0 = </a:t>
            </a:r>
            <a:r>
              <a:rPr lang="en-US" dirty="0" smtClean="0"/>
              <a:t>+</a:t>
            </a:r>
            <a:r>
              <a:rPr lang="en-US" dirty="0" smtClean="0">
                <a:sym typeface="Symbol"/>
              </a:rPr>
              <a:t></a:t>
            </a:r>
            <a:r>
              <a:rPr lang="en-US" dirty="0" smtClean="0"/>
              <a:t>,  </a:t>
            </a:r>
            <a:r>
              <a:rPr lang="en-US" dirty="0"/>
              <a:t>1.0/−0.0 = </a:t>
            </a:r>
            <a:r>
              <a:rPr lang="en-US" dirty="0" smtClean="0"/>
              <a:t>−</a:t>
            </a:r>
            <a:r>
              <a:rPr lang="en-US" dirty="0" smtClean="0">
                <a:sym typeface="Symbol"/>
              </a:rPr>
              <a:t></a:t>
            </a:r>
            <a:endParaRPr lang="en-US" dirty="0"/>
          </a:p>
          <a:p>
            <a:endParaRPr lang="en-US" dirty="0"/>
          </a:p>
          <a:p>
            <a:r>
              <a:rPr lang="en-US" dirty="0"/>
              <a:t>Case: </a:t>
            </a:r>
            <a:r>
              <a:rPr lang="en-US" dirty="0" smtClean="0"/>
              <a:t>  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exp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111…1</a:t>
            </a:r>
            <a:r>
              <a:rPr lang="en-US" dirty="0"/>
              <a:t>, </a:t>
            </a:r>
            <a:r>
              <a:rPr lang="en-US" dirty="0" smtClean="0"/>
              <a:t>  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r>
              <a:rPr lang="en-US" dirty="0" smtClean="0"/>
              <a:t> </a:t>
            </a:r>
            <a:r>
              <a:rPr lang="en-US" dirty="0"/>
              <a:t>≠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000…0</a:t>
            </a:r>
            <a:endParaRPr lang="en-US" dirty="0"/>
          </a:p>
          <a:p>
            <a:pPr marL="552450" lvl="1"/>
            <a:r>
              <a:rPr lang="en-US" u="sng" dirty="0"/>
              <a:t>Not-a-Number (</a:t>
            </a:r>
            <a:r>
              <a:rPr lang="en-US" u="sng" dirty="0" err="1"/>
              <a:t>NaN</a:t>
            </a:r>
            <a:r>
              <a:rPr lang="en-US" u="sng" dirty="0"/>
              <a:t>)</a:t>
            </a:r>
          </a:p>
          <a:p>
            <a:pPr marL="552450" lvl="1"/>
            <a:r>
              <a:rPr lang="en-US" dirty="0"/>
              <a:t>Represents case when no numeric value can be determined</a:t>
            </a:r>
          </a:p>
          <a:p>
            <a:pPr marL="552450" lvl="1"/>
            <a:r>
              <a:rPr lang="en-US" dirty="0">
                <a:ea typeface="Apple Symbols" charset="0"/>
                <a:cs typeface="Apple Symbols" charset="0"/>
              </a:rPr>
              <a:t>E.g., </a:t>
            </a:r>
            <a:r>
              <a:rPr lang="en-US" dirty="0" err="1">
                <a:ea typeface="Apple Symbols" charset="0"/>
                <a:cs typeface="Apple Symbols" charset="0"/>
              </a:rPr>
              <a:t>sqrt</a:t>
            </a:r>
            <a:r>
              <a:rPr lang="en-US" dirty="0">
                <a:ea typeface="Apple Symbols" charset="0"/>
                <a:cs typeface="Apple Symbols" charset="0"/>
              </a:rPr>
              <a:t>(–1), </a:t>
            </a:r>
            <a:r>
              <a:rPr lang="en-US" dirty="0" smtClean="0">
                <a:sym typeface="Symbol"/>
              </a:rPr>
              <a:t></a:t>
            </a:r>
            <a:r>
              <a:rPr lang="en-US" dirty="0" smtClean="0">
                <a:ea typeface="Apple Symbols" charset="0"/>
                <a:cs typeface="Apple Symbols" charset="0"/>
              </a:rPr>
              <a:t> </a:t>
            </a:r>
            <a:r>
              <a:rPr lang="en-US" dirty="0">
                <a:ea typeface="Apple Symbols" charset="0"/>
                <a:cs typeface="Apple Symbols" charset="0"/>
              </a:rPr>
              <a:t>− </a:t>
            </a:r>
            <a:r>
              <a:rPr lang="en-US" dirty="0" smtClean="0">
                <a:sym typeface="Symbol"/>
              </a:rPr>
              <a:t></a:t>
            </a:r>
            <a:r>
              <a:rPr lang="en-US" dirty="0" smtClean="0">
                <a:ea typeface="Apple Symbols" charset="0"/>
                <a:cs typeface="Apple Symbols" charset="0"/>
              </a:rPr>
              <a:t>, </a:t>
            </a:r>
            <a:r>
              <a:rPr lang="en-US" dirty="0" smtClean="0">
                <a:sym typeface="Symbol"/>
              </a:rPr>
              <a:t></a:t>
            </a:r>
            <a:r>
              <a:rPr lang="en-US" dirty="0" smtClean="0">
                <a:ea typeface="Apple Symbols" charset="0"/>
                <a:cs typeface="Apple Symbols" charset="0"/>
              </a:rPr>
              <a:t> </a:t>
            </a:r>
            <a:r>
              <a:rPr lang="en-US" dirty="0" smtClean="0">
                <a:ea typeface="Apple Symbols" charset="0"/>
                <a:cs typeface="Apple Symbols" charset="0"/>
                <a:sym typeface="Symbol"/>
              </a:rPr>
              <a:t></a:t>
            </a:r>
            <a:r>
              <a:rPr lang="en-US" dirty="0" smtClean="0">
                <a:ea typeface="Apple Symbols" charset="0"/>
                <a:cs typeface="Apple Symbols" charset="0"/>
              </a:rPr>
              <a:t> </a:t>
            </a:r>
            <a:r>
              <a:rPr lang="en-US" dirty="0">
                <a:ea typeface="Apple Symbols" charset="0"/>
                <a:cs typeface="Apple Symbols" charset="0"/>
              </a:rPr>
              <a:t>0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254000"/>
            <a:ext cx="8382000" cy="622300"/>
          </a:xfrm>
          <a:ln/>
        </p:spPr>
        <p:txBody>
          <a:bodyPr/>
          <a:lstStyle/>
          <a:p>
            <a:pPr marL="119063" indent="-119063"/>
            <a:r>
              <a:rPr lang="en-US"/>
              <a:t>Interesting Numbers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965200"/>
            <a:ext cx="8382000" cy="5867400"/>
          </a:xfrm>
          <a:ln/>
        </p:spPr>
        <p:txBody>
          <a:bodyPr/>
          <a:lstStyle/>
          <a:p>
            <a:pPr>
              <a:buNone/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2000" i="1" dirty="0"/>
              <a:t>Description	exp	</a:t>
            </a:r>
            <a:r>
              <a:rPr lang="en-US" sz="2000" i="1" dirty="0" err="1"/>
              <a:t>frac</a:t>
            </a:r>
            <a:r>
              <a:rPr lang="en-US" sz="2000" i="1" dirty="0"/>
              <a:t>	Numeric Value</a:t>
            </a:r>
          </a:p>
          <a:p>
            <a:pPr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2000" dirty="0"/>
              <a:t>Zero	00…00	00…00	0.0</a:t>
            </a:r>
          </a:p>
          <a:p>
            <a:pPr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2000" dirty="0"/>
              <a:t>Smallest Pos. </a:t>
            </a:r>
            <a:r>
              <a:rPr lang="en-US" sz="2000" dirty="0" err="1"/>
              <a:t>Denorm</a:t>
            </a:r>
            <a:r>
              <a:rPr lang="en-US" sz="2000" dirty="0"/>
              <a:t>.	00…00	00…01	2</a:t>
            </a:r>
            <a:r>
              <a:rPr lang="en-US" sz="2000" baseline="32000" dirty="0"/>
              <a:t>– {23,52}</a:t>
            </a:r>
            <a:r>
              <a:rPr lang="en-US" sz="2000" dirty="0"/>
              <a:t> x 2</a:t>
            </a:r>
            <a:r>
              <a:rPr lang="en-US" sz="2000" baseline="32000" dirty="0"/>
              <a:t>– {126,1022}</a:t>
            </a:r>
            <a:endParaRPr lang="en-US" sz="2000" dirty="0"/>
          </a:p>
          <a:p>
            <a:pPr marL="552450" lvl="1"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1800" dirty="0"/>
              <a:t>Single ≈ 1.4 x 10</a:t>
            </a:r>
            <a:r>
              <a:rPr lang="en-US" sz="1800" baseline="32000" dirty="0"/>
              <a:t>–45</a:t>
            </a:r>
            <a:endParaRPr lang="en-US" sz="1800" dirty="0"/>
          </a:p>
          <a:p>
            <a:pPr marL="552450" lvl="1"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1800" dirty="0"/>
              <a:t>Double ≈ 4.9 x 10</a:t>
            </a:r>
            <a:r>
              <a:rPr lang="en-US" sz="1800" baseline="32000" dirty="0"/>
              <a:t>–324</a:t>
            </a:r>
            <a:endParaRPr lang="en-US" sz="1800" dirty="0"/>
          </a:p>
          <a:p>
            <a:pPr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2000" dirty="0"/>
              <a:t>Largest </a:t>
            </a:r>
            <a:r>
              <a:rPr lang="en-US" sz="2000" dirty="0" err="1"/>
              <a:t>Denormalized</a:t>
            </a:r>
            <a:r>
              <a:rPr lang="en-US" sz="2000" dirty="0"/>
              <a:t>	00…00	11…11	(1.0 – ε) x 2</a:t>
            </a:r>
            <a:r>
              <a:rPr lang="en-US" sz="2000" baseline="32000" dirty="0"/>
              <a:t>– {126,1022}</a:t>
            </a:r>
            <a:endParaRPr lang="en-US" sz="2000" dirty="0"/>
          </a:p>
          <a:p>
            <a:pPr marL="552450" lvl="1"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1800" dirty="0"/>
              <a:t>Single ≈ 1.18 x 10</a:t>
            </a:r>
            <a:r>
              <a:rPr lang="en-US" sz="1800" baseline="32000" dirty="0"/>
              <a:t>–38</a:t>
            </a:r>
            <a:endParaRPr lang="en-US" sz="1800" dirty="0"/>
          </a:p>
          <a:p>
            <a:pPr marL="552450" lvl="1"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1800" dirty="0"/>
              <a:t>Double ≈ 2.2 x 10</a:t>
            </a:r>
            <a:r>
              <a:rPr lang="en-US" sz="1800" baseline="32000" dirty="0"/>
              <a:t>–308</a:t>
            </a:r>
            <a:endParaRPr lang="en-US" sz="1800" dirty="0"/>
          </a:p>
          <a:p>
            <a:pPr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2000" dirty="0"/>
              <a:t>Smallest Pos. Normalized	00…01	00…00	1.0 x 2</a:t>
            </a:r>
            <a:r>
              <a:rPr lang="en-US" sz="2000" baseline="32000" dirty="0"/>
              <a:t>– {126,1022}</a:t>
            </a:r>
            <a:endParaRPr lang="en-US" sz="2000" dirty="0"/>
          </a:p>
          <a:p>
            <a:pPr marL="552450" lvl="1"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1800" dirty="0"/>
              <a:t>Just larger than largest </a:t>
            </a:r>
            <a:r>
              <a:rPr lang="en-US" sz="1800" dirty="0" err="1"/>
              <a:t>denormalized</a:t>
            </a:r>
            <a:endParaRPr lang="en-US" sz="1800" dirty="0"/>
          </a:p>
          <a:p>
            <a:pPr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2000" dirty="0"/>
              <a:t>One	01…11	00…00	1.0</a:t>
            </a:r>
          </a:p>
          <a:p>
            <a:pPr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2000" dirty="0"/>
              <a:t> Largest Normalized	11…10	11…11	(2.0 – ε) x 2</a:t>
            </a:r>
            <a:r>
              <a:rPr lang="en-US" sz="2000" baseline="32000" dirty="0"/>
              <a:t>{127,1023}</a:t>
            </a:r>
            <a:endParaRPr lang="en-US" sz="2000" dirty="0"/>
          </a:p>
          <a:p>
            <a:pPr marL="552450" lvl="1"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1800" dirty="0"/>
              <a:t>Single ≈ 3.4 x 10</a:t>
            </a:r>
            <a:r>
              <a:rPr lang="en-US" sz="1800" baseline="32000" dirty="0"/>
              <a:t>38</a:t>
            </a:r>
            <a:endParaRPr lang="en-US" sz="1800" dirty="0"/>
          </a:p>
          <a:p>
            <a:pPr marL="552450" lvl="1"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1800" dirty="0"/>
              <a:t>Double ≈ 1.8 x 10</a:t>
            </a:r>
            <a:r>
              <a:rPr lang="en-US" sz="1800" baseline="32000" dirty="0"/>
              <a:t>308</a:t>
            </a:r>
          </a:p>
        </p:txBody>
      </p:sp>
      <p:sp>
        <p:nvSpPr>
          <p:cNvPr id="31749" name="Rectangle 5"/>
          <p:cNvSpPr>
            <a:spLocks/>
          </p:cNvSpPr>
          <p:nvPr/>
        </p:nvSpPr>
        <p:spPr bwMode="auto">
          <a:xfrm>
            <a:off x="5753100" y="414338"/>
            <a:ext cx="2819400" cy="4572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{</a:t>
            </a:r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single,double</a:t>
            </a: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Today: Floating Point</a:t>
            </a:r>
            <a:endParaRPr lang="en-US" dirty="0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Background: Fractional binary numbers</a:t>
            </a:r>
          </a:p>
          <a:p>
            <a:r>
              <a:rPr lang="en-US" dirty="0" smtClean="0"/>
              <a:t>Example and properties</a:t>
            </a:r>
          </a:p>
          <a:p>
            <a:r>
              <a:rPr lang="en-US" dirty="0"/>
              <a:t>IEEE floating point standard: Definition</a:t>
            </a:r>
          </a:p>
          <a:p>
            <a:r>
              <a:rPr lang="en-US" dirty="0" smtClean="0"/>
              <a:t>Floating point in C</a:t>
            </a:r>
          </a:p>
          <a:p>
            <a:r>
              <a:rPr lang="en-US" dirty="0" smtClean="0"/>
              <a:t>Summary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Today: Floating Point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>
                <a:solidFill>
                  <a:srgbClr val="B3B3B3"/>
                </a:solidFill>
              </a:rPr>
              <a:t>Background: Fractional binary numbers</a:t>
            </a:r>
          </a:p>
          <a:p>
            <a:r>
              <a:rPr lang="en-US" dirty="0" smtClean="0">
                <a:solidFill>
                  <a:srgbClr val="B3B3B3"/>
                </a:solidFill>
              </a:rPr>
              <a:t>Example </a:t>
            </a:r>
            <a:r>
              <a:rPr lang="en-US" dirty="0">
                <a:solidFill>
                  <a:srgbClr val="B3B3B3"/>
                </a:solidFill>
              </a:rPr>
              <a:t>and properties</a:t>
            </a:r>
          </a:p>
          <a:p>
            <a:r>
              <a:rPr lang="en-US" dirty="0">
                <a:solidFill>
                  <a:srgbClr val="B3B3B3"/>
                </a:solidFill>
              </a:rPr>
              <a:t>IEEE floating point standard: Definition</a:t>
            </a:r>
          </a:p>
          <a:p>
            <a:r>
              <a:rPr lang="en-US" dirty="0" smtClean="0"/>
              <a:t>Floating </a:t>
            </a:r>
            <a:r>
              <a:rPr lang="en-US" dirty="0"/>
              <a:t>point in C</a:t>
            </a:r>
          </a:p>
          <a:p>
            <a:r>
              <a:rPr lang="en-US" dirty="0">
                <a:solidFill>
                  <a:srgbClr val="B3B3B3"/>
                </a:solidFill>
              </a:rPr>
              <a:t>Summary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Floating Point in C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C Guarantees Two Levels</a:t>
            </a:r>
          </a:p>
          <a:p>
            <a:pPr marL="317500" lvl="1" indent="0"/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float</a:t>
            </a:r>
            <a:r>
              <a:rPr lang="en-US"/>
              <a:t>	single precision</a:t>
            </a:r>
          </a:p>
          <a:p>
            <a:pPr marL="317500" lvl="1" indent="0"/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double</a:t>
            </a:r>
            <a:r>
              <a:rPr lang="en-US"/>
              <a:t>	double precision</a:t>
            </a:r>
          </a:p>
          <a:p>
            <a:pPr>
              <a:spcBef>
                <a:spcPts val="1600"/>
              </a:spcBef>
            </a:pPr>
            <a:r>
              <a:rPr lang="en-US"/>
              <a:t>Conversions/Casting</a:t>
            </a:r>
          </a:p>
          <a:p>
            <a:pPr marL="317500" lvl="1" indent="0"/>
            <a:r>
              <a:rPr lang="en-US"/>
              <a:t>Casting between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int</a:t>
            </a:r>
            <a:r>
              <a:rPr lang="en-US"/>
              <a:t>,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float</a:t>
            </a:r>
            <a:r>
              <a:rPr lang="en-US"/>
              <a:t>, and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double</a:t>
            </a:r>
            <a:r>
              <a:rPr lang="en-US"/>
              <a:t> changes bit representation</a:t>
            </a:r>
          </a:p>
          <a:p>
            <a:pPr marL="317500" lvl="1" indent="0"/>
            <a:r>
              <a:rPr lang="en-US"/>
              <a:t>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double</a:t>
            </a:r>
            <a:r>
              <a:rPr lang="en-US"/>
              <a:t>/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float</a:t>
            </a:r>
            <a:r>
              <a:rPr lang="en-US"/>
              <a:t> →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int</a:t>
            </a:r>
            <a:endParaRPr lang="en-US"/>
          </a:p>
          <a:p>
            <a:pPr marL="838200" lvl="2"/>
            <a:r>
              <a:rPr lang="en-US"/>
              <a:t>Truncates fractional part</a:t>
            </a:r>
          </a:p>
          <a:p>
            <a:pPr marL="838200" lvl="2"/>
            <a:r>
              <a:rPr lang="en-US"/>
              <a:t>Like rounding toward zero</a:t>
            </a:r>
          </a:p>
          <a:p>
            <a:pPr marL="838200" lvl="2"/>
            <a:r>
              <a:rPr lang="en-US"/>
              <a:t>Not defined when out of range or NaN: Generally sets to TMin</a:t>
            </a:r>
          </a:p>
          <a:p>
            <a:pPr marL="317500" lvl="1" indent="0"/>
            <a:r>
              <a:rPr lang="en-US"/>
              <a:t>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int</a:t>
            </a:r>
            <a:r>
              <a:rPr lang="en-US"/>
              <a:t> →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double</a:t>
            </a:r>
            <a:endParaRPr lang="en-US"/>
          </a:p>
          <a:p>
            <a:pPr marL="838200" lvl="2"/>
            <a:r>
              <a:rPr lang="en-US"/>
              <a:t>Exact conversion, as long as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int</a:t>
            </a:r>
            <a:r>
              <a:rPr lang="en-US"/>
              <a:t> has ≤ 53 bit word size</a:t>
            </a:r>
          </a:p>
          <a:p>
            <a:pPr marL="317500" lvl="1" indent="0"/>
            <a:r>
              <a:rPr lang="en-US"/>
              <a:t>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int</a:t>
            </a:r>
            <a:r>
              <a:rPr lang="en-US"/>
              <a:t> →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float</a:t>
            </a:r>
            <a:endParaRPr lang="en-US"/>
          </a:p>
          <a:p>
            <a:pPr marL="838200" lvl="2"/>
            <a:r>
              <a:rPr lang="en-US"/>
              <a:t>Will round according to rounding mode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Today: Floating Point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>
                <a:solidFill>
                  <a:srgbClr val="B3B3B3"/>
                </a:solidFill>
              </a:rPr>
              <a:t>Background: Fractional binary numbers</a:t>
            </a:r>
          </a:p>
          <a:p>
            <a:r>
              <a:rPr lang="en-US" dirty="0" smtClean="0">
                <a:solidFill>
                  <a:srgbClr val="B3B3B3"/>
                </a:solidFill>
              </a:rPr>
              <a:t>Example </a:t>
            </a:r>
            <a:r>
              <a:rPr lang="en-US" dirty="0">
                <a:solidFill>
                  <a:srgbClr val="B3B3B3"/>
                </a:solidFill>
              </a:rPr>
              <a:t>and properties</a:t>
            </a:r>
          </a:p>
          <a:p>
            <a:r>
              <a:rPr lang="en-US" dirty="0">
                <a:solidFill>
                  <a:srgbClr val="B3B3B3"/>
                </a:solidFill>
              </a:rPr>
              <a:t>IEEE floating point standard: Definition</a:t>
            </a:r>
          </a:p>
          <a:p>
            <a:r>
              <a:rPr lang="en-US" dirty="0" smtClean="0">
                <a:solidFill>
                  <a:srgbClr val="B3B3B3"/>
                </a:solidFill>
              </a:rPr>
              <a:t>Floating </a:t>
            </a:r>
            <a:r>
              <a:rPr lang="en-US" dirty="0">
                <a:solidFill>
                  <a:srgbClr val="B3B3B3"/>
                </a:solidFill>
              </a:rPr>
              <a:t>point in C</a:t>
            </a:r>
          </a:p>
          <a:p>
            <a:r>
              <a:rPr lang="en-US" dirty="0"/>
              <a:t>Summary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Summary</a:t>
            </a:r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Represents </a:t>
            </a:r>
            <a:r>
              <a:rPr lang="en-US" dirty="0"/>
              <a:t>numbers of form M x </a:t>
            </a:r>
            <a:r>
              <a:rPr lang="en-US" dirty="0" smtClean="0"/>
              <a:t>2</a:t>
            </a:r>
            <a:r>
              <a:rPr lang="en-US" baseline="32000" dirty="0" smtClean="0"/>
              <a:t>E</a:t>
            </a:r>
          </a:p>
          <a:p>
            <a:pPr lvl="2"/>
            <a:endParaRPr lang="en-US" dirty="0"/>
          </a:p>
          <a:p>
            <a:r>
              <a:rPr lang="en-US" dirty="0"/>
              <a:t>One can reason about operations independent of implementation</a:t>
            </a:r>
          </a:p>
          <a:p>
            <a:pPr marL="552450" lvl="1"/>
            <a:r>
              <a:rPr lang="en-US" dirty="0"/>
              <a:t>As if computed with perfect precision and then </a:t>
            </a:r>
            <a:r>
              <a:rPr lang="en-US" dirty="0" smtClean="0"/>
              <a:t>rounded</a:t>
            </a:r>
          </a:p>
          <a:p>
            <a:pPr marL="1181100" lvl="3"/>
            <a:endParaRPr lang="en-US" dirty="0"/>
          </a:p>
          <a:p>
            <a:r>
              <a:rPr lang="en-US" dirty="0"/>
              <a:t>Not the same as real arithmetic</a:t>
            </a:r>
          </a:p>
          <a:p>
            <a:pPr marL="552450" lvl="1"/>
            <a:r>
              <a:rPr lang="en-US" dirty="0"/>
              <a:t>Violates associativity/</a:t>
            </a:r>
            <a:r>
              <a:rPr lang="en-US" dirty="0" err="1"/>
              <a:t>distributivity</a:t>
            </a:r>
            <a:endParaRPr lang="en-US" dirty="0"/>
          </a:p>
          <a:p>
            <a:pPr marL="552450" lvl="1"/>
            <a:r>
              <a:rPr lang="en-US" dirty="0"/>
              <a:t>Makes life difficult for compilers &amp; serious numerical applications programmers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Fractional binary numbers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What is </a:t>
            </a:r>
            <a:r>
              <a:rPr lang="en-US" dirty="0" smtClean="0"/>
              <a:t>1011.101</a:t>
            </a:r>
            <a:r>
              <a:rPr lang="en-US" baseline="-25000" dirty="0" smtClean="0"/>
              <a:t>2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89" name="Group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2229895"/>
              </p:ext>
            </p:extLst>
          </p:nvPr>
        </p:nvGraphicFramePr>
        <p:xfrm>
          <a:off x="4203700" y="1066800"/>
          <a:ext cx="825500" cy="2129801"/>
        </p:xfrm>
        <a:graphic>
          <a:graphicData uri="http://schemas.openxmlformats.org/drawingml/2006/table">
            <a:tbl>
              <a:tblPr/>
              <a:tblGrid>
                <a:gridCol w="825500"/>
              </a:tblGrid>
              <a:tr h="4300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32000" dirty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i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0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3200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i-1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4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80002"/>
                        </a:solidFill>
                        <a:effectLst/>
                        <a:latin typeface="Calibri" charset="0"/>
                        <a:ea typeface="ヒラギノ角ゴ ProN W3" charset="0"/>
                        <a:cs typeface="ヒラギノ角ゴ ProN W3" charset="0"/>
                        <a:sym typeface="Calibri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32000" dirty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2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= 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80002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  <a:sym typeface="Calibri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32000" dirty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1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= 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80002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  <a:sym typeface="Calibri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32000" dirty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0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= 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80002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  <a:sym typeface="Calibri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315" name="Group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6618238"/>
              </p:ext>
            </p:extLst>
          </p:nvPr>
        </p:nvGraphicFramePr>
        <p:xfrm>
          <a:off x="3352800" y="3733800"/>
          <a:ext cx="925451" cy="1666240"/>
        </p:xfrm>
        <a:graphic>
          <a:graphicData uri="http://schemas.openxmlformats.org/drawingml/2006/table">
            <a:tbl>
              <a:tblPr/>
              <a:tblGrid>
                <a:gridCol w="925451"/>
              </a:tblGrid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32000" dirty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-1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= 1/2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80002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  <a:sym typeface="Calibri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32000" dirty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-2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= 1/4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80002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  <a:sym typeface="Calibri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32000" dirty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-3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= 1/8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80002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  <a:sym typeface="Calibri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80002"/>
                        </a:solidFill>
                        <a:effectLst/>
                        <a:latin typeface="Calibri" charset="0"/>
                        <a:ea typeface="ヒラギノ角ゴ ProN W3" charset="0"/>
                        <a:cs typeface="ヒラギノ角ゴ ProN W3" charset="0"/>
                        <a:sym typeface="Calibri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32000" dirty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-j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337" name="Group 49"/>
          <p:cNvGraphicFramePr>
            <a:graphicFrameLocks noGrp="1"/>
          </p:cNvGraphicFramePr>
          <p:nvPr/>
        </p:nvGraphicFramePr>
        <p:xfrm>
          <a:off x="901700" y="3187700"/>
          <a:ext cx="6527800" cy="546100"/>
        </p:xfrm>
        <a:graphic>
          <a:graphicData uri="http://schemas.openxmlformats.org/drawingml/2006/table">
            <a:tbl>
              <a:tblPr/>
              <a:tblGrid>
                <a:gridCol w="571500"/>
                <a:gridCol w="584200"/>
                <a:gridCol w="685800"/>
                <a:gridCol w="571500"/>
                <a:gridCol w="571500"/>
                <a:gridCol w="571500"/>
                <a:gridCol w="571500"/>
                <a:gridCol w="571500"/>
                <a:gridCol w="571500"/>
                <a:gridCol w="685800"/>
                <a:gridCol w="571500"/>
              </a:tblGrid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i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i-1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•••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0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-1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-2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-3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•••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-j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85" name="Rectangle 97"/>
          <p:cNvSpPr>
            <a:spLocks/>
          </p:cNvSpPr>
          <p:nvPr/>
        </p:nvSpPr>
        <p:spPr bwMode="auto">
          <a:xfrm rot="10800000">
            <a:off x="6172201" y="4057650"/>
            <a:ext cx="561975" cy="5334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Times" pitchFamily="18" charset="0"/>
                <a:ea typeface="Times" pitchFamily="18" charset="0"/>
                <a:cs typeface="Times" pitchFamily="18" charset="0"/>
                <a:sym typeface="Times" pitchFamily="18" charset="0"/>
              </a:rPr>
              <a:t>• • •</a:t>
            </a:r>
          </a:p>
        </p:txBody>
      </p:sp>
      <p:sp>
        <p:nvSpPr>
          <p:cNvPr id="12386" name="Rectangle 98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6870700" cy="1558925"/>
          </a:xfrm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Fractional Binary Numbers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12387" name="Rectangle 99"/>
          <p:cNvSpPr>
            <a:spLocks noGrp="1" noChangeArrowheads="1"/>
          </p:cNvSpPr>
          <p:nvPr>
            <p:ph type="body" idx="1"/>
          </p:nvPr>
        </p:nvSpPr>
        <p:spPr>
          <a:xfrm>
            <a:off x="442913" y="5008563"/>
            <a:ext cx="8472487" cy="1849437"/>
          </a:xfrm>
          <a:ln/>
        </p:spPr>
        <p:txBody>
          <a:bodyPr/>
          <a:lstStyle/>
          <a:p>
            <a:pPr marL="215900" indent="-215900">
              <a:spcBef>
                <a:spcPct val="0"/>
              </a:spcBef>
            </a:pPr>
            <a:r>
              <a:rPr lang="en-US" dirty="0">
                <a:ea typeface="Calibri" charset="0"/>
                <a:cs typeface="Calibri" charset="0"/>
              </a:rPr>
              <a:t>Representation</a:t>
            </a:r>
            <a:endParaRPr lang="en-US" dirty="0"/>
          </a:p>
          <a:p>
            <a:pPr lvl="1"/>
            <a:r>
              <a:rPr lang="en-US" dirty="0"/>
              <a:t>Bits to right of “binary point” represent fractional powers of 2</a:t>
            </a:r>
          </a:p>
          <a:p>
            <a:pPr lvl="1"/>
            <a:r>
              <a:rPr lang="en-US" dirty="0"/>
              <a:t>Represents rational number:</a:t>
            </a:r>
          </a:p>
        </p:txBody>
      </p:sp>
      <p:sp>
        <p:nvSpPr>
          <p:cNvPr id="12388" name="Freeform 100"/>
          <p:cNvSpPr>
            <a:spLocks/>
          </p:cNvSpPr>
          <p:nvPr/>
        </p:nvSpPr>
        <p:spPr bwMode="auto">
          <a:xfrm>
            <a:off x="4040188" y="3017838"/>
            <a:ext cx="165100" cy="1016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3600"/>
          </a:p>
        </p:txBody>
      </p:sp>
      <p:sp>
        <p:nvSpPr>
          <p:cNvPr id="12389" name="Freeform 101"/>
          <p:cNvSpPr>
            <a:spLocks/>
          </p:cNvSpPr>
          <p:nvPr/>
        </p:nvSpPr>
        <p:spPr bwMode="auto">
          <a:xfrm>
            <a:off x="3505200" y="2586038"/>
            <a:ext cx="698500" cy="5334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0" name="Freeform 102"/>
          <p:cNvSpPr>
            <a:spLocks/>
          </p:cNvSpPr>
          <p:nvPr/>
        </p:nvSpPr>
        <p:spPr bwMode="auto">
          <a:xfrm>
            <a:off x="2955925" y="2344738"/>
            <a:ext cx="1244600" cy="7747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1" name="Freeform 103"/>
          <p:cNvSpPr>
            <a:spLocks/>
          </p:cNvSpPr>
          <p:nvPr/>
        </p:nvSpPr>
        <p:spPr bwMode="auto">
          <a:xfrm>
            <a:off x="1778000" y="1671638"/>
            <a:ext cx="2425700" cy="14478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2" name="Freeform 104"/>
          <p:cNvSpPr>
            <a:spLocks/>
          </p:cNvSpPr>
          <p:nvPr/>
        </p:nvSpPr>
        <p:spPr bwMode="auto">
          <a:xfrm>
            <a:off x="1028700" y="1316038"/>
            <a:ext cx="3175000" cy="18034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3" name="Rectangle 105"/>
          <p:cNvSpPr>
            <a:spLocks/>
          </p:cNvSpPr>
          <p:nvPr/>
        </p:nvSpPr>
        <p:spPr bwMode="auto">
          <a:xfrm>
            <a:off x="2111375" y="2420938"/>
            <a:ext cx="560388" cy="5334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Times" pitchFamily="18" charset="0"/>
                <a:ea typeface="Times" pitchFamily="18" charset="0"/>
                <a:cs typeface="Times" pitchFamily="18" charset="0"/>
                <a:sym typeface="Times" pitchFamily="18" charset="0"/>
              </a:rPr>
              <a:t>• • •</a:t>
            </a:r>
          </a:p>
        </p:txBody>
      </p:sp>
      <p:sp>
        <p:nvSpPr>
          <p:cNvPr id="12394" name="Freeform 106"/>
          <p:cNvSpPr>
            <a:spLocks/>
          </p:cNvSpPr>
          <p:nvPr/>
        </p:nvSpPr>
        <p:spPr bwMode="auto">
          <a:xfrm rot="10800000">
            <a:off x="4298950" y="3778250"/>
            <a:ext cx="342900" cy="1016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5" name="Freeform 107"/>
          <p:cNvSpPr>
            <a:spLocks/>
          </p:cNvSpPr>
          <p:nvPr/>
        </p:nvSpPr>
        <p:spPr bwMode="auto">
          <a:xfrm rot="10800000">
            <a:off x="4286250" y="3778250"/>
            <a:ext cx="977900" cy="3937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6" name="Freeform 108"/>
          <p:cNvSpPr>
            <a:spLocks/>
          </p:cNvSpPr>
          <p:nvPr/>
        </p:nvSpPr>
        <p:spPr bwMode="auto">
          <a:xfrm rot="10800000">
            <a:off x="4284663" y="3790950"/>
            <a:ext cx="1574800" cy="7747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7" name="Freeform 109"/>
          <p:cNvSpPr>
            <a:spLocks/>
          </p:cNvSpPr>
          <p:nvPr/>
        </p:nvSpPr>
        <p:spPr bwMode="auto">
          <a:xfrm rot="10800000">
            <a:off x="4275138" y="3752850"/>
            <a:ext cx="2717800" cy="13716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8" name="Oval 110"/>
          <p:cNvSpPr>
            <a:spLocks/>
          </p:cNvSpPr>
          <p:nvPr/>
        </p:nvSpPr>
        <p:spPr bwMode="auto">
          <a:xfrm>
            <a:off x="4341751" y="3629726"/>
            <a:ext cx="165100" cy="165100"/>
          </a:xfrm>
          <a:prstGeom prst="ellipse">
            <a:avLst/>
          </a:prstGeom>
          <a:solidFill>
            <a:srgbClr val="000000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12399" name="Picture 1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40300" y="5810250"/>
            <a:ext cx="1320800" cy="781050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Fractional Binary Numbers: Examples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367" name="Rectangle 7"/>
              <p:cNvSpPr>
                <a:spLocks/>
              </p:cNvSpPr>
              <p:nvPr/>
            </p:nvSpPr>
            <p:spPr bwMode="auto">
              <a:xfrm>
                <a:off x="762000" y="1422400"/>
                <a:ext cx="8001000" cy="5130800"/>
              </a:xfrm>
              <a:prstGeom prst="rect">
                <a:avLst/>
              </a:prstGeom>
              <a:noFill/>
              <a:ln w="9525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pPr marL="254000" indent="-254000" algn="l">
                  <a:spcBef>
                    <a:spcPts val="0"/>
                  </a:spcBef>
                  <a:buClr>
                    <a:srgbClr val="990000"/>
                  </a:buClr>
                  <a:buSzPct val="60000"/>
                  <a:buFont typeface="Wingdings 2" charset="2"/>
                  <a:buChar char="¢"/>
                  <a:tabLst>
                    <a:tab pos="2398713" algn="l"/>
                  </a:tabLst>
                </a:pPr>
                <a:r>
                  <a:rPr lang="en-US" sz="2400" dirty="0" smtClean="0">
                    <a:solidFill>
                      <a:schemeClr val="tx1"/>
                    </a:solidFill>
                    <a:latin typeface="Calibri Bold" charset="0"/>
                    <a:ea typeface="Calibri Bold" charset="0"/>
                    <a:cs typeface="Calibri Bold" charset="0"/>
                    <a:sym typeface="Calibri Bold" charset="0"/>
                  </a:rPr>
                  <a:t>Value	Representation</a:t>
                </a:r>
              </a:p>
              <a:p>
                <a:pPr marL="711200" lvl="1" indent="-254000" algn="l">
                  <a:spcBef>
                    <a:spcPts val="0"/>
                  </a:spcBef>
                  <a:tabLst>
                    <a:tab pos="571500" algn="l"/>
                    <a:tab pos="2398713" algn="l"/>
                    <a:tab pos="4572000" algn="l"/>
                  </a:tabLst>
                </a:pPr>
                <a:r>
                  <a:rPr lang="en-US" sz="2000" dirty="0" smtClean="0">
                    <a:solidFill>
                      <a:schemeClr val="tx1"/>
                    </a:solidFill>
                    <a:latin typeface="Monaco" charset="0"/>
                    <a:ea typeface="Monaco" charset="0"/>
                    <a:cs typeface="Monaco" charset="0"/>
                    <a:sym typeface="Monaco" charset="0"/>
                  </a:rPr>
                  <a:t>	</a:t>
                </a:r>
                <a:r>
                  <a:rPr lang="en-US" sz="2000" dirty="0">
                    <a:solidFill>
                      <a:schemeClr val="tx1"/>
                    </a:solidFill>
                    <a:ea typeface="Cambria Math"/>
                    <a:sym typeface="Monaco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  <a:ea typeface="Cambria Math"/>
                        <a:sym typeface="Monaco" charset="0"/>
                      </a:rPr>
                      <m:t>5</m:t>
                    </m:r>
                    <m:f>
                      <m:fPr>
                        <m:type m:val="skw"/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  <m:t>3</m:t>
                        </m:r>
                      </m:num>
                      <m:den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  <m:t>4</m:t>
                        </m:r>
                      </m:den>
                    </m:f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  <a:ea typeface="Cambria Math"/>
                        <a:sym typeface="Monaco" charset="0"/>
                      </a:rPr>
                      <m:t> </m:t>
                    </m:r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  <a:latin typeface="Monaco" charset="0"/>
                    <a:ea typeface="Monaco" charset="0"/>
                    <a:cs typeface="Monaco" charset="0"/>
                    <a:sym typeface="Monaco" charset="0"/>
                  </a:rPr>
                  <a:t>	</a:t>
                </a:r>
                <a:r>
                  <a:rPr lang="en-US" sz="2000" dirty="0" smtClean="0">
                    <a:solidFill>
                      <a:schemeClr val="tx1"/>
                    </a:solidFill>
                    <a:latin typeface="Monaco" charset="0"/>
                    <a:ea typeface="Monaco" charset="0"/>
                    <a:cs typeface="Monaco" charset="0"/>
                    <a:sym typeface="Monaco" charset="0"/>
                  </a:rPr>
                  <a:t>101.11</a:t>
                </a:r>
                <a:r>
                  <a:rPr lang="en-US" sz="2000" baseline="-6000" dirty="0" smtClean="0">
                    <a:solidFill>
                      <a:schemeClr val="tx1"/>
                    </a:solidFill>
                    <a:latin typeface="Monaco" charset="0"/>
                    <a:ea typeface="Monaco" charset="0"/>
                    <a:cs typeface="Monaco" charset="0"/>
                    <a:sym typeface="Monaco" charset="0"/>
                  </a:rPr>
                  <a:t>2</a:t>
                </a:r>
                <a:r>
                  <a:rPr lang="en-US" sz="2000" dirty="0">
                    <a:solidFill>
                      <a:schemeClr val="tx1"/>
                    </a:solidFill>
                    <a:latin typeface="Monaco" charset="0"/>
                    <a:ea typeface="Monaco" charset="0"/>
                    <a:cs typeface="Monaco" charset="0"/>
                    <a:sym typeface="Monaco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Monaco" charset="0"/>
                        <a:sym typeface="Monaco" charset="0"/>
                      </a:rPr>
                      <m:t>=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Monaco" charset="0"/>
                        <a:sym typeface="Monaco" charset="0"/>
                      </a:rPr>
                      <m:t>4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Monaco" charset="0"/>
                        <a:sym typeface="Monaco" charset="0"/>
                      </a:rPr>
                      <m:t>+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Monaco" charset="0"/>
                        <a:sym typeface="Monaco" charset="0"/>
                      </a:rPr>
                      <m:t>1+</m:t>
                    </m:r>
                    <m:f>
                      <m:fPr>
                        <m:type m:val="skw"/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  <m:t>2</m:t>
                        </m:r>
                      </m:den>
                    </m:f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  <a:ea typeface="Cambria Math"/>
                        <a:sym typeface="Monaco" charset="0"/>
                      </a:rPr>
                      <m:t>+</m:t>
                    </m:r>
                    <m:f>
                      <m:fPr>
                        <m:type m:val="skw"/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  <m:t>4</m:t>
                        </m:r>
                      </m:den>
                    </m:f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  <a:ea typeface="Cambria Math"/>
                        <a:sym typeface="Monaco" charset="0"/>
                      </a:rPr>
                      <m:t>=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sym typeface="Monaco" charset="0"/>
                      </a:rPr>
                      <m:t>5</m:t>
                    </m:r>
                    <m:f>
                      <m:fPr>
                        <m:type m:val="skw"/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  <m:t>3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  <m:t>4</m:t>
                        </m:r>
                      </m:den>
                    </m:f>
                  </m:oMath>
                </a14:m>
                <a:endParaRPr lang="en-US" sz="2000" dirty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endParaRPr>
              </a:p>
              <a:p>
                <a:pPr marL="711200" lvl="1" indent="-254000" algn="l">
                  <a:spcBef>
                    <a:spcPts val="0"/>
                  </a:spcBef>
                  <a:tabLst>
                    <a:tab pos="571500" algn="l"/>
                    <a:tab pos="2398713" algn="l"/>
                    <a:tab pos="4572000" algn="l"/>
                  </a:tabLst>
                </a:pPr>
                <a:r>
                  <a:rPr lang="en-US" sz="2000" dirty="0">
                    <a:solidFill>
                      <a:schemeClr val="tx1"/>
                    </a:solidFill>
                    <a:latin typeface="Monaco" charset="0"/>
                    <a:ea typeface="Monaco" charset="0"/>
                    <a:cs typeface="Monaco" charset="0"/>
                    <a:sym typeface="Monaco" charset="0"/>
                  </a:rPr>
                  <a:t> </a:t>
                </a:r>
                <a:r>
                  <a:rPr lang="en-US" sz="2000" dirty="0" smtClean="0">
                    <a:solidFill>
                      <a:schemeClr val="tx1"/>
                    </a:solidFill>
                    <a:latin typeface="Monaco" charset="0"/>
                    <a:ea typeface="Monaco" charset="0"/>
                    <a:cs typeface="Monaco" charset="0"/>
                    <a:sym typeface="Monaco" charset="0"/>
                  </a:rPr>
                  <a:t>	</a:t>
                </a:r>
                <a:r>
                  <a:rPr lang="en-US" sz="2000" dirty="0">
                    <a:solidFill>
                      <a:schemeClr val="tx1"/>
                    </a:solidFill>
                    <a:ea typeface="Cambria Math"/>
                    <a:sym typeface="Monaco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  <a:ea typeface="Cambria Math"/>
                        <a:sym typeface="Monaco" charset="0"/>
                      </a:rPr>
                      <m:t>2</m:t>
                    </m:r>
                    <m:f>
                      <m:fPr>
                        <m:type m:val="skw"/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  <m:t>7</m:t>
                        </m:r>
                      </m:num>
                      <m:den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  <m:t>8</m:t>
                        </m:r>
                      </m:den>
                    </m:f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  <a:ea typeface="Cambria Math"/>
                        <a:sym typeface="Monaco" charset="0"/>
                      </a:rPr>
                      <m:t> </m:t>
                    </m:r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  <a:latin typeface="Monaco" charset="0"/>
                    <a:ea typeface="Monaco" charset="0"/>
                    <a:cs typeface="Monaco" charset="0"/>
                    <a:sym typeface="Monaco" charset="0"/>
                  </a:rPr>
                  <a:t>	</a:t>
                </a:r>
                <a:r>
                  <a:rPr lang="en-US" sz="2000" dirty="0" smtClean="0">
                    <a:solidFill>
                      <a:schemeClr val="bg1"/>
                    </a:solidFill>
                    <a:latin typeface="Monaco" charset="0"/>
                    <a:ea typeface="Monaco" charset="0"/>
                    <a:cs typeface="Monaco" charset="0"/>
                    <a:sym typeface="Monaco" charset="0"/>
                  </a:rPr>
                  <a:t>0</a:t>
                </a:r>
                <a:r>
                  <a:rPr lang="en-US" sz="2000" dirty="0" smtClean="0">
                    <a:solidFill>
                      <a:schemeClr val="tx1"/>
                    </a:solidFill>
                    <a:latin typeface="Monaco" charset="0"/>
                    <a:ea typeface="Monaco" charset="0"/>
                    <a:cs typeface="Monaco" charset="0"/>
                    <a:sym typeface="Monaco" charset="0"/>
                  </a:rPr>
                  <a:t>10.111</a:t>
                </a:r>
                <a:r>
                  <a:rPr lang="en-US" sz="2000" baseline="-6000" dirty="0" smtClean="0">
                    <a:solidFill>
                      <a:schemeClr val="tx1"/>
                    </a:solidFill>
                    <a:latin typeface="Monaco" charset="0"/>
                    <a:ea typeface="Monaco" charset="0"/>
                    <a:cs typeface="Monaco" charset="0"/>
                    <a:sym typeface="Monaco" charset="0"/>
                  </a:rPr>
                  <a:t>2</a:t>
                </a:r>
                <a:r>
                  <a:rPr lang="en-US" sz="2000" dirty="0">
                    <a:solidFill>
                      <a:schemeClr val="tx1"/>
                    </a:solidFill>
                    <a:latin typeface="Monaco" charset="0"/>
                    <a:ea typeface="Monaco" charset="0"/>
                    <a:cs typeface="Monaco" charset="0"/>
                    <a:sym typeface="Monaco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Monaco" charset="0"/>
                        <a:sym typeface="Monaco" charset="0"/>
                      </a:rPr>
                      <m:t>=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Monaco" charset="0"/>
                        <a:sym typeface="Monaco" charset="0"/>
                      </a:rPr>
                      <m:t>2+</m:t>
                    </m:r>
                    <m:f>
                      <m:fPr>
                        <m:type m:val="skw"/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  <m:t>2</m:t>
                        </m:r>
                      </m:den>
                    </m:f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  <a:ea typeface="Cambria Math"/>
                        <a:sym typeface="Monaco" charset="0"/>
                      </a:rPr>
                      <m:t>+</m:t>
                    </m:r>
                    <m:f>
                      <m:fPr>
                        <m:type m:val="skw"/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  <m:t>4</m:t>
                        </m:r>
                      </m:den>
                    </m:f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  <a:ea typeface="Cambria Math"/>
                        <a:sym typeface="Monaco" charset="0"/>
                      </a:rPr>
                      <m:t>+</m:t>
                    </m:r>
                    <m:f>
                      <m:fPr>
                        <m:type m:val="skw"/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  <m:t>8</m:t>
                        </m:r>
                      </m:den>
                    </m:f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  <a:ea typeface="Cambria Math"/>
                        <a:sym typeface="Monaco" charset="0"/>
                      </a:rPr>
                      <m:t>=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sym typeface="Monaco" charset="0"/>
                      </a:rPr>
                      <m:t>2</m:t>
                    </m:r>
                    <m:f>
                      <m:fPr>
                        <m:type m:val="skw"/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  <m:t>7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  <m:t>8</m:t>
                        </m:r>
                      </m:den>
                    </m:f>
                  </m:oMath>
                </a14:m>
                <a:endParaRPr lang="en-US" sz="2000" dirty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endParaRPr>
              </a:p>
              <a:p>
                <a:pPr marL="711200" lvl="1" indent="-254000" algn="l">
                  <a:spcBef>
                    <a:spcPts val="0"/>
                  </a:spcBef>
                  <a:tabLst>
                    <a:tab pos="571500" algn="l"/>
                    <a:tab pos="2398713" algn="l"/>
                    <a:tab pos="4572000" algn="l"/>
                  </a:tabLst>
                </a:pPr>
                <a:r>
                  <a:rPr lang="en-US" sz="2000" dirty="0">
                    <a:solidFill>
                      <a:schemeClr val="tx1"/>
                    </a:solidFill>
                    <a:latin typeface="Monaco" charset="0"/>
                    <a:ea typeface="Monaco" charset="0"/>
                    <a:cs typeface="Monaco" charset="0"/>
                    <a:sym typeface="Monaco" charset="0"/>
                  </a:rPr>
                  <a:t>  </a:t>
                </a:r>
                <a:r>
                  <a:rPr lang="en-US" sz="2000" dirty="0">
                    <a:solidFill>
                      <a:schemeClr val="tx1"/>
                    </a:solidFill>
                    <a:latin typeface="Monaco" charset="0"/>
                    <a:ea typeface="Monaco" charset="0"/>
                    <a:cs typeface="Monaco" charset="0"/>
                    <a:sym typeface="Monaco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  <m:t>25</m:t>
                        </m:r>
                      </m:num>
                      <m:den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  <m:t>64</m:t>
                        </m:r>
                      </m:den>
                    </m:f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  <a:latin typeface="Monaco" charset="0"/>
                    <a:ea typeface="Monaco" charset="0"/>
                    <a:cs typeface="Monaco" charset="0"/>
                    <a:sym typeface="Monaco" charset="0"/>
                  </a:rPr>
                  <a:t>	</a:t>
                </a:r>
                <a:r>
                  <a:rPr lang="en-US" sz="2000" dirty="0" smtClean="0">
                    <a:solidFill>
                      <a:schemeClr val="bg1"/>
                    </a:solidFill>
                    <a:latin typeface="Monaco" charset="0"/>
                    <a:ea typeface="Monaco" charset="0"/>
                    <a:cs typeface="Monaco" charset="0"/>
                    <a:sym typeface="Monaco" charset="0"/>
                  </a:rPr>
                  <a:t>00</a:t>
                </a:r>
                <a:r>
                  <a:rPr lang="en-US" sz="2000" dirty="0" smtClean="0">
                    <a:solidFill>
                      <a:schemeClr val="tx1"/>
                    </a:solidFill>
                    <a:latin typeface="Monaco" charset="0"/>
                    <a:ea typeface="Monaco" charset="0"/>
                    <a:cs typeface="Monaco" charset="0"/>
                    <a:sym typeface="Monaco" charset="0"/>
                  </a:rPr>
                  <a:t>0.011001</a:t>
                </a:r>
                <a:r>
                  <a:rPr lang="en-US" sz="2000" baseline="-6000" dirty="0" smtClean="0">
                    <a:solidFill>
                      <a:schemeClr val="tx1"/>
                    </a:solidFill>
                    <a:latin typeface="Monaco" charset="0"/>
                    <a:ea typeface="Monaco" charset="0"/>
                    <a:cs typeface="Monaco" charset="0"/>
                    <a:sym typeface="Monaco" charset="0"/>
                  </a:rPr>
                  <a:t>2</a:t>
                </a:r>
                <a:r>
                  <a:rPr lang="en-US" sz="2000" dirty="0">
                    <a:solidFill>
                      <a:schemeClr val="tx1"/>
                    </a:solidFill>
                    <a:latin typeface="Monaco" charset="0"/>
                    <a:ea typeface="Monaco" charset="0"/>
                    <a:cs typeface="Monaco" charset="0"/>
                    <a:sym typeface="Monaco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Monaco" charset="0"/>
                        <a:sym typeface="Monaco" charset="0"/>
                      </a:rPr>
                      <m:t>=</m:t>
                    </m:r>
                    <m:f>
                      <m:fPr>
                        <m:type m:val="skw"/>
                        <m:ctrlPr>
                          <a:rPr lang="en-US" sz="200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  <m:t>4</m:t>
                        </m:r>
                      </m:den>
                    </m:f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sym typeface="Monaco" charset="0"/>
                      </a:rPr>
                      <m:t>+</m:t>
                    </m:r>
                    <m:f>
                      <m:fPr>
                        <m:type m:val="skw"/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  <m:t>8</m:t>
                        </m:r>
                      </m:den>
                    </m:f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  <a:ea typeface="Cambria Math"/>
                        <a:sym typeface="Monaco" charset="0"/>
                      </a:rPr>
                      <m:t>+</m:t>
                    </m:r>
                    <m:f>
                      <m:fPr>
                        <m:type m:val="skw"/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  <m:t>64</m:t>
                        </m:r>
                      </m:den>
                    </m:f>
                    <m:r>
                      <a:rPr lang="en-US" sz="200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sym typeface="Monaco" charset="0"/>
                      </a:rPr>
                      <m:t>=</m:t>
                    </m:r>
                    <m:f>
                      <m:fPr>
                        <m:type m:val="skw"/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  <m:t>25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sym typeface="Monaco" charset="0"/>
                          </a:rPr>
                          <m:t>64</m:t>
                        </m:r>
                      </m:den>
                    </m:f>
                  </m:oMath>
                </a14:m>
                <a:endParaRPr lang="en-US" sz="2000" baseline="-6000" dirty="0" smtClean="0">
                  <a:solidFill>
                    <a:schemeClr val="tx1"/>
                  </a:solidFill>
                  <a:latin typeface="Monaco" charset="0"/>
                  <a:ea typeface="Monaco" charset="0"/>
                  <a:cs typeface="Monaco" charset="0"/>
                  <a:sym typeface="Monaco" charset="0"/>
                </a:endParaRPr>
              </a:p>
              <a:p>
                <a:pPr marL="254000" indent="-254000" algn="l">
                  <a:spcBef>
                    <a:spcPts val="0"/>
                  </a:spcBef>
                  <a:tabLst>
                    <a:tab pos="2398713" algn="l"/>
                  </a:tabLst>
                </a:pPr>
                <a:endParaRPr lang="en-US" sz="2000" dirty="0" smtClean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endParaRPr>
              </a:p>
              <a:p>
                <a:pPr marL="254000" indent="-254000" algn="l">
                  <a:spcBef>
                    <a:spcPts val="0"/>
                  </a:spcBef>
                  <a:buClr>
                    <a:srgbClr val="990000"/>
                  </a:buClr>
                  <a:buSzPct val="60000"/>
                  <a:buFont typeface="Wingdings 2" charset="2"/>
                  <a:buChar char="¢"/>
                  <a:tabLst>
                    <a:tab pos="2398713" algn="l"/>
                  </a:tabLst>
                </a:pPr>
                <a:r>
                  <a:rPr lang="en-US" sz="2400" dirty="0" smtClean="0">
                    <a:solidFill>
                      <a:schemeClr val="tx1"/>
                    </a:solidFill>
                    <a:latin typeface="Calibri Bold" charset="0"/>
                    <a:ea typeface="Calibri Bold" charset="0"/>
                    <a:cs typeface="Calibri Bold" charset="0"/>
                    <a:sym typeface="Calibri Bold" charset="0"/>
                  </a:rPr>
                  <a:t>Observations</a:t>
                </a:r>
                <a:endParaRPr lang="en-US" sz="2400" dirty="0" smtClean="0">
                  <a:solidFill>
                    <a:schemeClr val="tx1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endParaRPr>
              </a:p>
              <a:p>
                <a:pPr marL="711200" lvl="1" indent="-254000" algn="l">
                  <a:spcBef>
                    <a:spcPts val="0"/>
                  </a:spcBef>
                  <a:buClr>
                    <a:srgbClr val="990000"/>
                  </a:buClr>
                  <a:buSzPct val="60000"/>
                  <a:buFont typeface="Wingdings 2" charset="2"/>
                  <a:buChar char="¢"/>
                  <a:tabLst>
                    <a:tab pos="2398713" algn="l"/>
                  </a:tabLst>
                </a:pPr>
                <a:r>
                  <a:rPr lang="en-US" sz="2000" dirty="0" smtClean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  <a:sym typeface="Calibri" charset="0"/>
                  </a:rPr>
                  <a:t>Divide </a:t>
                </a:r>
                <a:r>
                  <a:rPr lang="en-US" sz="2000" dirty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  <a:sym typeface="Calibri" charset="0"/>
                  </a:rPr>
                  <a:t>by 2 by shifting </a:t>
                </a:r>
                <a:r>
                  <a:rPr lang="en-US" sz="2000" dirty="0" smtClean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  <a:sym typeface="Calibri" charset="0"/>
                  </a:rPr>
                  <a:t>right</a:t>
                </a:r>
              </a:p>
              <a:p>
                <a:pPr marL="711200" lvl="1" indent="-254000" algn="l">
                  <a:spcBef>
                    <a:spcPts val="0"/>
                  </a:spcBef>
                  <a:buClr>
                    <a:srgbClr val="990000"/>
                  </a:buClr>
                  <a:buSzPct val="60000"/>
                  <a:buFont typeface="Wingdings 2" charset="2"/>
                  <a:buChar char="¢"/>
                  <a:tabLst>
                    <a:tab pos="2398713" algn="l"/>
                  </a:tabLst>
                </a:pPr>
                <a:r>
                  <a:rPr lang="en-US" sz="2000" dirty="0" smtClean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  <a:sym typeface="Calibri" charset="0"/>
                  </a:rPr>
                  <a:t>Multiply </a:t>
                </a:r>
                <a:r>
                  <a:rPr lang="en-US" sz="2000" dirty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  <a:sym typeface="Calibri" charset="0"/>
                  </a:rPr>
                  <a:t>by 2 by shifting </a:t>
                </a:r>
                <a:r>
                  <a:rPr lang="en-US" sz="2000" dirty="0" smtClean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  <a:sym typeface="Calibri" charset="0"/>
                  </a:rPr>
                  <a:t>left</a:t>
                </a:r>
              </a:p>
              <a:p>
                <a:pPr marL="254000" indent="-254000" algn="l">
                  <a:spcBef>
                    <a:spcPts val="0"/>
                  </a:spcBef>
                  <a:tabLst>
                    <a:tab pos="2398713" algn="l"/>
                  </a:tabLst>
                </a:pPr>
                <a:r>
                  <a:rPr lang="en-US" sz="2000" dirty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  <a:sym typeface="Calibri" charset="0"/>
                  </a:rPr>
                  <a:t>	</a:t>
                </a:r>
              </a:p>
              <a:p>
                <a:pPr marL="254000" indent="-254000" algn="l">
                  <a:spcBef>
                    <a:spcPts val="0"/>
                  </a:spcBef>
                  <a:buClr>
                    <a:srgbClr val="990000"/>
                  </a:buClr>
                  <a:buSzPct val="60000"/>
                  <a:buFont typeface="Wingdings 2" charset="2"/>
                  <a:buChar char="¢"/>
                  <a:tabLst>
                    <a:tab pos="2398713" algn="l"/>
                  </a:tabLst>
                </a:pPr>
                <a:r>
                  <a:rPr lang="en-US" sz="2400" dirty="0" smtClean="0">
                    <a:solidFill>
                      <a:schemeClr val="tx1"/>
                    </a:solidFill>
                    <a:latin typeface="Calibri Bold" charset="0"/>
                    <a:ea typeface="Calibri Bold" charset="0"/>
                    <a:cs typeface="Calibri Bold" charset="0"/>
                    <a:sym typeface="Calibri Bold" charset="0"/>
                  </a:rPr>
                  <a:t>Limitations</a:t>
                </a:r>
              </a:p>
              <a:p>
                <a:pPr marL="711200" lvl="1" indent="-254000" algn="l">
                  <a:spcBef>
                    <a:spcPts val="0"/>
                  </a:spcBef>
                  <a:buClr>
                    <a:srgbClr val="990000"/>
                  </a:buClr>
                  <a:buSzPct val="60000"/>
                  <a:buFont typeface="Wingdings 2" charset="2"/>
                  <a:buChar char="¢"/>
                  <a:tabLst>
                    <a:tab pos="2398713" algn="l"/>
                  </a:tabLst>
                </a:pPr>
                <a:r>
                  <a:rPr lang="en-US" sz="2000" dirty="0" smtClean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  <a:sym typeface="Calibri" charset="0"/>
                  </a:rPr>
                  <a:t>Can </a:t>
                </a:r>
                <a:r>
                  <a:rPr lang="en-US" sz="2000" dirty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  <a:sym typeface="Calibri" charset="0"/>
                  </a:rPr>
                  <a:t>only exactly represent numbers of the form </a:t>
                </a:r>
                <a:r>
                  <a:rPr lang="en-US" sz="2000" i="1" dirty="0" smtClean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  <a:sym typeface="Calibri" charset="0"/>
                  </a:rPr>
                  <a:t>x</a:t>
                </a:r>
                <a:r>
                  <a:rPr lang="en-US" sz="2000" dirty="0" smtClean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  <a:sym typeface="Calibri" charset="0"/>
                  </a:rPr>
                  <a:t>/2</a:t>
                </a:r>
                <a:r>
                  <a:rPr lang="en-US" sz="2000" i="1" baseline="30000" dirty="0" smtClean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  <a:sym typeface="Calibri" charset="0"/>
                  </a:rPr>
                  <a:t>k</a:t>
                </a:r>
              </a:p>
              <a:p>
                <a:pPr marL="711200" lvl="1" indent="-254000" algn="l">
                  <a:spcBef>
                    <a:spcPts val="0"/>
                  </a:spcBef>
                  <a:buClr>
                    <a:srgbClr val="990000"/>
                  </a:buClr>
                  <a:buSzPct val="60000"/>
                  <a:buFont typeface="Wingdings 2" charset="2"/>
                  <a:buChar char="¢"/>
                  <a:tabLst>
                    <a:tab pos="2398713" algn="l"/>
                  </a:tabLst>
                </a:pPr>
                <a:r>
                  <a:rPr lang="en-US" sz="2000" dirty="0" smtClean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  <a:sym typeface="Calibri" charset="0"/>
                  </a:rPr>
                  <a:t>Other </a:t>
                </a:r>
                <a:r>
                  <a:rPr lang="en-US" sz="2000" dirty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  <a:sym typeface="Calibri" charset="0"/>
                  </a:rPr>
                  <a:t>rational numbers have repeating bit </a:t>
                </a:r>
                <a:r>
                  <a:rPr lang="en-US" sz="2000" dirty="0" smtClean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  <a:sym typeface="Calibri" charset="0"/>
                  </a:rPr>
                  <a:t>representations</a:t>
                </a:r>
                <a:endParaRPr lang="en-US" sz="2000" dirty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endParaRPr>
              </a:p>
              <a:p>
                <a:pPr lvl="1" algn="l">
                  <a:spcBef>
                    <a:spcPts val="0"/>
                  </a:spcBef>
                  <a:buClr>
                    <a:srgbClr val="990000"/>
                  </a:buClr>
                  <a:buSzPct val="60000"/>
                  <a:tabLst>
                    <a:tab pos="914400" algn="l"/>
                    <a:tab pos="2286000" algn="l"/>
                  </a:tabLst>
                </a:pPr>
                <a:r>
                  <a:rPr lang="en-US" sz="2000" dirty="0">
                    <a:solidFill>
                      <a:schemeClr val="tx1"/>
                    </a:solidFill>
                    <a:latin typeface="Calibri" panose="020F0502020204030204" pitchFamily="34" charset="0"/>
                    <a:ea typeface="Calibri Bold" charset="0"/>
                    <a:cs typeface="Calibri" panose="020F0502020204030204" pitchFamily="34" charset="0"/>
                    <a:sym typeface="Calibri Bold" charset="0"/>
                  </a:rPr>
                  <a:t>	</a:t>
                </a:r>
                <a:r>
                  <a:rPr lang="en-US" sz="2000" u="sng" dirty="0" smtClean="0">
                    <a:solidFill>
                      <a:schemeClr val="tx1"/>
                    </a:solidFill>
                    <a:latin typeface="Calibri" panose="020F0502020204030204" pitchFamily="34" charset="0"/>
                    <a:ea typeface="Calibri Bold" charset="0"/>
                    <a:cs typeface="Calibri" panose="020F0502020204030204" pitchFamily="34" charset="0"/>
                    <a:sym typeface="Calibri Bold" charset="0"/>
                  </a:rPr>
                  <a:t>Value</a:t>
                </a:r>
                <a:r>
                  <a:rPr lang="en-US" sz="2000" dirty="0" smtClean="0">
                    <a:solidFill>
                      <a:schemeClr val="tx1"/>
                    </a:solidFill>
                    <a:latin typeface="Calibri" panose="020F0502020204030204" pitchFamily="34" charset="0"/>
                    <a:ea typeface="Calibri Bold" charset="0"/>
                    <a:cs typeface="Calibri" panose="020F0502020204030204" pitchFamily="34" charset="0"/>
                    <a:sym typeface="Calibri Bold" charset="0"/>
                  </a:rPr>
                  <a:t>	</a:t>
                </a:r>
                <a:r>
                  <a:rPr lang="en-US" sz="2000" u="sng" dirty="0" smtClean="0">
                    <a:solidFill>
                      <a:schemeClr val="tx1"/>
                    </a:solidFill>
                    <a:latin typeface="Calibri" panose="020F0502020204030204" pitchFamily="34" charset="0"/>
                    <a:ea typeface="Calibri Bold" charset="0"/>
                    <a:cs typeface="Calibri" panose="020F0502020204030204" pitchFamily="34" charset="0"/>
                    <a:sym typeface="Calibri Bold" charset="0"/>
                  </a:rPr>
                  <a:t>Representation</a:t>
                </a:r>
              </a:p>
              <a:p>
                <a:pPr algn="l">
                  <a:spcBef>
                    <a:spcPts val="0"/>
                  </a:spcBef>
                  <a:buClr>
                    <a:srgbClr val="990000"/>
                  </a:buClr>
                  <a:buSzPct val="60000"/>
                  <a:tabLst>
                    <a:tab pos="1143000" algn="l"/>
                    <a:tab pos="2514600" algn="l"/>
                  </a:tabLst>
                </a:pPr>
                <a:r>
                  <a:rPr lang="en-US" sz="2000" dirty="0">
                    <a:solidFill>
                      <a:schemeClr val="tx1"/>
                    </a:solidFill>
                    <a:latin typeface="Calibri" panose="020F0502020204030204" pitchFamily="34" charset="0"/>
                    <a:ea typeface="Calibri Bold" charset="0"/>
                    <a:cs typeface="Calibri" panose="020F0502020204030204" pitchFamily="34" charset="0"/>
                    <a:sym typeface="Calibri Bold" charset="0"/>
                  </a:rPr>
                  <a:t>	</a:t>
                </a:r>
                <a:r>
                  <a:rPr lang="en-US" sz="2000" dirty="0" smtClean="0">
                    <a:solidFill>
                      <a:schemeClr val="tx1"/>
                    </a:solidFill>
                    <a:latin typeface="Calibri" panose="020F0502020204030204" pitchFamily="34" charset="0"/>
                    <a:ea typeface="Calibri Bold" charset="0"/>
                    <a:cs typeface="Calibri" panose="020F0502020204030204" pitchFamily="34" charset="0"/>
                    <a:sym typeface="Calibri Bold" charset="0"/>
                  </a:rPr>
                  <a:t>1/3</a:t>
                </a:r>
                <a:r>
                  <a:rPr lang="en-US" sz="2000" dirty="0">
                    <a:solidFill>
                      <a:schemeClr val="tx1"/>
                    </a:solidFill>
                    <a:latin typeface="Calibri" panose="020F0502020204030204" pitchFamily="34" charset="0"/>
                    <a:ea typeface="Calibri Bold" charset="0"/>
                    <a:cs typeface="Calibri" panose="020F0502020204030204" pitchFamily="34" charset="0"/>
                    <a:sym typeface="Calibri Bold" charset="0"/>
                  </a:rPr>
                  <a:t>	0.0101010101</a:t>
                </a:r>
                <a:r>
                  <a:rPr lang="en-US" sz="2000" b="1" dirty="0">
                    <a:solidFill>
                      <a:schemeClr val="tx1"/>
                    </a:solidFill>
                    <a:latin typeface="Calibri" panose="020F0502020204030204" pitchFamily="34" charset="0"/>
                    <a:ea typeface="Calibri Bold" charset="0"/>
                    <a:cs typeface="Calibri" panose="020F0502020204030204" pitchFamily="34" charset="0"/>
                    <a:sym typeface="Calibri Bold" charset="0"/>
                  </a:rPr>
                  <a:t>[01]</a:t>
                </a:r>
                <a:r>
                  <a:rPr lang="en-US" sz="2000" dirty="0">
                    <a:solidFill>
                      <a:schemeClr val="tx1"/>
                    </a:solidFill>
                    <a:latin typeface="Calibri" panose="020F0502020204030204" pitchFamily="34" charset="0"/>
                    <a:ea typeface="Calibri Bold" charset="0"/>
                    <a:cs typeface="Calibri" panose="020F0502020204030204" pitchFamily="34" charset="0"/>
                    <a:sym typeface="Calibri Bold" charset="0"/>
                  </a:rPr>
                  <a:t>…</a:t>
                </a:r>
                <a:r>
                  <a:rPr lang="en-US" sz="2000" baseline="-25000" dirty="0" smtClean="0">
                    <a:solidFill>
                      <a:schemeClr val="tx1"/>
                    </a:solidFill>
                    <a:latin typeface="Calibri" panose="020F0502020204030204" pitchFamily="34" charset="0"/>
                    <a:ea typeface="Calibri Bold" charset="0"/>
                    <a:cs typeface="Calibri" panose="020F0502020204030204" pitchFamily="34" charset="0"/>
                    <a:sym typeface="Calibri Bold" charset="0"/>
                  </a:rPr>
                  <a:t>2</a:t>
                </a:r>
              </a:p>
              <a:p>
                <a:pPr algn="l">
                  <a:spcBef>
                    <a:spcPts val="0"/>
                  </a:spcBef>
                  <a:buClr>
                    <a:srgbClr val="990000"/>
                  </a:buClr>
                  <a:buSzPct val="60000"/>
                  <a:tabLst>
                    <a:tab pos="1143000" algn="l"/>
                    <a:tab pos="2514600" algn="l"/>
                  </a:tabLst>
                </a:pPr>
                <a:r>
                  <a:rPr lang="en-US" sz="2000" dirty="0">
                    <a:solidFill>
                      <a:schemeClr val="tx1"/>
                    </a:solidFill>
                    <a:latin typeface="Calibri" panose="020F0502020204030204" pitchFamily="34" charset="0"/>
                    <a:ea typeface="Calibri Bold" charset="0"/>
                    <a:cs typeface="Calibri" panose="020F0502020204030204" pitchFamily="34" charset="0"/>
                    <a:sym typeface="Calibri Bold" charset="0"/>
                  </a:rPr>
                  <a:t>	</a:t>
                </a:r>
                <a:r>
                  <a:rPr lang="en-US" sz="2000" dirty="0" smtClean="0">
                    <a:solidFill>
                      <a:schemeClr val="tx1"/>
                    </a:solidFill>
                    <a:latin typeface="Calibri" panose="020F0502020204030204" pitchFamily="34" charset="0"/>
                    <a:ea typeface="Calibri Bold" charset="0"/>
                    <a:cs typeface="Calibri" panose="020F0502020204030204" pitchFamily="34" charset="0"/>
                    <a:sym typeface="Calibri Bold" charset="0"/>
                  </a:rPr>
                  <a:t>1/5</a:t>
                </a:r>
                <a:r>
                  <a:rPr lang="en-US" sz="2000" dirty="0">
                    <a:solidFill>
                      <a:schemeClr val="tx1"/>
                    </a:solidFill>
                    <a:latin typeface="Calibri" panose="020F0502020204030204" pitchFamily="34" charset="0"/>
                    <a:ea typeface="Calibri Bold" charset="0"/>
                    <a:cs typeface="Calibri" panose="020F0502020204030204" pitchFamily="34" charset="0"/>
                    <a:sym typeface="Calibri Bold" charset="0"/>
                  </a:rPr>
                  <a:t>	0.001100110011</a:t>
                </a:r>
                <a:r>
                  <a:rPr lang="en-US" sz="2000" b="1" dirty="0">
                    <a:solidFill>
                      <a:schemeClr val="tx1"/>
                    </a:solidFill>
                    <a:latin typeface="Calibri" panose="020F0502020204030204" pitchFamily="34" charset="0"/>
                    <a:ea typeface="Calibri Bold" charset="0"/>
                    <a:cs typeface="Calibri" panose="020F0502020204030204" pitchFamily="34" charset="0"/>
                    <a:sym typeface="Calibri Bold" charset="0"/>
                  </a:rPr>
                  <a:t>[0011]</a:t>
                </a:r>
                <a:r>
                  <a:rPr lang="en-US" sz="2000" dirty="0">
                    <a:solidFill>
                      <a:schemeClr val="tx1"/>
                    </a:solidFill>
                    <a:latin typeface="Calibri" panose="020F0502020204030204" pitchFamily="34" charset="0"/>
                    <a:ea typeface="Calibri Bold" charset="0"/>
                    <a:cs typeface="Calibri" panose="020F0502020204030204" pitchFamily="34" charset="0"/>
                    <a:sym typeface="Calibri Bold" charset="0"/>
                  </a:rPr>
                  <a:t>…</a:t>
                </a:r>
                <a:r>
                  <a:rPr lang="en-US" sz="2000" baseline="-25000" dirty="0" smtClean="0">
                    <a:solidFill>
                      <a:schemeClr val="tx1"/>
                    </a:solidFill>
                    <a:latin typeface="Calibri" panose="020F0502020204030204" pitchFamily="34" charset="0"/>
                    <a:ea typeface="Calibri Bold" charset="0"/>
                    <a:cs typeface="Calibri" panose="020F0502020204030204" pitchFamily="34" charset="0"/>
                    <a:sym typeface="Calibri Bold" charset="0"/>
                  </a:rPr>
                  <a:t>2</a:t>
                </a:r>
              </a:p>
            </p:txBody>
          </p:sp>
        </mc:Choice>
        <mc:Fallback>
          <p:sp>
            <p:nvSpPr>
              <p:cNvPr id="15367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2000" y="1422400"/>
                <a:ext cx="8001000" cy="5130800"/>
              </a:xfrm>
              <a:prstGeom prst="rect">
                <a:avLst/>
              </a:prstGeom>
              <a:blipFill rotWithShape="1">
                <a:blip r:embed="rId2"/>
                <a:stretch>
                  <a:fillRect l="-1142" t="-2850" r="-4646"/>
                </a:stretch>
              </a:blipFill>
              <a:ln w="9525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Today: Floating Point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215900" indent="-215900">
              <a:spcBef>
                <a:spcPct val="0"/>
              </a:spcBef>
            </a:pPr>
            <a:r>
              <a:rPr lang="en-US" dirty="0">
                <a:solidFill>
                  <a:srgbClr val="A5A5A5"/>
                </a:solidFill>
                <a:ea typeface="Calibri" charset="0"/>
                <a:cs typeface="Calibri" charset="0"/>
              </a:rPr>
              <a:t>Background: Fractional binary numbers</a:t>
            </a:r>
            <a:endParaRPr lang="en-US" dirty="0"/>
          </a:p>
          <a:p>
            <a:pPr marL="215900" indent="-215900"/>
            <a:r>
              <a:rPr lang="en-US" dirty="0">
                <a:ea typeface="Calibri" charset="0"/>
                <a:cs typeface="Calibri" charset="0"/>
              </a:rPr>
              <a:t>Example and properties</a:t>
            </a:r>
            <a:endParaRPr lang="en-US" dirty="0"/>
          </a:p>
          <a:p>
            <a:pPr marL="215900" indent="-215900"/>
            <a:r>
              <a:rPr lang="en-US" dirty="0" smtClean="0">
                <a:solidFill>
                  <a:srgbClr val="A5A5A5"/>
                </a:solidFill>
                <a:ea typeface="Calibri" charset="0"/>
                <a:cs typeface="Calibri" charset="0"/>
              </a:rPr>
              <a:t>IEEE </a:t>
            </a:r>
            <a:r>
              <a:rPr lang="en-US" dirty="0">
                <a:solidFill>
                  <a:srgbClr val="A5A5A5"/>
                </a:solidFill>
                <a:ea typeface="Calibri" charset="0"/>
                <a:cs typeface="Calibri" charset="0"/>
              </a:rPr>
              <a:t>floating point standard: Definition</a:t>
            </a:r>
            <a:endParaRPr lang="en-US" dirty="0"/>
          </a:p>
          <a:p>
            <a:pPr marL="215900" indent="-215900"/>
            <a:r>
              <a:rPr lang="en-US" dirty="0" smtClean="0">
                <a:solidFill>
                  <a:srgbClr val="A5A5A5"/>
                </a:solidFill>
                <a:ea typeface="Calibri" charset="0"/>
                <a:cs typeface="Calibri" charset="0"/>
              </a:rPr>
              <a:t>Floating </a:t>
            </a:r>
            <a:r>
              <a:rPr lang="en-US" dirty="0">
                <a:solidFill>
                  <a:srgbClr val="A5A5A5"/>
                </a:solidFill>
                <a:ea typeface="Calibri" charset="0"/>
                <a:cs typeface="Calibri" charset="0"/>
              </a:rPr>
              <a:t>point in C</a:t>
            </a:r>
            <a:endParaRPr lang="en-US" dirty="0"/>
          </a:p>
          <a:p>
            <a:pPr marL="215900" indent="-215900"/>
            <a:r>
              <a:rPr lang="en-US" dirty="0">
                <a:solidFill>
                  <a:srgbClr val="A5A5A5"/>
                </a:solidFill>
                <a:ea typeface="Calibri" charset="0"/>
                <a:cs typeface="Calibri" charset="0"/>
              </a:rPr>
              <a:t>Sum</a:t>
            </a:r>
            <a:r>
              <a:rPr lang="en-US" dirty="0">
                <a:solidFill>
                  <a:srgbClr val="B3B3B3"/>
                </a:solidFill>
                <a:ea typeface="Calibri" charset="0"/>
                <a:cs typeface="Calibri" charset="0"/>
              </a:rPr>
              <a:t>m</a:t>
            </a:r>
            <a:r>
              <a:rPr lang="en-US" dirty="0">
                <a:solidFill>
                  <a:srgbClr val="A5A5A5"/>
                </a:solidFill>
                <a:ea typeface="Calibri" charset="0"/>
                <a:cs typeface="Calibri" charset="0"/>
              </a:rPr>
              <a:t>ary</a:t>
            </a:r>
            <a:endParaRPr lang="en-US" dirty="0">
              <a:solidFill>
                <a:srgbClr val="A5A5A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89211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Tiny Floating Point Example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09600" y="2895600"/>
            <a:ext cx="8077200" cy="3657600"/>
          </a:xfrm>
          <a:ln/>
        </p:spPr>
        <p:txBody>
          <a:bodyPr/>
          <a:lstStyle/>
          <a:p>
            <a:r>
              <a:rPr lang="en-US" dirty="0"/>
              <a:t>8-bit Floating Point Representation</a:t>
            </a:r>
          </a:p>
          <a:p>
            <a:pPr marL="552450" lvl="1"/>
            <a:r>
              <a:rPr lang="en-US" dirty="0"/>
              <a:t>the sign bit is in the most significant bit</a:t>
            </a:r>
          </a:p>
          <a:p>
            <a:pPr marL="552450" lvl="1"/>
            <a:r>
              <a:rPr lang="en-US" dirty="0"/>
              <a:t>the next four bits are </a:t>
            </a:r>
            <a:r>
              <a:rPr lang="en-US" dirty="0" smtClean="0"/>
              <a:t>the exponent </a:t>
            </a:r>
            <a:r>
              <a:rPr lang="en-US" dirty="0" smtClean="0">
                <a:latin typeface="Courier New Bold" panose="02070609020205020404" pitchFamily="49" charset="0"/>
                <a:cs typeface="Courier New Bold" panose="02070609020205020404" pitchFamily="49" charset="0"/>
              </a:rPr>
              <a:t>(</a:t>
            </a:r>
            <a:r>
              <a:rPr lang="en-US" dirty="0" err="1" smtClean="0">
                <a:latin typeface="Courier New Bold" panose="02070609020205020404" pitchFamily="49" charset="0"/>
                <a:cs typeface="Courier New Bold" panose="02070609020205020404" pitchFamily="49" charset="0"/>
              </a:rPr>
              <a:t>exp</a:t>
            </a:r>
            <a:r>
              <a:rPr lang="en-US" dirty="0" smtClean="0">
                <a:latin typeface="Courier New Bold" panose="02070609020205020404" pitchFamily="49" charset="0"/>
                <a:cs typeface="Courier New Bold" panose="02070609020205020404" pitchFamily="49" charset="0"/>
              </a:rPr>
              <a:t>)</a:t>
            </a:r>
            <a:r>
              <a:rPr lang="en-US" dirty="0" smtClean="0"/>
              <a:t>, </a:t>
            </a:r>
            <a:r>
              <a:rPr lang="en-US" dirty="0"/>
              <a:t>with a bias of </a:t>
            </a:r>
            <a:r>
              <a:rPr lang="en-US" dirty="0" smtClean="0"/>
              <a:t>2</a:t>
            </a:r>
            <a:r>
              <a:rPr lang="en-US" baseline="30000" dirty="0" smtClean="0"/>
              <a:t>4-1</a:t>
            </a:r>
            <a:r>
              <a:rPr lang="en-US" dirty="0" smtClean="0"/>
              <a:t> - 1 = 7</a:t>
            </a:r>
            <a:endParaRPr lang="en-US" dirty="0"/>
          </a:p>
          <a:p>
            <a:pPr marL="552450" lvl="1"/>
            <a:r>
              <a:rPr lang="en-US" dirty="0" smtClean="0"/>
              <a:t>the </a:t>
            </a:r>
            <a:r>
              <a:rPr lang="en-US" dirty="0"/>
              <a:t>last three bits are </a:t>
            </a:r>
            <a:r>
              <a:rPr lang="en-US" dirty="0" smtClean="0"/>
              <a:t>the fraction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(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r>
              <a:rPr lang="en-US" dirty="0" smtClean="0">
                <a:latin typeface="Courier New Bold" panose="02070609020205020404" pitchFamily="49" charset="0"/>
                <a:cs typeface="Courier New Bold" panose="02070609020205020404" pitchFamily="49" charset="0"/>
              </a:rPr>
              <a:t>)</a:t>
            </a:r>
          </a:p>
          <a:p>
            <a:pPr marL="552450" lvl="1"/>
            <a:endParaRPr lang="en-US" dirty="0" smtClean="0">
              <a:latin typeface="Courier New Bold" panose="02070609020205020404" pitchFamily="49" charset="0"/>
              <a:cs typeface="Courier New Bold" panose="02070609020205020404" pitchFamily="49" charset="0"/>
            </a:endParaRPr>
          </a:p>
          <a:p>
            <a:r>
              <a:rPr lang="en-US" dirty="0" smtClean="0"/>
              <a:t>Exponent bias</a:t>
            </a:r>
            <a:endParaRPr lang="en-US" dirty="0"/>
          </a:p>
          <a:p>
            <a:pPr marL="552450" lvl="1"/>
            <a:r>
              <a:rPr lang="en-US" dirty="0" smtClean="0"/>
              <a:t>enable exponent to represent both positive and negative powers of 2</a:t>
            </a:r>
            <a:endParaRPr lang="en-US" dirty="0"/>
          </a:p>
          <a:p>
            <a:pPr marL="552450" lvl="1"/>
            <a:r>
              <a:rPr lang="en-US" dirty="0" smtClean="0"/>
              <a:t>use half of range for positive and half for negative power</a:t>
            </a:r>
            <a:endParaRPr lang="en-US" dirty="0"/>
          </a:p>
          <a:p>
            <a:pPr marL="552450" lvl="1"/>
            <a:r>
              <a:rPr lang="en-US" dirty="0" smtClean="0"/>
              <a:t>given </a:t>
            </a:r>
            <a:r>
              <a:rPr lang="en-US" i="1" dirty="0" smtClean="0"/>
              <a:t>k</a:t>
            </a:r>
            <a:r>
              <a:rPr lang="en-US" dirty="0" smtClean="0"/>
              <a:t> exponent bits, bias is then 2</a:t>
            </a:r>
            <a:r>
              <a:rPr lang="en-US" i="1" baseline="30000" dirty="0" smtClean="0"/>
              <a:t>k</a:t>
            </a:r>
            <a:r>
              <a:rPr lang="en-US" baseline="30000" dirty="0" smtClean="0"/>
              <a:t>-1</a:t>
            </a:r>
            <a:r>
              <a:rPr lang="en-US" dirty="0" smtClean="0"/>
              <a:t> - 1</a:t>
            </a:r>
            <a:endParaRPr lang="en-US" dirty="0">
              <a:cs typeface="Courier New Bold" panose="02070609020205020404" pitchFamily="49" charset="0"/>
            </a:endParaRPr>
          </a:p>
        </p:txBody>
      </p:sp>
      <p:graphicFrame>
        <p:nvGraphicFramePr>
          <p:cNvPr id="27653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3120289"/>
              </p:ext>
            </p:extLst>
          </p:nvPr>
        </p:nvGraphicFramePr>
        <p:xfrm>
          <a:off x="2489200" y="1574800"/>
          <a:ext cx="4064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397000"/>
                <a:gridCol w="2286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aco" charset="0"/>
                        <a:ea typeface="Monaco" charset="0"/>
                        <a:cs typeface="Monaco" charset="0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4-bits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3-bits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1884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382000" cy="1095375"/>
          </a:xfrm>
          <a:ln/>
        </p:spPr>
        <p:txBody>
          <a:bodyPr/>
          <a:lstStyle/>
          <a:p>
            <a:pPr marL="80963" indent="-80963"/>
            <a:r>
              <a:rPr lang="en-US" dirty="0" smtClean="0">
                <a:latin typeface="Calibri" charset="0"/>
                <a:ea typeface="Calibri" charset="0"/>
                <a:cs typeface="Calibri" charset="0"/>
                <a:sym typeface="Calibri" charset="0"/>
              </a:rPr>
              <a:t>Floating </a:t>
            </a:r>
            <a:r>
              <a:rPr lang="en-US" dirty="0">
                <a:latin typeface="Calibri" charset="0"/>
                <a:ea typeface="Calibri" charset="0"/>
                <a:cs typeface="Calibri" charset="0"/>
                <a:sym typeface="Calibri" charset="0"/>
              </a:rPr>
              <a:t>Point 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  <a:sym typeface="Calibri" charset="0"/>
              </a:rPr>
              <a:t>Encodings and Visualization</a:t>
            </a:r>
            <a:endParaRPr lang="en-US" dirty="0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25604" name="Line 4"/>
          <p:cNvSpPr>
            <a:spLocks noChangeShapeType="1"/>
          </p:cNvSpPr>
          <p:nvPr/>
        </p:nvSpPr>
        <p:spPr bwMode="auto">
          <a:xfrm>
            <a:off x="914400" y="5827782"/>
            <a:ext cx="7315200" cy="0"/>
          </a:xfrm>
          <a:prstGeom prst="line">
            <a:avLst/>
          </a:prstGeom>
          <a:noFill/>
          <a:ln w="25400" cap="flat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05" name="Line 5"/>
          <p:cNvSpPr>
            <a:spLocks noChangeShapeType="1"/>
          </p:cNvSpPr>
          <p:nvPr/>
        </p:nvSpPr>
        <p:spPr bwMode="auto">
          <a:xfrm>
            <a:off x="914400" y="5675382"/>
            <a:ext cx="0" cy="304800"/>
          </a:xfrm>
          <a:prstGeom prst="line">
            <a:avLst/>
          </a:prstGeom>
          <a:noFill/>
          <a:ln w="25400" cap="flat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8229600" y="6284982"/>
            <a:ext cx="0" cy="2286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>
            <a:off x="8229600" y="5675382"/>
            <a:ext cx="0" cy="304800"/>
          </a:xfrm>
          <a:prstGeom prst="line">
            <a:avLst/>
          </a:prstGeom>
          <a:noFill/>
          <a:ln w="25400" cap="flat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4419600" y="5675382"/>
            <a:ext cx="0" cy="304800"/>
          </a:xfrm>
          <a:prstGeom prst="line">
            <a:avLst/>
          </a:prstGeom>
          <a:noFill/>
          <a:ln w="25400" cap="flat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>
            <a:off x="8229600" y="6437382"/>
            <a:ext cx="5334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>
            <a:off x="8763000" y="6284982"/>
            <a:ext cx="0" cy="2286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>
            <a:off x="381000" y="6351657"/>
            <a:ext cx="0" cy="2286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>
            <a:off x="381000" y="6504057"/>
            <a:ext cx="5334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>
            <a:off x="914400" y="6351657"/>
            <a:ext cx="0" cy="2286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14" name="Rectangle 14"/>
          <p:cNvSpPr>
            <a:spLocks/>
          </p:cNvSpPr>
          <p:nvPr/>
        </p:nvSpPr>
        <p:spPr bwMode="auto">
          <a:xfrm>
            <a:off x="7848600" y="5318194"/>
            <a:ext cx="37670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latin typeface="+mn-lt"/>
              </a:rPr>
              <a:t>+</a:t>
            </a:r>
            <a:r>
              <a:rPr lang="en-US" sz="1800" dirty="0" smtClean="0">
                <a:latin typeface="+mn-lt"/>
                <a:sym typeface="Symbol"/>
              </a:rPr>
              <a:t></a:t>
            </a:r>
            <a:endParaRPr lang="en-US" sz="1800" dirty="0">
              <a:solidFill>
                <a:schemeClr val="tx1"/>
              </a:solidFill>
              <a:latin typeface="+mn-lt"/>
              <a:ea typeface="Symbol" pitchFamily="18" charset="2"/>
              <a:cs typeface="Symbol" pitchFamily="18" charset="2"/>
              <a:sym typeface="Symbol" pitchFamily="18" charset="2"/>
            </a:endParaRPr>
          </a:p>
        </p:txBody>
      </p:sp>
      <p:sp>
        <p:nvSpPr>
          <p:cNvPr id="25615" name="Rectangle 15"/>
          <p:cNvSpPr>
            <a:spLocks/>
          </p:cNvSpPr>
          <p:nvPr/>
        </p:nvSpPr>
        <p:spPr bwMode="auto">
          <a:xfrm>
            <a:off x="792163" y="5294382"/>
            <a:ext cx="37670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latin typeface="+mn-lt"/>
              </a:rPr>
              <a:t>−</a:t>
            </a:r>
            <a:r>
              <a:rPr lang="en-US" sz="1800" dirty="0" smtClean="0">
                <a:latin typeface="+mn-lt"/>
                <a:sym typeface="Symbol"/>
              </a:rPr>
              <a:t></a:t>
            </a:r>
            <a:endParaRPr lang="en-US" sz="1800" dirty="0">
              <a:solidFill>
                <a:schemeClr val="tx1"/>
              </a:solidFill>
              <a:latin typeface="+mn-lt"/>
              <a:ea typeface="Symbol" pitchFamily="18" charset="2"/>
              <a:cs typeface="Symbol" pitchFamily="18" charset="2"/>
              <a:sym typeface="Symbol" pitchFamily="18" charset="2"/>
            </a:endParaRPr>
          </a:p>
        </p:txBody>
      </p:sp>
      <p:sp>
        <p:nvSpPr>
          <p:cNvPr id="25616" name="Rectangle 16"/>
          <p:cNvSpPr>
            <a:spLocks/>
          </p:cNvSpPr>
          <p:nvPr/>
        </p:nvSpPr>
        <p:spPr bwMode="auto">
          <a:xfrm>
            <a:off x="3962400" y="6272282"/>
            <a:ext cx="331822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+mn-lt"/>
                <a:ea typeface="Symbol" pitchFamily="18" charset="2"/>
                <a:cs typeface="Symbol" pitchFamily="18" charset="2"/>
                <a:sym typeface="Symbol"/>
              </a:rPr>
              <a:t>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rPr>
              <a:t>0</a:t>
            </a:r>
            <a:endParaRPr lang="en-US" sz="1800" dirty="0">
              <a:solidFill>
                <a:schemeClr val="tx1"/>
              </a:solidFill>
              <a:latin typeface="+mn-lt"/>
              <a:ea typeface="Calibri" charset="0"/>
              <a:cs typeface="Calibri" charset="0"/>
              <a:sym typeface="Calibri" charset="0"/>
            </a:endParaRPr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>
            <a:off x="5943600" y="5675382"/>
            <a:ext cx="0" cy="304800"/>
          </a:xfrm>
          <a:prstGeom prst="line">
            <a:avLst/>
          </a:prstGeom>
          <a:noFill/>
          <a:ln w="25400" cap="flat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18" name="Rectangle 18"/>
          <p:cNvSpPr>
            <a:spLocks/>
          </p:cNvSpPr>
          <p:nvPr/>
        </p:nvSpPr>
        <p:spPr bwMode="auto">
          <a:xfrm>
            <a:off x="4813300" y="5446782"/>
            <a:ext cx="1032334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rPr>
              <a:t>+</a:t>
            </a:r>
            <a:r>
              <a:rPr lang="en-US" sz="1800" dirty="0" err="1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rPr>
              <a:t>Denorm</a:t>
            </a:r>
            <a:endParaRPr lang="en-US" sz="1800" dirty="0">
              <a:solidFill>
                <a:schemeClr val="tx1"/>
              </a:solidFill>
              <a:latin typeface="+mn-lt"/>
              <a:ea typeface="Calibri" charset="0"/>
              <a:cs typeface="Calibri" charset="0"/>
              <a:sym typeface="Calibri" charset="0"/>
            </a:endParaRPr>
          </a:p>
        </p:txBody>
      </p:sp>
      <p:sp>
        <p:nvSpPr>
          <p:cNvPr id="25619" name="Rectangle 19"/>
          <p:cNvSpPr>
            <a:spLocks/>
          </p:cNvSpPr>
          <p:nvPr/>
        </p:nvSpPr>
        <p:spPr bwMode="auto">
          <a:xfrm>
            <a:off x="6172200" y="5446782"/>
            <a:ext cx="1378583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rPr>
              <a:t>+Normalized</a:t>
            </a:r>
          </a:p>
        </p:txBody>
      </p:sp>
      <p:sp>
        <p:nvSpPr>
          <p:cNvPr id="25620" name="Rectangle 20"/>
          <p:cNvSpPr>
            <a:spLocks/>
          </p:cNvSpPr>
          <p:nvPr/>
        </p:nvSpPr>
        <p:spPr bwMode="auto">
          <a:xfrm>
            <a:off x="3124200" y="5461069"/>
            <a:ext cx="1032334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latin typeface="+mn-lt"/>
              </a:rPr>
              <a:t>−</a:t>
            </a:r>
            <a:r>
              <a:rPr lang="en-US" sz="1800" dirty="0" err="1" smtClean="0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rPr>
              <a:t>Denorm</a:t>
            </a:r>
            <a:endParaRPr lang="en-US" sz="1800" dirty="0">
              <a:solidFill>
                <a:schemeClr val="tx1"/>
              </a:solidFill>
              <a:latin typeface="+mn-lt"/>
              <a:ea typeface="Calibri" charset="0"/>
              <a:cs typeface="Calibri" charset="0"/>
              <a:sym typeface="Calibri" charset="0"/>
            </a:endParaRPr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>
            <a:off x="3124200" y="5675382"/>
            <a:ext cx="0" cy="304800"/>
          </a:xfrm>
          <a:prstGeom prst="line">
            <a:avLst/>
          </a:prstGeom>
          <a:noFill/>
          <a:ln w="25400" cap="flat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22" name="Rectangle 22"/>
          <p:cNvSpPr>
            <a:spLocks/>
          </p:cNvSpPr>
          <p:nvPr/>
        </p:nvSpPr>
        <p:spPr bwMode="auto">
          <a:xfrm>
            <a:off x="1479550" y="5446782"/>
            <a:ext cx="1378583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latin typeface="+mn-lt"/>
              </a:rPr>
              <a:t>−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rPr>
              <a:t>Normalized</a:t>
            </a:r>
            <a:endParaRPr lang="en-US" sz="1800" dirty="0">
              <a:solidFill>
                <a:schemeClr val="tx1"/>
              </a:solidFill>
              <a:latin typeface="+mn-lt"/>
              <a:ea typeface="Calibri" charset="0"/>
              <a:cs typeface="Calibri" charset="0"/>
              <a:sym typeface="Calibri" charset="0"/>
            </a:endParaRPr>
          </a:p>
        </p:txBody>
      </p:sp>
      <p:sp>
        <p:nvSpPr>
          <p:cNvPr id="25623" name="Line 23"/>
          <p:cNvSpPr>
            <a:spLocks noChangeShapeType="1"/>
          </p:cNvSpPr>
          <p:nvPr/>
        </p:nvSpPr>
        <p:spPr bwMode="auto">
          <a:xfrm>
            <a:off x="4724400" y="5675382"/>
            <a:ext cx="0" cy="304800"/>
          </a:xfrm>
          <a:prstGeom prst="line">
            <a:avLst/>
          </a:prstGeom>
          <a:noFill/>
          <a:ln w="25400" cap="flat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24" name="Line 24"/>
          <p:cNvSpPr>
            <a:spLocks noChangeShapeType="1"/>
          </p:cNvSpPr>
          <p:nvPr/>
        </p:nvSpPr>
        <p:spPr bwMode="auto">
          <a:xfrm>
            <a:off x="4572000" y="5675382"/>
            <a:ext cx="0" cy="304800"/>
          </a:xfrm>
          <a:prstGeom prst="line">
            <a:avLst/>
          </a:prstGeom>
          <a:noFill/>
          <a:ln w="25400" cap="flat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25" name="Line 25"/>
          <p:cNvSpPr>
            <a:spLocks noChangeShapeType="1"/>
          </p:cNvSpPr>
          <p:nvPr/>
        </p:nvSpPr>
        <p:spPr bwMode="auto">
          <a:xfrm>
            <a:off x="8001000" y="5675382"/>
            <a:ext cx="0" cy="304800"/>
          </a:xfrm>
          <a:prstGeom prst="line">
            <a:avLst/>
          </a:prstGeom>
          <a:noFill/>
          <a:ln w="25400" cap="flat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26" name="Line 26"/>
          <p:cNvSpPr>
            <a:spLocks noChangeShapeType="1"/>
          </p:cNvSpPr>
          <p:nvPr/>
        </p:nvSpPr>
        <p:spPr bwMode="auto">
          <a:xfrm>
            <a:off x="1219200" y="5675382"/>
            <a:ext cx="0" cy="304800"/>
          </a:xfrm>
          <a:prstGeom prst="line">
            <a:avLst/>
          </a:prstGeom>
          <a:noFill/>
          <a:ln w="25400" cap="flat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27" name="Line 27"/>
          <p:cNvSpPr>
            <a:spLocks noChangeShapeType="1"/>
          </p:cNvSpPr>
          <p:nvPr/>
        </p:nvSpPr>
        <p:spPr bwMode="auto">
          <a:xfrm rot="10800000" flipH="1">
            <a:off x="4267200" y="5894457"/>
            <a:ext cx="228600" cy="3810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28" name="Line 28"/>
          <p:cNvSpPr>
            <a:spLocks noChangeShapeType="1"/>
          </p:cNvSpPr>
          <p:nvPr/>
        </p:nvSpPr>
        <p:spPr bwMode="auto">
          <a:xfrm rot="10800000">
            <a:off x="4648200" y="5894457"/>
            <a:ext cx="228600" cy="3810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29" name="Rectangle 29"/>
          <p:cNvSpPr>
            <a:spLocks/>
          </p:cNvSpPr>
          <p:nvPr/>
        </p:nvSpPr>
        <p:spPr bwMode="auto">
          <a:xfrm>
            <a:off x="4648200" y="6275457"/>
            <a:ext cx="33983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rPr>
              <a:t>+0</a:t>
            </a:r>
          </a:p>
        </p:txBody>
      </p:sp>
      <p:sp>
        <p:nvSpPr>
          <p:cNvPr id="25630" name="Rectangle 30"/>
          <p:cNvSpPr>
            <a:spLocks/>
          </p:cNvSpPr>
          <p:nvPr/>
        </p:nvSpPr>
        <p:spPr bwMode="auto">
          <a:xfrm>
            <a:off x="396875" y="6123057"/>
            <a:ext cx="53860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rPr>
              <a:t>NaN</a:t>
            </a:r>
          </a:p>
        </p:txBody>
      </p:sp>
      <p:sp>
        <p:nvSpPr>
          <p:cNvPr id="25631" name="Rectangle 31"/>
          <p:cNvSpPr>
            <a:spLocks/>
          </p:cNvSpPr>
          <p:nvPr/>
        </p:nvSpPr>
        <p:spPr bwMode="auto">
          <a:xfrm>
            <a:off x="8237538" y="6046857"/>
            <a:ext cx="53860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rPr>
              <a:t>NaN</a:t>
            </a:r>
          </a:p>
        </p:txBody>
      </p:sp>
      <p:sp>
        <p:nvSpPr>
          <p:cNvPr id="31" name="Rectangle 4"/>
          <p:cNvSpPr txBox="1">
            <a:spLocks noChangeArrowheads="1"/>
          </p:cNvSpPr>
          <p:nvPr/>
        </p:nvSpPr>
        <p:spPr bwMode="auto">
          <a:xfrm>
            <a:off x="533400" y="1447800"/>
            <a:ext cx="81534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>
            <a:lvl1pPr marL="254000" indent="-254000" algn="l" rtl="0" fontAlgn="base">
              <a:spcBef>
                <a:spcPts val="6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charset="2"/>
              <a:buChar char="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  <a:sym typeface="Calibri Bold" charset="0"/>
              </a:defRPr>
            </a:lvl1pPr>
            <a:lvl2pPr marL="514350" indent="-234950" algn="l" rtl="0" fontAlgn="base">
              <a:spcBef>
                <a:spcPts val="5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2pPr>
            <a:lvl3pPr marL="800100" indent="-2032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3pPr>
            <a:lvl4pPr marL="11430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4pPr>
            <a:lvl5pPr marL="14605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5pPr>
            <a:lvl6pPr marL="19177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6pPr>
            <a:lvl7pPr marL="23749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7pPr>
            <a:lvl8pPr marL="28321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8pPr>
            <a:lvl9pPr marL="32893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9pPr>
          </a:lstStyle>
          <a:p>
            <a:r>
              <a:rPr lang="en-US" dirty="0" smtClean="0"/>
              <a:t>Five encodings:</a:t>
            </a:r>
          </a:p>
          <a:p>
            <a:pPr marL="552450" lvl="1">
              <a:tabLst>
                <a:tab pos="2971800" algn="l"/>
              </a:tabLst>
            </a:pPr>
            <a:r>
              <a:rPr lang="en-US" dirty="0" smtClean="0"/>
              <a:t>Two general forms:		normalized, </a:t>
            </a:r>
            <a:r>
              <a:rPr lang="en-US" dirty="0" err="1" smtClean="0"/>
              <a:t>denormalized</a:t>
            </a:r>
            <a:endParaRPr lang="en-US" dirty="0" smtClean="0"/>
          </a:p>
          <a:p>
            <a:pPr marL="552450" lvl="1">
              <a:tabLst>
                <a:tab pos="2971800" algn="l"/>
              </a:tabLst>
            </a:pPr>
            <a:r>
              <a:rPr lang="en-US" dirty="0" smtClean="0"/>
              <a:t>Three special values:		zero, infinity, </a:t>
            </a:r>
            <a:r>
              <a:rPr lang="en-US" dirty="0" err="1" smtClean="0"/>
              <a:t>NaN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i="1" dirty="0" smtClean="0"/>
              <a:t>(not a number)</a:t>
            </a:r>
          </a:p>
          <a:p>
            <a:pPr marL="317500" lvl="1" indent="0">
              <a:buNone/>
              <a:tabLst>
                <a:tab pos="2971800" algn="l"/>
              </a:tabLst>
            </a:pPr>
            <a:endParaRPr lang="en-US" sz="800" i="1" dirty="0" smtClean="0"/>
          </a:p>
          <a:p>
            <a:pPr marL="317500" lvl="1" indent="0">
              <a:buNone/>
              <a:tabLst>
                <a:tab pos="685800" algn="l"/>
                <a:tab pos="3314700" algn="l"/>
                <a:tab pos="5829300" algn="l"/>
              </a:tabLst>
            </a:pPr>
            <a:r>
              <a:rPr lang="en-US" sz="2400" dirty="0" smtClean="0">
                <a:latin typeface="Calibri" panose="020F0502020204030204" pitchFamily="34" charset="0"/>
                <a:ea typeface="Calibri Bold" charset="0"/>
                <a:cs typeface="Calibri" panose="020F0502020204030204" pitchFamily="34" charset="0"/>
                <a:sym typeface="Calibri Bold" charset="0"/>
              </a:rPr>
              <a:t>	</a:t>
            </a:r>
            <a:r>
              <a:rPr lang="en-US" u="sng" dirty="0" smtClean="0">
                <a:latin typeface="Calibri" panose="020F0502020204030204" pitchFamily="34" charset="0"/>
                <a:ea typeface="Calibri Bold" charset="0"/>
                <a:cs typeface="Calibri" panose="020F0502020204030204" pitchFamily="34" charset="0"/>
                <a:sym typeface="Calibri Bold" charset="0"/>
              </a:rPr>
              <a:t>Name</a:t>
            </a:r>
            <a:r>
              <a:rPr lang="en-US" dirty="0">
                <a:latin typeface="Calibri" panose="020F0502020204030204" pitchFamily="34" charset="0"/>
                <a:ea typeface="Calibri Bold" charset="0"/>
                <a:cs typeface="Calibri" panose="020F0502020204030204" pitchFamily="34" charset="0"/>
                <a:sym typeface="Calibri Bold" charset="0"/>
              </a:rPr>
              <a:t>	</a:t>
            </a:r>
            <a:r>
              <a:rPr lang="en-US" u="sng" dirty="0" smtClean="0">
                <a:latin typeface="Calibri" panose="020F0502020204030204" pitchFamily="34" charset="0"/>
                <a:ea typeface="Calibri Bold" charset="0"/>
                <a:cs typeface="Calibri" panose="020F0502020204030204" pitchFamily="34" charset="0"/>
                <a:sym typeface="Calibri Bold" charset="0"/>
              </a:rPr>
              <a:t>Exponent</a:t>
            </a:r>
            <a:r>
              <a:rPr lang="en-US" u="sng" dirty="0">
                <a:latin typeface="Courier New Bold" panose="02070609020205020404" pitchFamily="49" charset="0"/>
                <a:cs typeface="Courier New Bold" panose="02070609020205020404" pitchFamily="49" charset="0"/>
              </a:rPr>
              <a:t>(</a:t>
            </a:r>
            <a:r>
              <a:rPr lang="en-US" u="sng" dirty="0" err="1">
                <a:latin typeface="Courier New Bold" panose="02070609020205020404" pitchFamily="49" charset="0"/>
                <a:cs typeface="Courier New Bold" panose="02070609020205020404" pitchFamily="49" charset="0"/>
              </a:rPr>
              <a:t>exp</a:t>
            </a:r>
            <a:r>
              <a:rPr lang="en-US" u="sng" dirty="0">
                <a:latin typeface="Courier New Bold" panose="02070609020205020404" pitchFamily="49" charset="0"/>
                <a:cs typeface="Courier New Bold" panose="02070609020205020404" pitchFamily="49" charset="0"/>
              </a:rPr>
              <a:t>)</a:t>
            </a:r>
            <a:r>
              <a:rPr lang="en-US" dirty="0" smtClean="0">
                <a:latin typeface="Calibri" panose="020F0502020204030204" pitchFamily="34" charset="0"/>
                <a:ea typeface="Calibri Bold" charset="0"/>
                <a:cs typeface="Calibri" panose="020F0502020204030204" pitchFamily="34" charset="0"/>
                <a:sym typeface="Calibri Bold" charset="0"/>
              </a:rPr>
              <a:t>	</a:t>
            </a:r>
            <a:r>
              <a:rPr lang="en-US" u="sng" dirty="0" smtClean="0">
                <a:latin typeface="Calibri" panose="020F0502020204030204" pitchFamily="34" charset="0"/>
                <a:ea typeface="Calibri Bold" charset="0"/>
                <a:cs typeface="Calibri" panose="020F0502020204030204" pitchFamily="34" charset="0"/>
                <a:sym typeface="Calibri Bold" charset="0"/>
              </a:rPr>
              <a:t>Fraction</a:t>
            </a:r>
            <a:r>
              <a:rPr lang="en-US" u="sng" dirty="0" smtClean="0">
                <a:latin typeface="Courier New Bold" panose="02070609020205020404" pitchFamily="49" charset="0"/>
                <a:cs typeface="Courier New Bold" panose="02070609020205020404" pitchFamily="49" charset="0"/>
              </a:rPr>
              <a:t>(</a:t>
            </a:r>
            <a:r>
              <a:rPr lang="en-US" u="sng" dirty="0" err="1" smtClean="0">
                <a:latin typeface="Courier New Bold" panose="02070609020205020404" pitchFamily="49" charset="0"/>
                <a:cs typeface="Courier New Bold" panose="02070609020205020404" pitchFamily="49" charset="0"/>
              </a:rPr>
              <a:t>frac</a:t>
            </a:r>
            <a:r>
              <a:rPr lang="en-US" u="sng" dirty="0" smtClean="0">
                <a:latin typeface="Courier New Bold" panose="02070609020205020404" pitchFamily="49" charset="0"/>
                <a:cs typeface="Courier New Bold" panose="02070609020205020404" pitchFamily="49" charset="0"/>
              </a:rPr>
              <a:t>)</a:t>
            </a:r>
            <a:endParaRPr lang="en-US" dirty="0" smtClean="0"/>
          </a:p>
          <a:p>
            <a:pPr marL="635000" lvl="2" indent="0">
              <a:buNone/>
              <a:tabLst>
                <a:tab pos="857250" algn="l"/>
                <a:tab pos="3543300" algn="l"/>
                <a:tab pos="6057900" algn="l"/>
              </a:tabLst>
            </a:pPr>
            <a:r>
              <a:rPr lang="en-US" sz="1800" dirty="0" smtClean="0">
                <a:latin typeface="Eras Bold ITC" panose="020B0907030504020204" pitchFamily="34" charset="0"/>
              </a:rPr>
              <a:t>	zero</a:t>
            </a:r>
            <a:r>
              <a:rPr lang="en-US" sz="1800" dirty="0"/>
              <a:t>	</a:t>
            </a:r>
            <a:r>
              <a:rPr lang="en-US" sz="1800" dirty="0" err="1" smtClean="0">
                <a:latin typeface="Courier New Bold" panose="02070609020205020404" pitchFamily="49" charset="0"/>
                <a:cs typeface="Courier New Bold" panose="02070609020205020404" pitchFamily="49" charset="0"/>
              </a:rPr>
              <a:t>exp</a:t>
            </a:r>
            <a:r>
              <a:rPr lang="en-US" sz="1800" dirty="0" smtClean="0"/>
              <a:t> </a:t>
            </a:r>
            <a:r>
              <a:rPr lang="en-US" sz="1800" dirty="0"/>
              <a:t>== </a:t>
            </a:r>
            <a:r>
              <a:rPr lang="en-US" sz="1800" dirty="0" smtClean="0"/>
              <a:t>0000	</a:t>
            </a:r>
            <a:r>
              <a:rPr lang="en-US" sz="1800" dirty="0" err="1" smtClean="0">
                <a:latin typeface="Courier New Bold" panose="02070609020205020404" pitchFamily="49" charset="0"/>
                <a:cs typeface="Courier New Bold" panose="02070609020205020404" pitchFamily="49" charset="0"/>
              </a:rPr>
              <a:t>frac</a:t>
            </a:r>
            <a:r>
              <a:rPr lang="en-US" sz="1800" dirty="0" smtClean="0"/>
              <a:t> == </a:t>
            </a:r>
            <a:r>
              <a:rPr lang="en-US" sz="1800" dirty="0"/>
              <a:t>000</a:t>
            </a:r>
          </a:p>
          <a:p>
            <a:pPr marL="635000" lvl="2" indent="0">
              <a:buNone/>
              <a:tabLst>
                <a:tab pos="857250" algn="l"/>
                <a:tab pos="3543300" algn="l"/>
                <a:tab pos="6057900" algn="l"/>
              </a:tabLst>
            </a:pPr>
            <a:r>
              <a:rPr lang="en-US" sz="1800" dirty="0" smtClean="0">
                <a:latin typeface="Eras Bold ITC" panose="020B0907030504020204" pitchFamily="34" charset="0"/>
              </a:rPr>
              <a:t>	</a:t>
            </a:r>
            <a:r>
              <a:rPr lang="en-US" sz="1800" dirty="0" err="1" smtClean="0">
                <a:latin typeface="Eras Bold ITC" panose="020B0907030504020204" pitchFamily="34" charset="0"/>
              </a:rPr>
              <a:t>denormalized</a:t>
            </a:r>
            <a:r>
              <a:rPr lang="en-US" sz="1800" dirty="0"/>
              <a:t>	</a:t>
            </a:r>
            <a:r>
              <a:rPr lang="en-US" sz="1800" dirty="0" err="1">
                <a:latin typeface="Courier New Bold" panose="02070609020205020404" pitchFamily="49" charset="0"/>
                <a:cs typeface="Courier New Bold" panose="02070609020205020404" pitchFamily="49" charset="0"/>
              </a:rPr>
              <a:t>exp</a:t>
            </a:r>
            <a:r>
              <a:rPr lang="en-US" sz="1800" dirty="0"/>
              <a:t> == 0000	</a:t>
            </a:r>
            <a:r>
              <a:rPr lang="en-US" sz="1800" dirty="0" err="1">
                <a:latin typeface="Courier New Bold" panose="02070609020205020404" pitchFamily="49" charset="0"/>
                <a:cs typeface="Courier New Bold" panose="02070609020205020404" pitchFamily="49" charset="0"/>
              </a:rPr>
              <a:t>frac</a:t>
            </a:r>
            <a:r>
              <a:rPr lang="en-US" sz="1800" dirty="0"/>
              <a:t> != 000</a:t>
            </a:r>
          </a:p>
          <a:p>
            <a:pPr marL="635000" lvl="2" indent="0">
              <a:buNone/>
              <a:tabLst>
                <a:tab pos="857250" algn="l"/>
                <a:tab pos="3543300" algn="l"/>
                <a:tab pos="6057900" algn="l"/>
              </a:tabLst>
            </a:pPr>
            <a:r>
              <a:rPr lang="en-US" sz="1800" dirty="0" smtClean="0">
                <a:latin typeface="Eras Bold ITC" panose="020B0907030504020204" pitchFamily="34" charset="0"/>
              </a:rPr>
              <a:t>	normalized</a:t>
            </a:r>
            <a:r>
              <a:rPr lang="en-US" sz="1800" dirty="0"/>
              <a:t>	0000 &lt; </a:t>
            </a:r>
            <a:r>
              <a:rPr lang="en-US" sz="1800" dirty="0" err="1">
                <a:latin typeface="Courier New Bold" panose="02070609020205020404" pitchFamily="49" charset="0"/>
                <a:cs typeface="Courier New Bold" panose="02070609020205020404" pitchFamily="49" charset="0"/>
              </a:rPr>
              <a:t>exp</a:t>
            </a:r>
            <a:r>
              <a:rPr lang="en-US" sz="1800" dirty="0"/>
              <a:t> &lt; 1111	</a:t>
            </a:r>
            <a:r>
              <a:rPr lang="en-US" sz="1800" dirty="0" err="1">
                <a:latin typeface="Courier New Bold" panose="02070609020205020404" pitchFamily="49" charset="0"/>
                <a:cs typeface="Courier New Bold" panose="02070609020205020404" pitchFamily="49" charset="0"/>
              </a:rPr>
              <a:t>frac</a:t>
            </a:r>
            <a:r>
              <a:rPr lang="en-US" sz="1800" dirty="0"/>
              <a:t> != 000</a:t>
            </a:r>
          </a:p>
          <a:p>
            <a:pPr marL="635000" lvl="2" indent="0">
              <a:buNone/>
              <a:tabLst>
                <a:tab pos="857250" algn="l"/>
                <a:tab pos="3543300" algn="l"/>
                <a:tab pos="6057900" algn="l"/>
              </a:tabLst>
            </a:pPr>
            <a:r>
              <a:rPr lang="en-US" sz="1800" dirty="0" smtClean="0">
                <a:latin typeface="Eras Bold ITC" panose="020B0907030504020204" pitchFamily="34" charset="0"/>
              </a:rPr>
              <a:t>	infinity</a:t>
            </a:r>
            <a:r>
              <a:rPr lang="en-US" sz="1800" dirty="0"/>
              <a:t>	</a:t>
            </a:r>
            <a:r>
              <a:rPr lang="en-US" sz="1800" dirty="0" err="1">
                <a:latin typeface="Courier New Bold" panose="02070609020205020404" pitchFamily="49" charset="0"/>
                <a:cs typeface="Courier New Bold" panose="02070609020205020404" pitchFamily="49" charset="0"/>
              </a:rPr>
              <a:t>exp</a:t>
            </a:r>
            <a:r>
              <a:rPr lang="en-US" sz="1800" dirty="0"/>
              <a:t> == </a:t>
            </a:r>
            <a:r>
              <a:rPr lang="en-US" sz="1800" dirty="0" smtClean="0"/>
              <a:t>1111	</a:t>
            </a:r>
            <a:r>
              <a:rPr lang="en-US" sz="1800" dirty="0" err="1" smtClean="0">
                <a:latin typeface="Courier New Bold" panose="02070609020205020404" pitchFamily="49" charset="0"/>
                <a:cs typeface="Courier New Bold" panose="02070609020205020404" pitchFamily="49" charset="0"/>
              </a:rPr>
              <a:t>frac</a:t>
            </a:r>
            <a:r>
              <a:rPr lang="en-US" sz="1800" dirty="0" smtClean="0"/>
              <a:t> == 000</a:t>
            </a:r>
          </a:p>
          <a:p>
            <a:pPr marL="635000" lvl="2" indent="0">
              <a:buNone/>
              <a:tabLst>
                <a:tab pos="857250" algn="l"/>
                <a:tab pos="3543300" algn="l"/>
                <a:tab pos="6057900" algn="l"/>
              </a:tabLst>
            </a:pPr>
            <a:r>
              <a:rPr lang="en-US" sz="1800" dirty="0" smtClean="0">
                <a:latin typeface="Eras Bold ITC" panose="020B0907030504020204" pitchFamily="34" charset="0"/>
              </a:rPr>
              <a:t>	</a:t>
            </a:r>
            <a:r>
              <a:rPr lang="en-US" sz="1800" dirty="0" err="1" smtClean="0">
                <a:latin typeface="Eras Bold ITC" panose="020B0907030504020204" pitchFamily="34" charset="0"/>
              </a:rPr>
              <a:t>NaN</a:t>
            </a:r>
            <a:r>
              <a:rPr lang="en-US" sz="1800" dirty="0"/>
              <a:t>	</a:t>
            </a:r>
            <a:r>
              <a:rPr lang="en-US" sz="1800" dirty="0" err="1">
                <a:latin typeface="Courier New Bold" panose="02070609020205020404" pitchFamily="49" charset="0"/>
                <a:cs typeface="Courier New Bold" panose="02070609020205020404" pitchFamily="49" charset="0"/>
              </a:rPr>
              <a:t>exp</a:t>
            </a:r>
            <a:r>
              <a:rPr lang="en-US" sz="1800" dirty="0"/>
              <a:t> == </a:t>
            </a:r>
            <a:r>
              <a:rPr lang="en-US" sz="1800" dirty="0" smtClean="0"/>
              <a:t>1111	</a:t>
            </a:r>
            <a:r>
              <a:rPr lang="en-US" sz="1800" dirty="0" err="1" smtClean="0">
                <a:latin typeface="Courier New Bold" panose="02070609020205020404" pitchFamily="49" charset="0"/>
                <a:cs typeface="Courier New Bold" panose="02070609020205020404" pitchFamily="49" charset="0"/>
              </a:rPr>
              <a:t>frac</a:t>
            </a:r>
            <a:r>
              <a:rPr lang="en-US" sz="1800" dirty="0" smtClean="0"/>
              <a:t> != 000</a:t>
            </a:r>
            <a:endParaRPr lang="en-US" dirty="0" smtClean="0"/>
          </a:p>
          <a:p>
            <a:pPr marL="552450" lvl="1">
              <a:tabLst>
                <a:tab pos="2971800" algn="l"/>
              </a:tabLs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377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/>
          </p:cNvSpPr>
          <p:nvPr/>
        </p:nvSpPr>
        <p:spPr bwMode="auto">
          <a:xfrm>
            <a:off x="0" y="6019800"/>
            <a:ext cx="8928100" cy="533400"/>
          </a:xfrm>
          <a:prstGeom prst="rect">
            <a:avLst/>
          </a:prstGeom>
          <a:solidFill>
            <a:srgbClr val="EFBFBF"/>
          </a:solidFill>
          <a:ln w="25400" cap="flat">
            <a:noFill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 sz="4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676" name="Rectangle 4"/>
          <p:cNvSpPr>
            <a:spLocks/>
          </p:cNvSpPr>
          <p:nvPr/>
        </p:nvSpPr>
        <p:spPr bwMode="auto">
          <a:xfrm>
            <a:off x="76200" y="3124200"/>
            <a:ext cx="8928100" cy="2895600"/>
          </a:xfrm>
          <a:prstGeom prst="rect">
            <a:avLst/>
          </a:prstGeom>
          <a:solidFill>
            <a:srgbClr val="F6F5BD"/>
          </a:solidFill>
          <a:ln w="25400" cap="flat">
            <a:noFill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 sz="4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677" name="Rectangle 5"/>
          <p:cNvSpPr>
            <a:spLocks/>
          </p:cNvSpPr>
          <p:nvPr/>
        </p:nvSpPr>
        <p:spPr bwMode="auto">
          <a:xfrm>
            <a:off x="1524000" y="990600"/>
            <a:ext cx="4648200" cy="5562600"/>
          </a:xfrm>
          <a:prstGeom prst="rect">
            <a:avLst/>
          </a:prstGeom>
          <a:noFill/>
          <a:ln w="25400" cap="flat">
            <a:noFill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exp 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frac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E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ea typeface="Calibri Bold" charset="0"/>
                <a:cs typeface="Courier New" pitchFamily="49" charset="0"/>
                <a:sym typeface="Calibri Bold" charset="0"/>
              </a:rPr>
              <a:t>Value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spcBef>
                <a:spcPts val="1200"/>
              </a:spcBef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0000 000	-6	0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0000 001	-6	1/8*1/64 = 1/512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0000 010	-6	2/8*1/64 = 2/512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…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0000 110	-6	6/8*1/64 = 6/512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0000 111	-6	7/8*1/64 = 7/512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0001 000	-6	8/8*1/64 = 8/512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0001 001  	-6	9/8*1/64 = 9/512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…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0110 110	-1	14/8*1/2 = 14/16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0110 111	-1	15/8*1/2 = 15/16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0111 000	0	8/8*1    = 1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0111 001	0	9/8*1    = 9/8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0111 010	0	10/8*1   = 10/8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…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1110 110	7	14/8*128 = 224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1110 111	7	15/8*128 = 240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1111 000	n/a	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inf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0 1111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xxx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n/a	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NaN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title"/>
          </p:nvPr>
        </p:nvSpPr>
        <p:spPr>
          <a:xfrm>
            <a:off x="381000" y="254000"/>
            <a:ext cx="8382000" cy="927100"/>
          </a:xfrm>
          <a:ln/>
        </p:spPr>
        <p:txBody>
          <a:bodyPr/>
          <a:lstStyle/>
          <a:p>
            <a:pPr marL="119063" indent="-119063"/>
            <a:r>
              <a:rPr lang="en-US"/>
              <a:t>Dynamic Range (Positive Only)</a:t>
            </a:r>
          </a:p>
        </p:txBody>
      </p:sp>
      <p:sp>
        <p:nvSpPr>
          <p:cNvPr id="28680" name="Rectangle 8"/>
          <p:cNvSpPr>
            <a:spLocks/>
          </p:cNvSpPr>
          <p:nvPr/>
        </p:nvSpPr>
        <p:spPr bwMode="auto">
          <a:xfrm>
            <a:off x="6858000" y="1743075"/>
            <a:ext cx="1514838" cy="323165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600" b="1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closest to zero</a:t>
            </a:r>
          </a:p>
        </p:txBody>
      </p:sp>
      <p:sp>
        <p:nvSpPr>
          <p:cNvPr id="28681" name="Rectangle 9"/>
          <p:cNvSpPr>
            <a:spLocks/>
          </p:cNvSpPr>
          <p:nvPr/>
        </p:nvSpPr>
        <p:spPr bwMode="auto">
          <a:xfrm>
            <a:off x="6858000" y="2819400"/>
            <a:ext cx="1559722" cy="323165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600" b="1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largest denorm</a:t>
            </a:r>
          </a:p>
        </p:txBody>
      </p:sp>
      <p:sp>
        <p:nvSpPr>
          <p:cNvPr id="28682" name="Rectangle 10"/>
          <p:cNvSpPr>
            <a:spLocks/>
          </p:cNvSpPr>
          <p:nvPr/>
        </p:nvSpPr>
        <p:spPr bwMode="auto">
          <a:xfrm>
            <a:off x="6858000" y="3124200"/>
            <a:ext cx="1469954" cy="323165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600" b="1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smallest norm</a:t>
            </a:r>
          </a:p>
        </p:txBody>
      </p:sp>
      <p:sp>
        <p:nvSpPr>
          <p:cNvPr id="28683" name="Rectangle 11"/>
          <p:cNvSpPr>
            <a:spLocks/>
          </p:cNvSpPr>
          <p:nvPr/>
        </p:nvSpPr>
        <p:spPr bwMode="auto">
          <a:xfrm>
            <a:off x="6858000" y="4114800"/>
            <a:ext cx="1846659" cy="323165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600" b="1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closest to 1 below</a:t>
            </a:r>
          </a:p>
        </p:txBody>
      </p:sp>
      <p:sp>
        <p:nvSpPr>
          <p:cNvPr id="28684" name="Rectangle 12"/>
          <p:cNvSpPr>
            <a:spLocks/>
          </p:cNvSpPr>
          <p:nvPr/>
        </p:nvSpPr>
        <p:spPr bwMode="auto">
          <a:xfrm>
            <a:off x="6858000" y="4706035"/>
            <a:ext cx="1856277" cy="323165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600" b="1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closest to 1 above</a:t>
            </a:r>
          </a:p>
        </p:txBody>
      </p:sp>
      <p:sp>
        <p:nvSpPr>
          <p:cNvPr id="28685" name="Rectangle 13"/>
          <p:cNvSpPr>
            <a:spLocks/>
          </p:cNvSpPr>
          <p:nvPr/>
        </p:nvSpPr>
        <p:spPr bwMode="auto">
          <a:xfrm>
            <a:off x="6858000" y="5715000"/>
            <a:ext cx="1320874" cy="323165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600" b="1" dirty="0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largest norm</a:t>
            </a:r>
          </a:p>
        </p:txBody>
      </p:sp>
      <p:sp>
        <p:nvSpPr>
          <p:cNvPr id="28686" name="Rectangle 14"/>
          <p:cNvSpPr>
            <a:spLocks/>
          </p:cNvSpPr>
          <p:nvPr/>
        </p:nvSpPr>
        <p:spPr bwMode="auto">
          <a:xfrm>
            <a:off x="60325" y="1981200"/>
            <a:ext cx="1421864" cy="5693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600" b="1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Denormalized</a:t>
            </a:r>
            <a:endParaRPr lang="en-US" sz="1600" b="1">
              <a:solidFill>
                <a:schemeClr val="tx1"/>
              </a:solidFill>
              <a:latin typeface="+mn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600" b="1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numbers</a:t>
            </a:r>
          </a:p>
        </p:txBody>
      </p:sp>
      <p:sp>
        <p:nvSpPr>
          <p:cNvPr id="28687" name="Rectangle 15"/>
          <p:cNvSpPr>
            <a:spLocks/>
          </p:cNvSpPr>
          <p:nvPr/>
        </p:nvSpPr>
        <p:spPr bwMode="auto">
          <a:xfrm>
            <a:off x="73025" y="4343400"/>
            <a:ext cx="1183016" cy="5693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600" b="1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Normalized</a:t>
            </a:r>
            <a:endParaRPr lang="en-US" sz="1600" b="1">
              <a:solidFill>
                <a:schemeClr val="tx1"/>
              </a:solidFill>
              <a:latin typeface="+mn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600" b="1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numbers</a:t>
            </a:r>
          </a:p>
        </p:txBody>
      </p:sp>
      <p:sp>
        <p:nvSpPr>
          <p:cNvPr id="14" name="Rectangle 13"/>
          <p:cNvSpPr>
            <a:spLocks/>
          </p:cNvSpPr>
          <p:nvPr/>
        </p:nvSpPr>
        <p:spPr bwMode="auto">
          <a:xfrm>
            <a:off x="6858000" y="6001435"/>
            <a:ext cx="680186" cy="323165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600" b="1" i="1" dirty="0" smtClean="0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infinity</a:t>
            </a:r>
            <a:endParaRPr lang="en-US" sz="1600" b="1" i="1" dirty="0">
              <a:solidFill>
                <a:schemeClr val="tx1"/>
              </a:solidFill>
              <a:latin typeface="+mn-lt"/>
              <a:ea typeface="Calibri Bold" charset="0"/>
              <a:cs typeface="Courier New" pitchFamily="49" charset="0"/>
              <a:sym typeface="Calibri Bold" charset="0"/>
            </a:endParaRPr>
          </a:p>
        </p:txBody>
      </p:sp>
      <p:sp>
        <p:nvSpPr>
          <p:cNvPr id="15" name="Rectangle 13"/>
          <p:cNvSpPr>
            <a:spLocks/>
          </p:cNvSpPr>
          <p:nvPr/>
        </p:nvSpPr>
        <p:spPr bwMode="auto">
          <a:xfrm>
            <a:off x="6858000" y="6230035"/>
            <a:ext cx="1829027" cy="323165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600" b="1" i="1" dirty="0" err="1" smtClean="0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NaN</a:t>
            </a:r>
            <a:r>
              <a:rPr lang="en-US" sz="1600" b="1" dirty="0" smtClean="0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  (not a number)</a:t>
            </a:r>
            <a:endParaRPr lang="en-US" sz="1600" b="1" dirty="0">
              <a:solidFill>
                <a:schemeClr val="tx1"/>
              </a:solidFill>
              <a:latin typeface="+mn-lt"/>
              <a:ea typeface="Calibri Bold" charset="0"/>
              <a:cs typeface="Courier New" pitchFamily="49" charset="0"/>
              <a:sym typeface="Calibri Bold" charset="0"/>
            </a:endParaRPr>
          </a:p>
        </p:txBody>
      </p:sp>
      <p:sp>
        <p:nvSpPr>
          <p:cNvPr id="16" name="Rectangle 15"/>
          <p:cNvSpPr>
            <a:spLocks/>
          </p:cNvSpPr>
          <p:nvPr/>
        </p:nvSpPr>
        <p:spPr bwMode="auto">
          <a:xfrm>
            <a:off x="6858000" y="1353235"/>
            <a:ext cx="439351" cy="323165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600" b="1" i="1" dirty="0" smtClean="0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zero</a:t>
            </a:r>
            <a:endParaRPr lang="en-US" sz="1600" b="1" i="1" dirty="0">
              <a:solidFill>
                <a:schemeClr val="tx1"/>
              </a:solidFill>
              <a:latin typeface="+mn-lt"/>
              <a:ea typeface="Calibri Bold" charset="0"/>
              <a:cs typeface="Courier New" pitchFamily="49" charset="0"/>
              <a:sym typeface="Calibri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09285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 Slid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Calibri Bold"/>
        <a:ea typeface="ヒラギノ角ゴ ProN W6"/>
        <a:cs typeface="ヒラギノ角ゴ ProN W6"/>
      </a:majorFont>
      <a:minorFont>
        <a:latin typeface="Calibri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and Content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and Content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and Cont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 Only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Only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On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Pages>0</Pages>
  <Words>910</Words>
  <Characters>0</Characters>
  <Application>Microsoft Office PowerPoint</Application>
  <PresentationFormat>On-screen Show (4:3)</PresentationFormat>
  <Lines>0</Lines>
  <Paragraphs>317</Paragraphs>
  <Slides>23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Title Slide</vt:lpstr>
      <vt:lpstr>Title and Content</vt:lpstr>
      <vt:lpstr>Title Only</vt:lpstr>
      <vt:lpstr>template2007</vt:lpstr>
      <vt:lpstr>Worksheet</vt:lpstr>
      <vt:lpstr>Data Representation –   Floating Point  CSCI 224 / ECE 317:  Computer Architecture</vt:lpstr>
      <vt:lpstr>Today: Floating Point</vt:lpstr>
      <vt:lpstr>Fractional binary numbers</vt:lpstr>
      <vt:lpstr>Fractional Binary Numbers</vt:lpstr>
      <vt:lpstr>Fractional Binary Numbers: Examples</vt:lpstr>
      <vt:lpstr>Today: Floating Point</vt:lpstr>
      <vt:lpstr>Tiny Floating Point Example</vt:lpstr>
      <vt:lpstr>Floating Point Encodings and Visualization</vt:lpstr>
      <vt:lpstr>Dynamic Range (Positive Only)</vt:lpstr>
      <vt:lpstr>Distribution of Values</vt:lpstr>
      <vt:lpstr>Today: Floating Point</vt:lpstr>
      <vt:lpstr>IEEE Floating Point</vt:lpstr>
      <vt:lpstr>Floating Point Representation</vt:lpstr>
      <vt:lpstr>Precisions</vt:lpstr>
      <vt:lpstr>Normalized Values</vt:lpstr>
      <vt:lpstr>Normalized Encoding Example</vt:lpstr>
      <vt:lpstr>Denormalized Values</vt:lpstr>
      <vt:lpstr>Special Values</vt:lpstr>
      <vt:lpstr>Interesting Numbers</vt:lpstr>
      <vt:lpstr>Today: Floating Point</vt:lpstr>
      <vt:lpstr>Floating Point in C</vt:lpstr>
      <vt:lpstr>Today: Floating Point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 1st Lecture, Jan. 12th</dc:title>
  <dc:creator>Markus Pueschel</dc:creator>
  <cp:lastModifiedBy>Jason Fritts</cp:lastModifiedBy>
  <cp:revision>43</cp:revision>
  <cp:lastPrinted>2014-01-30T21:35:57Z</cp:lastPrinted>
  <dcterms:created xsi:type="dcterms:W3CDTF">2011-01-05T19:58:47Z</dcterms:created>
  <dcterms:modified xsi:type="dcterms:W3CDTF">2014-01-30T21:42:41Z</dcterms:modified>
</cp:coreProperties>
</file>