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1" r:id="rId3"/>
    <p:sldMasterId id="2147483732" r:id="rId4"/>
  </p:sldMasterIdLst>
  <p:notesMasterIdLst>
    <p:notesMasterId r:id="rId28"/>
  </p:notesMasterIdLst>
  <p:sldIdLst>
    <p:sldId id="298" r:id="rId5"/>
    <p:sldId id="258" r:id="rId6"/>
    <p:sldId id="259" r:id="rId7"/>
    <p:sldId id="260" r:id="rId8"/>
    <p:sldId id="261" r:id="rId9"/>
    <p:sldId id="300" r:id="rId10"/>
    <p:sldId id="301" r:id="rId11"/>
    <p:sldId id="306" r:id="rId12"/>
    <p:sldId id="302" r:id="rId13"/>
    <p:sldId id="303" r:id="rId14"/>
    <p:sldId id="263" r:id="rId15"/>
    <p:sldId id="264" r:id="rId16"/>
    <p:sldId id="265" r:id="rId17"/>
    <p:sldId id="266" r:id="rId18"/>
    <p:sldId id="267" r:id="rId19"/>
    <p:sldId id="299" r:id="rId20"/>
    <p:sldId id="269" r:id="rId21"/>
    <p:sldId id="270" r:id="rId22"/>
    <p:sldId id="277" r:id="rId23"/>
    <p:sldId id="288" r:id="rId24"/>
    <p:sldId id="289" r:id="rId25"/>
    <p:sldId id="291" r:id="rId26"/>
    <p:sldId id="292" r:id="rId27"/>
  </p:sldIdLst>
  <p:sldSz cx="9144000" cy="6858000" type="screen4x3"/>
  <p:notesSz cx="7099300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2432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60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828321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Instructor: </a:t>
            </a:r>
          </a:p>
          <a:p>
            <a:pPr algn="l">
              <a:spcBef>
                <a:spcPts val="475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Prof. Jason </a:t>
            </a:r>
            <a:r>
              <a:rPr lang="en-US" sz="2000" dirty="0" err="1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Fritts</a:t>
            </a:r>
            <a:endParaRPr lang="en-US" sz="20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pPr marL="0" indent="0"/>
            <a:r>
              <a:rPr lang="en-US" b="1" dirty="0" smtClean="0">
                <a:latin typeface="+mn-lt"/>
              </a:rPr>
              <a:t>Data Representation – 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	Floating 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latin typeface="+mn-lt"/>
              </a:rPr>
              <a:t>CSCI </a:t>
            </a:r>
            <a:r>
              <a:rPr lang="en-US" sz="2000" dirty="0">
                <a:latin typeface="+mn-lt"/>
              </a:rPr>
              <a:t>224 / ECE 317:  Computer Architecture</a:t>
            </a:r>
            <a:endParaRPr lang="en-US" sz="2000" dirty="0" smtClean="0">
              <a:latin typeface="+mn-lt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2029028" y="5558879"/>
            <a:ext cx="5085944" cy="384721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Slides adapted from Bryant &amp; </a:t>
            </a:r>
            <a:r>
              <a:rPr lang="en-US" sz="2000" b="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O’Hallaron’s</a:t>
            </a:r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slides</a:t>
            </a:r>
            <a:endParaRPr lang="en-US" sz="2000" b="0" dirty="0">
              <a:solidFill>
                <a:srgbClr val="C00000"/>
              </a:solidFill>
              <a:latin typeface="Calibri Italic" charset="0"/>
              <a:ea typeface="Calibri Italic" charset="0"/>
              <a:cs typeface="Calibri Italic" charset="0"/>
              <a:sym typeface="Calibri Italic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617245"/>
              </p:ext>
            </p:extLst>
          </p:nvPr>
        </p:nvGraphicFramePr>
        <p:xfrm>
          <a:off x="381000" y="4267200"/>
          <a:ext cx="84582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5" name="Worksheet" r:id="rId3" imgW="8563043" imgH="485775" progId="Excel.Sheet.8">
                  <p:embed/>
                </p:oleObj>
              </mc:Choice>
              <mc:Fallback>
                <p:oleObj name="Worksheet" r:id="rId3" imgW="8563043" imgH="48577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267200"/>
                        <a:ext cx="84582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5987008" y="3733800"/>
            <a:ext cx="2852192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8 </a:t>
            </a:r>
            <a:r>
              <a:rPr lang="en-US" sz="2400" i="1" dirty="0" err="1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denormalized</a:t>
            </a:r>
            <a:r>
              <a:rPr lang="en-US" sz="2400" i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values</a:t>
            </a:r>
            <a:endParaRPr lang="en-US" sz="2400" i="1" dirty="0">
              <a:solidFill>
                <a:srgbClr val="00206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4610100" y="3962400"/>
            <a:ext cx="1323564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095458"/>
              </p:ext>
            </p:extLst>
          </p:nvPr>
        </p:nvGraphicFramePr>
        <p:xfrm>
          <a:off x="404813" y="56007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6" name="Worksheet" r:id="rId5" imgW="7875000" imgH="953280" progId="Excel.Sheet.8">
                  <p:embed/>
                </p:oleObj>
              </mc:Choice>
              <mc:Fallback>
                <p:oleObj name="Worksheet" r:id="rId5" imgW="7875000" imgH="95328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56007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 flipV="1">
            <a:off x="762000" y="4800600"/>
            <a:ext cx="350520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 flipV="1">
            <a:off x="4876800" y="4800600"/>
            <a:ext cx="350520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7"/>
          <p:cNvSpPr>
            <a:spLocks/>
          </p:cNvSpPr>
          <p:nvPr/>
        </p:nvSpPr>
        <p:spPr bwMode="auto">
          <a:xfrm>
            <a:off x="2438400" y="5178623"/>
            <a:ext cx="201689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(blowup of </a:t>
            </a:r>
            <a:r>
              <a:rPr lang="en-US" sz="2000" i="1" dirty="0" smtClean="0">
                <a:solidFill>
                  <a:schemeClr val="accent2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-1 </a:t>
            </a:r>
            <a:r>
              <a:rPr lang="en-US" sz="2000" i="1" dirty="0" smtClean="0">
                <a:solidFill>
                  <a:schemeClr val="accent2"/>
                </a:solidFill>
                <a:latin typeface="Arial"/>
                <a:ea typeface="Calibri" charset="0"/>
                <a:cs typeface="Arial"/>
                <a:sym typeface="Calibri" charset="0"/>
              </a:rPr>
              <a:t>→</a:t>
            </a:r>
            <a:r>
              <a:rPr lang="en-US" sz="2000" i="1" dirty="0" smtClean="0">
                <a:solidFill>
                  <a:schemeClr val="accent2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1</a:t>
            </a:r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)</a:t>
            </a:r>
            <a:endParaRPr lang="en-US" sz="2000" i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4876800" y="3962400"/>
            <a:ext cx="1056865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7"/>
          <p:cNvSpPr>
            <a:spLocks/>
          </p:cNvSpPr>
          <p:nvPr/>
        </p:nvSpPr>
        <p:spPr bwMode="auto">
          <a:xfrm>
            <a:off x="5867400" y="914400"/>
            <a:ext cx="2923942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(reduced format from 8 bits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to 6 bits for visualization)</a:t>
            </a:r>
            <a:endParaRPr lang="en-US" sz="2000" i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965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/>
              <a:t>IEEE floating point standard: Definition</a:t>
            </a:r>
          </a:p>
          <a:p>
            <a:r>
              <a:rPr lang="en-US" dirty="0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Floating </a:t>
            </a:r>
            <a:r>
              <a:rPr lang="en-US" dirty="0">
                <a:solidFill>
                  <a:srgbClr val="B3B3B3"/>
                </a:solidFill>
              </a:rPr>
              <a:t>point in C</a:t>
            </a:r>
          </a:p>
          <a:p>
            <a:r>
              <a:rPr lang="en-US" dirty="0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Standard 754</a:t>
            </a:r>
          </a:p>
          <a:p>
            <a:pPr marL="552450" lvl="1"/>
            <a:r>
              <a:rPr lang="en-US"/>
              <a:t>Established in 1985 as uniform standard for floating point arithmetic</a:t>
            </a:r>
          </a:p>
          <a:p>
            <a:pPr marL="838200" lvl="2"/>
            <a:r>
              <a:rPr lang="en-US"/>
              <a:t>Before that, many idiosyncratic formats</a:t>
            </a:r>
          </a:p>
          <a:p>
            <a:pPr marL="552450" lvl="1"/>
            <a:r>
              <a:rPr lang="en-US"/>
              <a:t>Supported by all major CPUs</a:t>
            </a:r>
          </a:p>
          <a:p>
            <a:endParaRPr lang="en-US"/>
          </a:p>
          <a:p>
            <a:r>
              <a:rPr lang="en-US"/>
              <a:t>Driven by numerical concerns</a:t>
            </a:r>
          </a:p>
          <a:p>
            <a:pPr marL="552450" lvl="1"/>
            <a:r>
              <a:rPr lang="en-US"/>
              <a:t>Nice standards for rounding, overflow, underflow</a:t>
            </a:r>
          </a:p>
          <a:p>
            <a:pPr marL="552450" lvl="1"/>
            <a:r>
              <a:rPr lang="en-US"/>
              <a:t>Hard to make fast in hardware</a:t>
            </a:r>
          </a:p>
          <a:p>
            <a:pPr marL="838200" lvl="2"/>
            <a:r>
              <a:rPr lang="en-US"/>
              <a:t>Numerical analysts predominated over hardware designers in defining standard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</a:t>
            </a:r>
            <a:r>
              <a:rPr lang="en-US" dirty="0" smtClean="0"/>
              <a:t>1)</a:t>
            </a:r>
            <a:r>
              <a:rPr lang="en-US" i="1" baseline="32000" dirty="0" smtClean="0"/>
              <a:t>s</a:t>
            </a:r>
            <a:r>
              <a:rPr lang="en-US" dirty="0" smtClean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normally a fractional value in range [1.0</a:t>
            </a:r>
            <a:r>
              <a:rPr lang="en-US" dirty="0" smtClean="0"/>
              <a:t>, 2.0)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/>
              <a:t>MSB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/>
              <a:t> is sign bit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>
              <a:solidFill>
                <a:srgbClr val="FF0000"/>
              </a:solidFill>
            </a:endParaRP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exp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E)</a:t>
            </a: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900788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Precisions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 dirty="0"/>
              <a:t>Double precision: 64 bits</a:t>
            </a:r>
          </a:p>
          <a:p>
            <a:pPr>
              <a:spcBef>
                <a:spcPts val="114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455140"/>
              </p:ext>
            </p:extLst>
          </p:nvPr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26191"/>
              </p:ext>
            </p:extLst>
          </p:nvPr>
        </p:nvGraphicFramePr>
        <p:xfrm>
          <a:off x="876300" y="37465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576362"/>
              </p:ext>
            </p:extLst>
          </p:nvPr>
        </p:nvGraphicFramePr>
        <p:xfrm>
          <a:off x="876300" y="54991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Normalized Values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508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Condition: </a:t>
                </a:r>
                <a:r>
                  <a:rPr lang="en-US" i="1" dirty="0">
                    <a:latin typeface="Calibri Italic" panose="020F05020202040A0204" pitchFamily="34" charset="0"/>
                    <a:cs typeface="Calibri Italic" panose="020F05020202040A0204" pitchFamily="34" charset="0"/>
                  </a:rPr>
                  <a:t>exp</a:t>
                </a:r>
                <a:r>
                  <a:rPr lang="en-US" dirty="0"/>
                  <a:t> ≠ 000…0 and </a:t>
                </a:r>
                <a:r>
                  <a:rPr lang="en-US" i="1" dirty="0" err="1">
                    <a:latin typeface="Calibri Italic" panose="020F05020202040A0204" pitchFamily="34" charset="0"/>
                    <a:cs typeface="Calibri Italic" panose="020F05020202040A0204" pitchFamily="34" charset="0"/>
                  </a:rPr>
                  <a:t>exp</a:t>
                </a:r>
                <a:r>
                  <a:rPr lang="en-US" dirty="0"/>
                  <a:t> ≠ </a:t>
                </a:r>
                <a:r>
                  <a:rPr lang="en-US" dirty="0"/>
                  <a:t>111…1</a:t>
                </a:r>
              </a:p>
              <a:p>
                <a:pPr lvl="1"/>
                <a:endParaRPr lang="en-US" sz="1000" dirty="0"/>
              </a:p>
              <a:p>
                <a:r>
                  <a:rPr lang="en-US" dirty="0"/>
                  <a:t>Exponent coded as </a:t>
                </a:r>
                <a:r>
                  <a:rPr lang="en-US" dirty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biased</a:t>
                </a:r>
                <a:r>
                  <a:rPr lang="en-US" dirty="0"/>
                  <a:t> value: </a:t>
                </a:r>
                <a:r>
                  <a:rPr lang="en-US" dirty="0" smtClean="0"/>
                  <a:t>  </a:t>
                </a:r>
                <a:r>
                  <a:rPr lang="en-US" dirty="0" smtClean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E</a:t>
                </a:r>
                <a:r>
                  <a:rPr lang="en-US" dirty="0" smtClean="0"/>
                  <a:t>  </a:t>
                </a:r>
                <a:r>
                  <a:rPr lang="en-US" dirty="0"/>
                  <a:t>=  </a:t>
                </a:r>
                <a:r>
                  <a:rPr lang="en-US" dirty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Exp</a:t>
                </a:r>
                <a:r>
                  <a:rPr lang="en-US" dirty="0"/>
                  <a:t> – </a:t>
                </a:r>
                <a:r>
                  <a:rPr lang="en-US" dirty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Bias</a:t>
                </a:r>
                <a:endParaRPr lang="en-US" dirty="0"/>
              </a:p>
              <a:p>
                <a:pPr marL="552450" lvl="1"/>
                <a:r>
                  <a:rPr lang="en-US" dirty="0">
                    <a:latin typeface="Calibri Italic" charset="0"/>
                    <a:ea typeface="Calibri Italic" charset="0"/>
                    <a:cs typeface="Calibri Italic" charset="0"/>
                    <a:sym typeface="Calibri Italic" charset="0"/>
                  </a:rPr>
                  <a:t>Exp</a:t>
                </a:r>
                <a:r>
                  <a:rPr lang="en-US" dirty="0"/>
                  <a:t>: </a:t>
                </a:r>
                <a:r>
                  <a:rPr lang="en-US" dirty="0" smtClean="0"/>
                  <a:t> unsigned value of </a:t>
                </a:r>
                <a:r>
                  <a:rPr lang="en-US" i="1" dirty="0" err="1" smtClean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exp</a:t>
                </a:r>
                <a:r>
                  <a:rPr lang="en-US" dirty="0"/>
                  <a:t> field </a:t>
                </a:r>
              </a:p>
              <a:p>
                <a:pPr marL="552450" lvl="1"/>
                <a:r>
                  <a:rPr lang="en-US" dirty="0">
                    <a:latin typeface="Calibri Italic" charset="0"/>
                    <a:ea typeface="Calibri Italic" charset="0"/>
                    <a:cs typeface="Calibri Italic" charset="0"/>
                    <a:sym typeface="Calibri Italic" charset="0"/>
                  </a:rPr>
                  <a:t>Bias</a:t>
                </a:r>
                <a:r>
                  <a:rPr lang="en-US" dirty="0"/>
                  <a:t> = 2</a:t>
                </a:r>
                <a:r>
                  <a:rPr lang="en-US" i="1" baseline="32000" dirty="0"/>
                  <a:t>k</a:t>
                </a:r>
                <a:r>
                  <a:rPr lang="en-US" baseline="32000" dirty="0"/>
                  <a:t>-1</a:t>
                </a:r>
                <a:r>
                  <a:rPr lang="en-US" dirty="0"/>
                  <a:t> - 1, where </a:t>
                </a:r>
                <a:r>
                  <a:rPr lang="en-US" dirty="0">
                    <a:latin typeface="Calibri Italic" charset="0"/>
                    <a:ea typeface="Calibri Italic" charset="0"/>
                    <a:cs typeface="Calibri Italic" charset="0"/>
                    <a:sym typeface="Calibri Italic" charset="0"/>
                  </a:rPr>
                  <a:t>k</a:t>
                </a:r>
                <a:r>
                  <a:rPr lang="en-US" dirty="0"/>
                  <a:t> is number of exponent bits</a:t>
                </a:r>
              </a:p>
              <a:p>
                <a:pPr marL="838200" lvl="2"/>
                <a:r>
                  <a:rPr lang="en-US" dirty="0"/>
                  <a:t>Single precision: 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127</a:t>
                </a:r>
                <a:r>
                  <a:rPr lang="en-US" dirty="0" smtClean="0"/>
                  <a:t>   (</a:t>
                </a:r>
                <a:r>
                  <a:rPr lang="en-US" i="1" dirty="0" err="1" smtClean="0"/>
                  <a:t>exp</a:t>
                </a:r>
                <a:r>
                  <a:rPr lang="en-US" dirty="0" smtClean="0"/>
                  <a:t>: 1…254  </a:t>
                </a:r>
                <a:r>
                  <a:rPr lang="en-US" dirty="0" smtClean="0">
                    <a:sym typeface="Symbol"/>
                  </a:rPr>
                  <a:t> </a:t>
                </a:r>
                <a:r>
                  <a:rPr lang="en-US" dirty="0" smtClean="0"/>
                  <a:t> </a:t>
                </a:r>
                <a:r>
                  <a:rPr lang="en-US" i="1" dirty="0"/>
                  <a:t>E</a:t>
                </a:r>
                <a:r>
                  <a:rPr lang="en-US" dirty="0"/>
                  <a:t>: -126…127)</a:t>
                </a:r>
              </a:p>
              <a:p>
                <a:pPr marL="838200" lvl="2"/>
                <a:r>
                  <a:rPr lang="en-US" dirty="0"/>
                  <a:t>Double precision: 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1023</a:t>
                </a:r>
                <a:r>
                  <a:rPr lang="en-US" dirty="0" smtClean="0"/>
                  <a:t>   (</a:t>
                </a:r>
                <a:r>
                  <a:rPr lang="en-US" i="1" dirty="0" err="1" smtClean="0"/>
                  <a:t>exp</a:t>
                </a:r>
                <a:r>
                  <a:rPr lang="en-US" dirty="0"/>
                  <a:t>: 1…2046 </a:t>
                </a:r>
                <a:r>
                  <a:rPr lang="en-US" dirty="0">
                    <a:sym typeface="Symbol"/>
                  </a:rPr>
                  <a:t> </a:t>
                </a:r>
                <a:r>
                  <a:rPr lang="en-US" dirty="0"/>
                  <a:t> </a:t>
                </a:r>
                <a:r>
                  <a:rPr lang="en-US" i="1" dirty="0"/>
                  <a:t>E</a:t>
                </a:r>
                <a:r>
                  <a:rPr lang="en-US" dirty="0" smtClean="0"/>
                  <a:t>: </a:t>
                </a:r>
                <a:r>
                  <a:rPr lang="en-US" dirty="0"/>
                  <a:t>-1022…1023)</a:t>
                </a:r>
              </a:p>
              <a:p>
                <a:pPr lvl="2"/>
                <a:endParaRPr lang="en-US" sz="1000" dirty="0"/>
              </a:p>
              <a:p>
                <a:r>
                  <a:rPr lang="en-US" dirty="0" err="1"/>
                  <a:t>Significand</a:t>
                </a:r>
                <a:r>
                  <a:rPr lang="en-US" dirty="0"/>
                  <a:t> coded with implied leading 1: </a:t>
                </a:r>
                <a:r>
                  <a:rPr lang="en-US" dirty="0" smtClean="0"/>
                  <a:t>  </a:t>
                </a:r>
                <a:r>
                  <a:rPr lang="en-US" dirty="0" smtClean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M</a:t>
                </a:r>
                <a:r>
                  <a:rPr lang="en-US" dirty="0" smtClean="0"/>
                  <a:t>  </a:t>
                </a:r>
                <a:r>
                  <a:rPr lang="en-US" dirty="0"/>
                  <a:t>=  </a:t>
                </a:r>
                <a:r>
                  <a:rPr lang="en-US" u="sng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1</a:t>
                </a:r>
                <a:r>
                  <a:rPr lang="en-US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.xxx…x</a:t>
                </a:r>
                <a:r>
                  <a:rPr lang="en-US" baseline="-6000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endParaRPr lang="en-US" dirty="0"/>
              </a:p>
              <a:p>
                <a:pPr marL="552450" lvl="1"/>
                <a:r>
                  <a:rPr lang="en-US" dirty="0"/>
                  <a:t> </a:t>
                </a:r>
                <a:r>
                  <a:rPr lang="en-US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xxx…x</a:t>
                </a:r>
                <a:r>
                  <a:rPr lang="en-US" dirty="0"/>
                  <a:t>: bits of </a:t>
                </a:r>
                <a:r>
                  <a:rPr lang="en-US" dirty="0" err="1" smtClean="0">
                    <a:latin typeface="Calibri Italic" panose="020F05020202040A0204" pitchFamily="34" charset="0"/>
                    <a:ea typeface="Monaco" charset="0"/>
                    <a:cs typeface="Calibri Italic" panose="020F05020202040A0204" pitchFamily="34" charset="0"/>
                    <a:sym typeface="Monaco" charset="0"/>
                  </a:rPr>
                  <a:t>frac</a:t>
                </a:r>
                <a:endParaRPr lang="en-US" dirty="0" smtClean="0">
                  <a:latin typeface="Calibri Italic" panose="020F05020202040A0204" pitchFamily="34" charset="0"/>
                  <a:ea typeface="Monaco" charset="0"/>
                  <a:cs typeface="Calibri Italic" panose="020F05020202040A0204" pitchFamily="34" charset="0"/>
                  <a:sym typeface="Monaco" charset="0"/>
                </a:endParaRPr>
              </a:p>
              <a:p>
                <a:pPr lvl="2"/>
                <a:endParaRPr lang="en-US" sz="1000" dirty="0"/>
              </a:p>
              <a:p>
                <a:r>
                  <a:rPr lang="en-US" dirty="0" smtClean="0"/>
                  <a:t>Decimal value of normalized FP representations:</a:t>
                </a:r>
                <a:endParaRPr lang="en-US" dirty="0"/>
              </a:p>
              <a:p>
                <a:pPr marL="552450" lvl="1">
                  <a:tabLst>
                    <a:tab pos="3200400" algn="l"/>
                  </a:tabLst>
                </a:pP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Single-precision: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𝑉𝑎𝑙𝑢𝑒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10</m:t>
                        </m:r>
                      </m:sub>
                    </m:sSub>
                    <m:r>
                      <a:rPr lang="en-US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𝑠</m:t>
                        </m:r>
                      </m:sup>
                    </m:sSup>
                    <m:r>
                      <a:rPr lang="en-US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1.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𝑓𝑟𝑎𝑐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𝑒𝑥𝑝</m:t>
                        </m:r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−127</m:t>
                        </m:r>
                      </m:sup>
                    </m:sSup>
                  </m:oMath>
                </a14:m>
                <a:endParaRPr lang="en-US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52450" lvl="1">
                  <a:tabLst>
                    <a:tab pos="3200400" algn="l"/>
                  </a:tabLst>
                </a:pP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Double-precision: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𝑉𝑎𝑙𝑢𝑒</m:t>
                        </m:r>
                      </m:e>
                      <m:sub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10</m:t>
                        </m:r>
                      </m:sub>
                    </m:sSub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𝑠</m:t>
                        </m:r>
                      </m:sup>
                    </m:sSup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×1.</m:t>
                    </m:r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𝑓𝑟𝑎𝑐</m:t>
                    </m:r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</m:t>
                    </m:r>
                    <m:sSup>
                      <m:sSup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𝑒𝑥𝑝</m:t>
                        </m:r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−1023</m:t>
                        </m:r>
                      </m:sup>
                    </m:sSup>
                  </m:oMath>
                </a14:m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1508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3270" y="58674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51965" y="58674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0" y="58674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/>
          <a:lstStyle/>
          <a:p>
            <a:r>
              <a:rPr lang="en-US"/>
              <a:t>Normalized Encoding Example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55000" cy="5029200"/>
          </a:xfrm>
        </p:spPr>
        <p:txBody>
          <a:bodyPr/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Value:   </a:t>
            </a:r>
            <a:r>
              <a:rPr lang="en-US" sz="1800" dirty="0" smtClean="0">
                <a:latin typeface="Courier New" pitchFamily="49" charset="0"/>
              </a:rPr>
              <a:t>float </a:t>
            </a:r>
            <a:r>
              <a:rPr lang="en-US" sz="1800" dirty="0">
                <a:latin typeface="Courier New" pitchFamily="49" charset="0"/>
              </a:rPr>
              <a:t>F = 15213.0;</a:t>
            </a:r>
            <a:endParaRPr lang="en-US" sz="1800" dirty="0"/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</a:t>
            </a: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                     </a:t>
            </a:r>
            <a:r>
              <a:rPr lang="en-US" sz="1800" b="0" dirty="0" smtClean="0"/>
              <a:t>= </a:t>
            </a:r>
            <a:r>
              <a:rPr lang="en-US" sz="1800" b="0" dirty="0"/>
              <a:t>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</a:t>
            </a:r>
            <a:r>
              <a:rPr lang="en-US" sz="1800" b="0" dirty="0" smtClean="0"/>
              <a:t>x </a:t>
            </a:r>
            <a:r>
              <a:rPr lang="en-US" sz="1800" b="0" dirty="0"/>
              <a:t>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 smtClean="0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>
                <a:latin typeface="Courier New" pitchFamily="49" charset="0"/>
                <a:cs typeface="Courier New" pitchFamily="49" charset="0"/>
              </a:rPr>
              <a:t>1101101101101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u="sng" dirty="0" smtClean="0">
                <a:latin typeface="Courier New" pitchFamily="49" charset="0"/>
              </a:rPr>
              <a:t>1101101101101</a:t>
            </a:r>
            <a:r>
              <a:rPr lang="en-US" sz="1800" b="1" dirty="0" smtClean="0">
                <a:latin typeface="Courier New" pitchFamily="49" charset="0"/>
              </a:rPr>
              <a:t>0000000000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Exponent  (</a:t>
            </a:r>
            <a:r>
              <a:rPr lang="en-US" sz="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000" dirty="0"/>
              <a:t>  =  </a:t>
            </a:r>
            <a:r>
              <a:rPr lang="en-US" sz="20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000" dirty="0"/>
              <a:t> – </a:t>
            </a:r>
            <a:r>
              <a:rPr lang="en-US" sz="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Bias)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	</a:t>
            </a:r>
            <a:r>
              <a:rPr lang="en-US" sz="1800" dirty="0" smtClean="0"/>
              <a:t> 	= 		13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Bias</a:t>
            </a:r>
            <a:r>
              <a:rPr lang="en-US" sz="1800" dirty="0" smtClean="0"/>
              <a:t> 	= 		127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943100" algn="l"/>
                <a:tab pos="2400300" algn="l"/>
                <a:tab pos="2971800" algn="l"/>
                <a:tab pos="3314700" algn="l"/>
              </a:tabLst>
            </a:pPr>
            <a:r>
              <a:rPr lang="en-US" sz="1800" b="0" i="1" dirty="0" smtClean="0"/>
              <a:t>Exp</a:t>
            </a:r>
            <a:r>
              <a:rPr lang="en-US" sz="1800" dirty="0" smtClean="0"/>
              <a:t> 	= </a:t>
            </a:r>
            <a:r>
              <a:rPr lang="en-US" sz="1800" i="1" dirty="0" smtClean="0"/>
              <a:t>E + Bias</a:t>
            </a:r>
            <a:r>
              <a:rPr lang="en-US" sz="1800" dirty="0" smtClean="0"/>
              <a:t> </a:t>
            </a:r>
            <a:r>
              <a:rPr lang="en-US" sz="1800" dirty="0" smtClean="0"/>
              <a:t>	= </a:t>
            </a:r>
            <a:r>
              <a:rPr lang="en-US" sz="1800" dirty="0" smtClean="0"/>
              <a:t>	140 	=	</a:t>
            </a:r>
            <a:r>
              <a:rPr lang="en-US" sz="1800" b="1" dirty="0" smtClean="0">
                <a:latin typeface="Courier New" pitchFamily="49" charset="0"/>
              </a:rPr>
              <a:t>10001100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 smtClean="0">
              <a:latin typeface="Courier New" pitchFamily="49" charset="0"/>
            </a:endParaRPr>
          </a:p>
          <a:p>
            <a:pPr marL="0" indent="0" defTabSz="895350">
              <a:lnSpc>
                <a:spcPct val="85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</a:t>
            </a:r>
            <a:r>
              <a:rPr lang="en-US" sz="2800" dirty="0" smtClean="0">
                <a:latin typeface="Courier New" pitchFamily="49" charset="0"/>
              </a:rPr>
              <a:t>0 </a:t>
            </a:r>
            <a:r>
              <a:rPr lang="en-US" sz="2800" dirty="0" smtClean="0">
                <a:latin typeface="Courier New" pitchFamily="49" charset="0"/>
              </a:rPr>
              <a:t>10001100 11011011011010000000000 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22300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4498" y="6223000"/>
            <a:ext cx="73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9153" y="62230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3048000" y="1981200"/>
            <a:ext cx="0" cy="30480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2209800" y="5410200"/>
            <a:ext cx="1905000" cy="381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267200" y="3886200"/>
            <a:ext cx="1314077" cy="1905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659525" y="1340584"/>
            <a:ext cx="438594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shift binary point by K bits so that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only one leading 1 bit remains on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the left side of the binary point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(here, shifted right by 13 bits, so K = 13),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then multiply by 2</a:t>
            </a:r>
            <a:r>
              <a:rPr lang="en-US" sz="2000" i="1" baseline="30000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   (here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, </a:t>
            </a: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sz="2000" i="1" baseline="30000" dirty="0" smtClean="0">
                <a:solidFill>
                  <a:srgbClr val="FF0000"/>
                </a:solidFill>
                <a:latin typeface="Calibri" pitchFamily="34" charset="0"/>
              </a:rPr>
              <a:t>13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)</a:t>
            </a:r>
            <a:endParaRPr lang="en-US" sz="2000" i="1" baseline="30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3874875" y="2156192"/>
            <a:ext cx="1001925" cy="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3048000" y="2590800"/>
            <a:ext cx="0" cy="6096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133600" y="2590800"/>
            <a:ext cx="2133600" cy="16002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5" grpId="0"/>
      <p:bldP spid="6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Denormalized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 smtClean="0"/>
              <a:t> </a:t>
            </a:r>
            <a:r>
              <a:rPr lang="en-US" dirty="0" err="1" smtClean="0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= 000…0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 smtClean="0"/>
              <a:t> </a:t>
            </a:r>
            <a:r>
              <a:rPr lang="en-US" dirty="0"/>
              <a:t>= –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 + 1 </a:t>
            </a:r>
            <a:r>
              <a:rPr lang="en-US" dirty="0" smtClean="0"/>
              <a:t> (</a:t>
            </a:r>
            <a:r>
              <a:rPr lang="en-US" dirty="0"/>
              <a:t>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 smtClean="0"/>
              <a:t>  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 smtClean="0"/>
              <a:t> </a:t>
            </a:r>
            <a:r>
              <a:rPr lang="en-US" dirty="0"/>
              <a:t>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Numbers very close to 0.0</a:t>
            </a:r>
          </a:p>
          <a:p>
            <a:pPr marL="838200" lvl="2"/>
            <a:r>
              <a:rPr lang="en-US" dirty="0"/>
              <a:t>Lose precision as get smaller</a:t>
            </a:r>
          </a:p>
          <a:p>
            <a:pPr marL="838200" lvl="2"/>
            <a:r>
              <a:rPr lang="en-US" dirty="0" err="1"/>
              <a:t>Equispaced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u="sng" dirty="0"/>
              <a:t>Represents value </a:t>
            </a:r>
            <a:r>
              <a:rPr lang="en-US" sz="2400" u="sng" dirty="0" smtClean="0">
                <a:sym typeface="Symbol"/>
              </a:rPr>
              <a:t></a:t>
            </a:r>
            <a:r>
              <a:rPr lang="en-US" u="sng" dirty="0" smtClean="0"/>
              <a:t> </a:t>
            </a:r>
            <a:r>
              <a:rPr lang="en-US" u="sng" dirty="0"/>
              <a:t>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</a:t>
            </a:r>
            <a:r>
              <a:rPr lang="en-US" dirty="0" smtClean="0"/>
              <a:t>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,  </a:t>
            </a:r>
            <a:r>
              <a:rPr lang="en-US" dirty="0"/>
              <a:t>1.0/−0.0 = </a:t>
            </a:r>
            <a:r>
              <a:rPr lang="en-US" dirty="0" smtClean="0"/>
              <a:t>−</a:t>
            </a:r>
            <a:r>
              <a:rPr lang="en-US" dirty="0" smtClean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 smtClean="0"/>
              <a:t> </a:t>
            </a:r>
            <a:r>
              <a:rPr lang="en-US" dirty="0"/>
              <a:t>≠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u="sng" dirty="0"/>
              <a:t>Not-a-Number (</a:t>
            </a:r>
            <a:r>
              <a:rPr lang="en-US" u="sng" dirty="0" err="1"/>
              <a:t>NaN</a:t>
            </a:r>
            <a:r>
              <a:rPr lang="en-US" u="sng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−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 smtClean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22300"/>
          </a:xfrm>
          <a:ln/>
        </p:spPr>
        <p:txBody>
          <a:bodyPr/>
          <a:lstStyle/>
          <a:p>
            <a:pPr marL="119063" indent="-119063"/>
            <a:r>
              <a:rPr lang="en-US"/>
              <a:t>Interesting Numbers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65200"/>
            <a:ext cx="8382000" cy="5867400"/>
          </a:xfrm>
          <a:ln/>
        </p:spPr>
        <p:txBody>
          <a:bodyPr/>
          <a:lstStyle/>
          <a:p>
            <a:pPr>
              <a:buNone/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i="1" dirty="0"/>
              <a:t>Description	exp	</a:t>
            </a:r>
            <a:r>
              <a:rPr lang="en-US" sz="2000" i="1" dirty="0" err="1"/>
              <a:t>frac</a:t>
            </a:r>
            <a:r>
              <a:rPr lang="en-US" sz="2000" i="1" dirty="0"/>
              <a:t>	Numeric Value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Zero	00…00	00…00	0.0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</a:t>
            </a:r>
            <a:r>
              <a:rPr lang="en-US" sz="2000" dirty="0" err="1"/>
              <a:t>Denorm</a:t>
            </a:r>
            <a:r>
              <a:rPr lang="en-US" sz="2000" dirty="0"/>
              <a:t>.	00…00	00…01	2</a:t>
            </a:r>
            <a:r>
              <a:rPr lang="en-US" sz="2000" baseline="32000" dirty="0"/>
              <a:t>– {23,52}</a:t>
            </a:r>
            <a:r>
              <a:rPr lang="en-US" sz="2000" dirty="0"/>
              <a:t>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1.4 x 10</a:t>
            </a:r>
            <a:r>
              <a:rPr lang="en-US" sz="1800" baseline="32000" dirty="0"/>
              <a:t>–45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4.9 x 10</a:t>
            </a:r>
            <a:r>
              <a:rPr lang="en-US" sz="1800" baseline="32000" dirty="0"/>
              <a:t>–324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Largest </a:t>
            </a:r>
            <a:r>
              <a:rPr lang="en-US" sz="2000" dirty="0" err="1"/>
              <a:t>Denormalized</a:t>
            </a:r>
            <a:r>
              <a:rPr lang="en-US" sz="2000" dirty="0"/>
              <a:t>	00…00	11…11	(1.0 – ε)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1.18 x 10</a:t>
            </a:r>
            <a:r>
              <a:rPr lang="en-US" sz="1800" baseline="32000" dirty="0"/>
              <a:t>–38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2.2 x 10</a:t>
            </a:r>
            <a:r>
              <a:rPr lang="en-US" sz="1800" baseline="32000" dirty="0"/>
              <a:t>–308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Normalized	00…01	00…00	1.0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Just larger than largest </a:t>
            </a:r>
            <a:r>
              <a:rPr lang="en-US" sz="1800" dirty="0" err="1"/>
              <a:t>denormalized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One	01…11	00…00	1.0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 Largest Normalized	11…10	11…11	(2.0 – ε) x 2</a:t>
            </a:r>
            <a:r>
              <a:rPr lang="en-US" sz="2000" baseline="32000" dirty="0"/>
              <a:t>{127,1023}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3.4 x 10</a:t>
            </a:r>
            <a:r>
              <a:rPr lang="en-US" sz="1800" baseline="32000" dirty="0"/>
              <a:t>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1.8 x 10</a:t>
            </a:r>
            <a:r>
              <a:rPr lang="en-US" sz="1800" baseline="32000" dirty="0"/>
              <a:t>308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5753100" y="414338"/>
            <a:ext cx="2819400" cy="4572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{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single,double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Background: Fractional binary numbers</a:t>
            </a:r>
          </a:p>
          <a:p>
            <a:r>
              <a:rPr lang="en-US" dirty="0" smtClean="0"/>
              <a:t>Example and properties</a:t>
            </a:r>
          </a:p>
          <a:p>
            <a:r>
              <a:rPr lang="en-US" dirty="0"/>
              <a:t>IEEE floating point standard: Definition</a:t>
            </a:r>
          </a:p>
          <a:p>
            <a:r>
              <a:rPr lang="en-US" dirty="0" smtClean="0"/>
              <a:t>Floating point in C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Example </a:t>
            </a:r>
            <a:r>
              <a:rPr lang="en-US" dirty="0">
                <a:solidFill>
                  <a:srgbClr val="B3B3B3"/>
                </a:solidFill>
              </a:rPr>
              <a:t>and properties</a:t>
            </a:r>
          </a:p>
          <a:p>
            <a:r>
              <a:rPr lang="en-US" dirty="0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 dirty="0" smtClean="0"/>
              <a:t>Floating </a:t>
            </a:r>
            <a:r>
              <a:rPr lang="en-US" dirty="0"/>
              <a:t>point in C</a:t>
            </a:r>
          </a:p>
          <a:p>
            <a:r>
              <a:rPr lang="en-US" dirty="0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C Guarantees Two Levels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	single precision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	double precision</a:t>
            </a:r>
          </a:p>
          <a:p>
            <a:pPr>
              <a:spcBef>
                <a:spcPts val="1600"/>
              </a:spcBef>
            </a:pPr>
            <a:r>
              <a:rPr lang="en-US"/>
              <a:t>Conversions/Casting</a:t>
            </a:r>
          </a:p>
          <a:p>
            <a:pPr marL="317500" lvl="1" indent="0"/>
            <a:r>
              <a:rPr lang="en-US"/>
              <a:t>Casting between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,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, and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 changes bit representation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endParaRPr lang="en-US"/>
          </a:p>
          <a:p>
            <a:pPr marL="838200" lvl="2"/>
            <a:r>
              <a:rPr lang="en-US"/>
              <a:t>Truncates fractional part</a:t>
            </a:r>
          </a:p>
          <a:p>
            <a:pPr marL="838200" lvl="2"/>
            <a:r>
              <a:rPr lang="en-US"/>
              <a:t>Like rounding toward zero</a:t>
            </a:r>
          </a:p>
          <a:p>
            <a:pPr marL="838200" lvl="2"/>
            <a:r>
              <a:rPr lang="en-US"/>
              <a:t>Not defined when out of range or NaN: Generally sets to TMin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endParaRPr lang="en-US"/>
          </a:p>
          <a:p>
            <a:pPr marL="838200" lvl="2"/>
            <a:r>
              <a:rPr lang="en-US"/>
              <a:t>Exact conversion, as long as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has ≤ 53 bit word size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endParaRPr lang="en-US"/>
          </a:p>
          <a:p>
            <a:pPr marL="838200" lvl="2"/>
            <a:r>
              <a:rPr lang="en-US"/>
              <a:t>Will round according to rounding mode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Example </a:t>
            </a:r>
            <a:r>
              <a:rPr lang="en-US" dirty="0">
                <a:solidFill>
                  <a:srgbClr val="B3B3B3"/>
                </a:solidFill>
              </a:rPr>
              <a:t>and properties</a:t>
            </a:r>
          </a:p>
          <a:p>
            <a:r>
              <a:rPr lang="en-US" dirty="0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Floating </a:t>
            </a:r>
            <a:r>
              <a:rPr lang="en-US" dirty="0">
                <a:solidFill>
                  <a:srgbClr val="B3B3B3"/>
                </a:solidFill>
              </a:rPr>
              <a:t>point in C</a:t>
            </a:r>
          </a:p>
          <a:p>
            <a:r>
              <a:rPr lang="en-US" dirty="0"/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Represents </a:t>
            </a:r>
            <a:r>
              <a:rPr lang="en-US" dirty="0"/>
              <a:t>numbers of form M x </a:t>
            </a:r>
            <a:r>
              <a:rPr lang="en-US" dirty="0" smtClean="0"/>
              <a:t>2</a:t>
            </a:r>
            <a:r>
              <a:rPr lang="en-US" baseline="32000" dirty="0" smtClean="0"/>
              <a:t>E</a:t>
            </a:r>
          </a:p>
          <a:p>
            <a:pPr lvl="2"/>
            <a:endParaRPr lang="en-US" dirty="0"/>
          </a:p>
          <a:p>
            <a:r>
              <a:rPr lang="en-US" dirty="0"/>
              <a:t>One can reason about operations independent of implementation</a:t>
            </a:r>
          </a:p>
          <a:p>
            <a:pPr marL="552450" lvl="1"/>
            <a:r>
              <a:rPr lang="en-US" dirty="0"/>
              <a:t>As if computed with perfect precision and then </a:t>
            </a:r>
            <a:r>
              <a:rPr lang="en-US" dirty="0" smtClean="0"/>
              <a:t>rounded</a:t>
            </a:r>
          </a:p>
          <a:p>
            <a:pPr marL="1181100" lvl="3"/>
            <a:endParaRPr lang="en-US" dirty="0"/>
          </a:p>
          <a:p>
            <a:r>
              <a:rPr lang="en-US" dirty="0"/>
              <a:t>Not the same as real arithmetic</a:t>
            </a:r>
          </a:p>
          <a:p>
            <a:pPr marL="552450" lvl="1"/>
            <a:r>
              <a:rPr lang="en-US" dirty="0"/>
              <a:t>Violates associativity/</a:t>
            </a:r>
            <a:r>
              <a:rPr lang="en-US" dirty="0" err="1"/>
              <a:t>distributivity</a:t>
            </a:r>
            <a:endParaRPr lang="en-US" dirty="0"/>
          </a:p>
          <a:p>
            <a:pPr marL="552450" lvl="1"/>
            <a:r>
              <a:rPr lang="en-US" dirty="0"/>
              <a:t>Makes life difficult for compilers &amp; serious numerical applications programmers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229895"/>
              </p:ext>
            </p:extLst>
          </p:nvPr>
        </p:nvGraphicFramePr>
        <p:xfrm>
          <a:off x="4203700" y="1066800"/>
          <a:ext cx="825500" cy="2129801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618238"/>
              </p:ext>
            </p:extLst>
          </p:nvPr>
        </p:nvGraphicFramePr>
        <p:xfrm>
          <a:off x="3352800" y="3733800"/>
          <a:ext cx="925451" cy="1666240"/>
        </p:xfrm>
        <a:graphic>
          <a:graphicData uri="http://schemas.openxmlformats.org/drawingml/2006/table">
            <a:tbl>
              <a:tblPr/>
              <a:tblGrid>
                <a:gridCol w="925451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1/2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1/4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1/8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/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172201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6870700" cy="15589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42913" y="5008563"/>
            <a:ext cx="8472487" cy="18494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Representation</a:t>
            </a:r>
            <a:endParaRPr lang="en-US" dirty="0"/>
          </a:p>
          <a:p>
            <a:pPr lvl="1"/>
            <a:r>
              <a:rPr lang="en-US" dirty="0"/>
              <a:t>Bits to right of “binary point” represent fractional powers of 2</a:t>
            </a:r>
          </a:p>
          <a:p>
            <a:pPr lvl="1"/>
            <a:r>
              <a:rPr lang="en-US" dirty="0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367" name="Rectangle 7"/>
              <p:cNvSpPr>
                <a:spLocks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marL="254000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Value	Representation</a:t>
                </a: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5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101.11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4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1+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5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3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2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7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0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10.111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2+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2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7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25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64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00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0.011001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64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25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64</m:t>
                        </m:r>
                      </m:den>
                    </m:f>
                  </m:oMath>
                </a14:m>
                <a:endParaRPr lang="en-US" sz="2000" baseline="-6000" dirty="0" smtClean="0">
                  <a:solidFill>
                    <a:schemeClr val="tx1"/>
                  </a:solidFill>
                  <a:latin typeface="Monaco" charset="0"/>
                  <a:ea typeface="Monaco" charset="0"/>
                  <a:cs typeface="Monaco" charset="0"/>
                  <a:sym typeface="Monaco" charset="0"/>
                </a:endParaRPr>
              </a:p>
              <a:p>
                <a:pPr marL="254000" indent="-254000" algn="l">
                  <a:spcBef>
                    <a:spcPts val="0"/>
                  </a:spcBef>
                  <a:tabLst>
                    <a:tab pos="2398713" algn="l"/>
                  </a:tabLst>
                </a:pPr>
                <a:endParaRPr lang="en-US" sz="20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254000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Observations</a:t>
                </a:r>
                <a:endParaRPr lang="en-US" sz="2400" dirty="0" smtClean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Divide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by 2 by shifting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right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Multiply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by 2 by shifting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left</a:t>
                </a:r>
              </a:p>
              <a:p>
                <a:pPr marL="254000" indent="-254000" algn="l">
                  <a:spcBef>
                    <a:spcPts val="0"/>
                  </a:spcBef>
                  <a:tabLst>
                    <a:tab pos="2398713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	</a:t>
                </a:r>
              </a:p>
              <a:p>
                <a:pPr marL="254000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Limitations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Can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only exactly represent numbers of the form </a:t>
                </a:r>
                <a:r>
                  <a:rPr lang="en-US" sz="2000" i="1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x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/2</a:t>
                </a:r>
                <a:r>
                  <a:rPr lang="en-US" sz="2000" i="1" baseline="30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k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Other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rational numbers have repeating bit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representations</a:t>
                </a:r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lvl="1"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914400" algn="l"/>
                    <a:tab pos="2286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u="sng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Value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u="sng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Representation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1/3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0.0101010101</a:t>
                </a:r>
                <a:r>
                  <a:rPr lang="en-US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[01]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…</a:t>
                </a:r>
                <a:r>
                  <a:rPr lang="en-US" sz="2000" baseline="-25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2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1/5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0.001100110011</a:t>
                </a:r>
                <a:r>
                  <a:rPr lang="en-US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[0011]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…</a:t>
                </a:r>
                <a:r>
                  <a:rPr lang="en-US" sz="2000" baseline="-25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2</a:t>
                </a:r>
              </a:p>
            </p:txBody>
          </p:sp>
        </mc:Choice>
        <mc:Fallback>
          <p:sp>
            <p:nvSpPr>
              <p:cNvPr id="15367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blipFill rotWithShape="1">
                <a:blip r:embed="rId2"/>
                <a:stretch>
                  <a:fillRect l="-1142" t="-2850" r="-4646"/>
                </a:stretch>
              </a:blipFill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 dirty="0"/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Example and properties</a:t>
            </a:r>
            <a:endParaRPr lang="en-US" dirty="0"/>
          </a:p>
          <a:p>
            <a:pPr marL="215900" indent="-215900"/>
            <a:r>
              <a:rPr lang="en-US" dirty="0" smtClean="0">
                <a:solidFill>
                  <a:srgbClr val="A5A5A5"/>
                </a:solidFill>
                <a:ea typeface="Calibri" charset="0"/>
                <a:cs typeface="Calibri" charset="0"/>
              </a:rPr>
              <a:t>IEEE 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floating point standard: Definition</a:t>
            </a:r>
            <a:endParaRPr lang="en-US" dirty="0"/>
          </a:p>
          <a:p>
            <a:pPr marL="215900" indent="-215900"/>
            <a:r>
              <a:rPr lang="en-US" dirty="0" smtClean="0">
                <a:solidFill>
                  <a:srgbClr val="A5A5A5"/>
                </a:solidFill>
                <a:ea typeface="Calibri" charset="0"/>
                <a:cs typeface="Calibri" charset="0"/>
              </a:rPr>
              <a:t>Floating 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point in C</a:t>
            </a:r>
            <a:endParaRPr lang="en-US" dirty="0"/>
          </a:p>
          <a:p>
            <a:pPr marL="215900" indent="-215900"/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 dirty="0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 dirty="0">
              <a:solidFill>
                <a:srgbClr val="A5A5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921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2895600"/>
            <a:ext cx="8077200" cy="3657600"/>
          </a:xfrm>
          <a:ln/>
        </p:spPr>
        <p:txBody>
          <a:bodyPr/>
          <a:lstStyle/>
          <a:p>
            <a:r>
              <a:rPr lang="en-US" dirty="0"/>
              <a:t>8-bit Floating Point Representation</a:t>
            </a:r>
          </a:p>
          <a:p>
            <a:pPr marL="552450" lvl="1"/>
            <a:r>
              <a:rPr lang="en-US" dirty="0"/>
              <a:t>the sign bit is in the most significant bit</a:t>
            </a:r>
          </a:p>
          <a:p>
            <a:pPr marL="552450" lvl="1"/>
            <a:r>
              <a:rPr lang="en-US" dirty="0"/>
              <a:t>the next four bits are </a:t>
            </a:r>
            <a:r>
              <a:rPr lang="en-US" dirty="0" smtClean="0"/>
              <a:t>the exponent </a:t>
            </a:r>
            <a:r>
              <a:rPr lang="en-US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(</a:t>
            </a:r>
            <a:r>
              <a:rPr lang="en-US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r>
              <a:rPr lang="en-US" dirty="0" smtClean="0"/>
              <a:t>, </a:t>
            </a:r>
            <a:r>
              <a:rPr lang="en-US" dirty="0"/>
              <a:t>with a bias of </a:t>
            </a:r>
            <a:r>
              <a:rPr lang="en-US" dirty="0" smtClean="0"/>
              <a:t>2</a:t>
            </a:r>
            <a:r>
              <a:rPr lang="en-US" baseline="30000" dirty="0" smtClean="0"/>
              <a:t>4-1</a:t>
            </a:r>
            <a:r>
              <a:rPr lang="en-US" dirty="0" smtClean="0"/>
              <a:t> - 1 = 7</a:t>
            </a:r>
            <a:endParaRPr lang="en-US" dirty="0"/>
          </a:p>
          <a:p>
            <a:pPr marL="552450" lvl="1"/>
            <a:r>
              <a:rPr lang="en-US" dirty="0" smtClean="0"/>
              <a:t>the </a:t>
            </a:r>
            <a:r>
              <a:rPr lang="en-US" dirty="0"/>
              <a:t>last three bits are </a:t>
            </a:r>
            <a:r>
              <a:rPr lang="en-US" dirty="0" smtClean="0"/>
              <a:t>the fraction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</a:p>
          <a:p>
            <a:pPr marL="552450" lvl="1"/>
            <a:endParaRPr lang="en-US" dirty="0" smtClean="0">
              <a:latin typeface="Courier New Bold" panose="02070609020205020404" pitchFamily="49" charset="0"/>
              <a:cs typeface="Courier New Bold" panose="02070609020205020404" pitchFamily="49" charset="0"/>
            </a:endParaRPr>
          </a:p>
          <a:p>
            <a:r>
              <a:rPr lang="en-US" dirty="0" smtClean="0"/>
              <a:t>Exponent bias</a:t>
            </a:r>
            <a:endParaRPr lang="en-US" dirty="0"/>
          </a:p>
          <a:p>
            <a:pPr marL="552450" lvl="1"/>
            <a:r>
              <a:rPr lang="en-US" dirty="0" smtClean="0"/>
              <a:t>enable exponent to represent both positive and negative powers of 2</a:t>
            </a:r>
            <a:endParaRPr lang="en-US" dirty="0"/>
          </a:p>
          <a:p>
            <a:pPr marL="552450" lvl="1"/>
            <a:r>
              <a:rPr lang="en-US" dirty="0" smtClean="0"/>
              <a:t>use half of range for positive and half for negative power</a:t>
            </a:r>
            <a:endParaRPr lang="en-US" dirty="0"/>
          </a:p>
          <a:p>
            <a:pPr marL="552450" lvl="1"/>
            <a:r>
              <a:rPr lang="en-US" dirty="0" smtClean="0"/>
              <a:t>given </a:t>
            </a:r>
            <a:r>
              <a:rPr lang="en-US" i="1" dirty="0" smtClean="0"/>
              <a:t>k</a:t>
            </a:r>
            <a:r>
              <a:rPr lang="en-US" dirty="0" smtClean="0"/>
              <a:t> exponent bits, bias is then 2</a:t>
            </a:r>
            <a:r>
              <a:rPr lang="en-US" i="1" baseline="30000" dirty="0" smtClean="0"/>
              <a:t>k</a:t>
            </a:r>
            <a:r>
              <a:rPr lang="en-US" baseline="30000" dirty="0" smtClean="0"/>
              <a:t>-1</a:t>
            </a:r>
            <a:r>
              <a:rPr lang="en-US" dirty="0" smtClean="0"/>
              <a:t> - 1</a:t>
            </a:r>
            <a:endParaRPr lang="en-US" dirty="0">
              <a:cs typeface="Courier New Bold" panose="02070609020205020404" pitchFamily="49" charset="0"/>
            </a:endParaRP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120289"/>
              </p:ext>
            </p:extLst>
          </p:nvPr>
        </p:nvGraphicFramePr>
        <p:xfrm>
          <a:off x="24892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88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82000" cy="1095375"/>
          </a:xfrm>
          <a:ln/>
        </p:spPr>
        <p:txBody>
          <a:bodyPr/>
          <a:lstStyle/>
          <a:p>
            <a:pPr marL="80963" indent="-80963"/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Floating </a:t>
            </a: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Point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Encodings and Visualization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914400" y="5827782"/>
            <a:ext cx="7315200" cy="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9144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229600" y="6284982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2296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4196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229600" y="6437382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763000" y="6284982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81000" y="6351657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81000" y="6504057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914400" y="6351657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848600" y="5318194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+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92163" y="5294382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962400" y="6272282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9436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813300" y="5446782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172200" y="5446782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124200" y="5461069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1242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79550" y="5446782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5720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80010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2192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267200" y="5894457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648200" y="5894457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648200" y="6275457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96875" y="6123057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237538" y="6046857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33400" y="1447800"/>
            <a:ext cx="8153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smtClean="0"/>
              <a:t>Five encodings:</a:t>
            </a:r>
          </a:p>
          <a:p>
            <a:pPr marL="552450" lvl="1">
              <a:tabLst>
                <a:tab pos="2971800" algn="l"/>
              </a:tabLst>
            </a:pPr>
            <a:r>
              <a:rPr lang="en-US" dirty="0" smtClean="0"/>
              <a:t>Two general forms:		normalized, </a:t>
            </a:r>
            <a:r>
              <a:rPr lang="en-US" dirty="0" err="1" smtClean="0"/>
              <a:t>denormalized</a:t>
            </a:r>
            <a:endParaRPr lang="en-US" dirty="0" smtClean="0"/>
          </a:p>
          <a:p>
            <a:pPr marL="552450" lvl="1">
              <a:tabLst>
                <a:tab pos="2971800" algn="l"/>
              </a:tabLst>
            </a:pPr>
            <a:r>
              <a:rPr lang="en-US" dirty="0" smtClean="0"/>
              <a:t>Three special values:		zero, infinity, </a:t>
            </a:r>
            <a:r>
              <a:rPr lang="en-US" dirty="0" err="1" smtClean="0"/>
              <a:t>NaN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(not a number)</a:t>
            </a:r>
          </a:p>
          <a:p>
            <a:pPr marL="317500" lvl="1" indent="0">
              <a:buNone/>
              <a:tabLst>
                <a:tab pos="2971800" algn="l"/>
              </a:tabLst>
            </a:pPr>
            <a:endParaRPr lang="en-US" sz="800" i="1" dirty="0" smtClean="0"/>
          </a:p>
          <a:p>
            <a:pPr marL="317500" lvl="1" indent="0">
              <a:buNone/>
              <a:tabLst>
                <a:tab pos="685800" algn="l"/>
                <a:tab pos="3314700" algn="l"/>
                <a:tab pos="5829300" algn="l"/>
              </a:tabLst>
            </a:pPr>
            <a:r>
              <a:rPr lang="en-US" sz="2400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	</a:t>
            </a:r>
            <a:r>
              <a:rPr lang="en-US" u="sng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Name</a:t>
            </a:r>
            <a:r>
              <a:rPr lang="en-US" dirty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	</a:t>
            </a:r>
            <a:r>
              <a:rPr lang="en-US" u="sng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Exponent</a:t>
            </a:r>
            <a:r>
              <a:rPr lang="en-US" u="sng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(</a:t>
            </a:r>
            <a:r>
              <a:rPr lang="en-US" u="sng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u="sng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r>
              <a:rPr lang="en-US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	</a:t>
            </a:r>
            <a:r>
              <a:rPr lang="en-US" u="sng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Fraction</a:t>
            </a:r>
            <a:r>
              <a:rPr lang="en-US" u="sng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(</a:t>
            </a:r>
            <a:r>
              <a:rPr lang="en-US" u="sng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u="sng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endParaRPr lang="en-US" dirty="0" smtClean="0"/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zero</a:t>
            </a:r>
            <a:r>
              <a:rPr lang="en-US" sz="1800" dirty="0"/>
              <a:t>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 smtClean="0"/>
              <a:t> </a:t>
            </a:r>
            <a:r>
              <a:rPr lang="en-US" sz="1800" dirty="0"/>
              <a:t>== </a:t>
            </a:r>
            <a:r>
              <a:rPr lang="en-US" sz="1800" dirty="0" smtClean="0"/>
              <a:t>0000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 smtClean="0"/>
              <a:t> == </a:t>
            </a:r>
            <a:r>
              <a:rPr lang="en-US" sz="1800" dirty="0"/>
              <a:t>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</a:t>
            </a:r>
            <a:r>
              <a:rPr lang="en-US" sz="1800" dirty="0" err="1" smtClean="0">
                <a:latin typeface="Eras Bold ITC" panose="020B0907030504020204" pitchFamily="34" charset="0"/>
              </a:rPr>
              <a:t>denormalized</a:t>
            </a:r>
            <a:r>
              <a:rPr lang="en-US" sz="1800" dirty="0"/>
              <a:t>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== 0000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/>
              <a:t> != 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normalized</a:t>
            </a:r>
            <a:r>
              <a:rPr lang="en-US" sz="1800" dirty="0"/>
              <a:t>	0000 &lt; 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&lt; 1111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/>
              <a:t> != 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infinity</a:t>
            </a:r>
            <a:r>
              <a:rPr lang="en-US" sz="1800" dirty="0"/>
              <a:t>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== </a:t>
            </a:r>
            <a:r>
              <a:rPr lang="en-US" sz="1800" dirty="0" smtClean="0"/>
              <a:t>1111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 smtClean="0"/>
              <a:t> == 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</a:t>
            </a:r>
            <a:r>
              <a:rPr lang="en-US" sz="1800" dirty="0" err="1" smtClean="0">
                <a:latin typeface="Eras Bold ITC" panose="020B0907030504020204" pitchFamily="34" charset="0"/>
              </a:rPr>
              <a:t>NaN</a:t>
            </a:r>
            <a:r>
              <a:rPr lang="en-US" sz="1800" dirty="0"/>
              <a:t>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== </a:t>
            </a:r>
            <a:r>
              <a:rPr lang="en-US" sz="1800" dirty="0" smtClean="0"/>
              <a:t>1111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 smtClean="0"/>
              <a:t> != 000</a:t>
            </a:r>
            <a:endParaRPr lang="en-US" dirty="0" smtClean="0"/>
          </a:p>
          <a:p>
            <a:pPr marL="552450" lvl="1">
              <a:tabLst>
                <a:tab pos="29718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37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/>
          </p:cNvSpPr>
          <p:nvPr/>
        </p:nvSpPr>
        <p:spPr bwMode="auto">
          <a:xfrm>
            <a:off x="0" y="6019800"/>
            <a:ext cx="8928100" cy="5334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76200" y="3124200"/>
            <a:ext cx="8928100" cy="289560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9906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xxx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NaN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/>
              <a:t>Dynamic Range (Positive Only)</a:t>
            </a:r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1743075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2819400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denorm</a:t>
            </a: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58000" y="3124200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114800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4706035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571500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19812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3434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6858000" y="6001435"/>
            <a:ext cx="680186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i="1" dirty="0" smtClean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infinity</a:t>
            </a:r>
            <a:endParaRPr lang="en-US" sz="1600" b="1" i="1" dirty="0">
              <a:solidFill>
                <a:schemeClr val="tx1"/>
              </a:solidFill>
              <a:latin typeface="+mn-lt"/>
              <a:ea typeface="Calibri Bold" charset="0"/>
              <a:cs typeface="Courier New" pitchFamily="49" charset="0"/>
              <a:sym typeface="Calibri Bold" charset="0"/>
            </a:endParaRPr>
          </a:p>
        </p:txBody>
      </p:sp>
      <p:sp>
        <p:nvSpPr>
          <p:cNvPr id="15" name="Rectangle 13"/>
          <p:cNvSpPr>
            <a:spLocks/>
          </p:cNvSpPr>
          <p:nvPr/>
        </p:nvSpPr>
        <p:spPr bwMode="auto">
          <a:xfrm>
            <a:off x="6858000" y="6230035"/>
            <a:ext cx="182902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i="1" dirty="0" err="1" smtClean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NaN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  (not a number)</a:t>
            </a:r>
            <a:endParaRPr lang="en-US" sz="1600" b="1" dirty="0">
              <a:solidFill>
                <a:schemeClr val="tx1"/>
              </a:solidFill>
              <a:latin typeface="+mn-lt"/>
              <a:ea typeface="Calibri Bold" charset="0"/>
              <a:cs typeface="Courier New" pitchFamily="49" charset="0"/>
              <a:sym typeface="Calibri Bold" charset="0"/>
            </a:endParaRPr>
          </a:p>
        </p:txBody>
      </p:sp>
      <p:sp>
        <p:nvSpPr>
          <p:cNvPr id="16" name="Rectangle 15"/>
          <p:cNvSpPr>
            <a:spLocks/>
          </p:cNvSpPr>
          <p:nvPr/>
        </p:nvSpPr>
        <p:spPr bwMode="auto">
          <a:xfrm>
            <a:off x="6858000" y="1353235"/>
            <a:ext cx="439351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i="1" dirty="0" smtClean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zero</a:t>
            </a:r>
            <a:endParaRPr lang="en-US" sz="1600" b="1" i="1" dirty="0">
              <a:solidFill>
                <a:schemeClr val="tx1"/>
              </a:solidFill>
              <a:latin typeface="+mn-lt"/>
              <a:ea typeface="Calibri Bold" charset="0"/>
              <a:cs typeface="Courier New" pitchFamily="49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928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Pages>0</Pages>
  <Words>910</Words>
  <Characters>0</Characters>
  <Application>Microsoft Office PowerPoint</Application>
  <PresentationFormat>On-screen Show (4:3)</PresentationFormat>
  <Lines>0</Lines>
  <Paragraphs>317</Paragraphs>
  <Slides>23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Title Slide</vt:lpstr>
      <vt:lpstr>Title and Content</vt:lpstr>
      <vt:lpstr>Title Only</vt:lpstr>
      <vt:lpstr>template2007</vt:lpstr>
      <vt:lpstr>Worksheet</vt:lpstr>
      <vt:lpstr>Data Representation –   Floating Point  CSCI 224 / ECE 317:  Computer Architecture</vt:lpstr>
      <vt:lpstr>Today: Floating Point</vt:lpstr>
      <vt:lpstr>Fractional binary numbers</vt:lpstr>
      <vt:lpstr>Fractional Binary Numbers</vt:lpstr>
      <vt:lpstr>Fractional Binary Numbers: Examples</vt:lpstr>
      <vt:lpstr>Today: Floating Point</vt:lpstr>
      <vt:lpstr>Tiny Floating Point Example</vt:lpstr>
      <vt:lpstr>Floating Point Encodings and Visualization</vt:lpstr>
      <vt:lpstr>Dynamic Range (Positive Only)</vt:lpstr>
      <vt:lpstr>Distribution of Values</vt:lpstr>
      <vt:lpstr>Today: Floating Point</vt:lpstr>
      <vt:lpstr>IEEE Floating Point</vt:lpstr>
      <vt:lpstr>Floating Point Representation</vt:lpstr>
      <vt:lpstr>Precisions</vt:lpstr>
      <vt:lpstr>Normalized Values</vt:lpstr>
      <vt:lpstr>Normalized Encoding Example</vt:lpstr>
      <vt:lpstr>Denormalized Values</vt:lpstr>
      <vt:lpstr>Special Values</vt:lpstr>
      <vt:lpstr>Interesting Numbers</vt:lpstr>
      <vt:lpstr>Today: Floating Point</vt:lpstr>
      <vt:lpstr>Floating Point in C</vt:lpstr>
      <vt:lpstr>Today: Floating Point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Jason Fritts</cp:lastModifiedBy>
  <cp:revision>43</cp:revision>
  <cp:lastPrinted>2014-01-30T21:35:57Z</cp:lastPrinted>
  <dcterms:created xsi:type="dcterms:W3CDTF">2011-01-05T19:58:47Z</dcterms:created>
  <dcterms:modified xsi:type="dcterms:W3CDTF">2014-01-30T21:42:41Z</dcterms:modified>
</cp:coreProperties>
</file>