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  <p:sldMasterId id="2147483650" r:id="rId3"/>
  </p:sldMasterIdLst>
  <p:notesMasterIdLst>
    <p:notesMasterId r:id="rId38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301" r:id="rId20"/>
    <p:sldId id="273" r:id="rId21"/>
    <p:sldId id="274" r:id="rId22"/>
    <p:sldId id="275" r:id="rId23"/>
    <p:sldId id="276" r:id="rId24"/>
    <p:sldId id="278" r:id="rId25"/>
    <p:sldId id="279" r:id="rId26"/>
    <p:sldId id="306" r:id="rId27"/>
    <p:sldId id="281" r:id="rId28"/>
    <p:sldId id="307" r:id="rId29"/>
    <p:sldId id="308" r:id="rId30"/>
    <p:sldId id="286" r:id="rId31"/>
    <p:sldId id="289" r:id="rId32"/>
    <p:sldId id="309" r:id="rId33"/>
    <p:sldId id="310" r:id="rId34"/>
    <p:sldId id="311" r:id="rId35"/>
    <p:sldId id="312" r:id="rId36"/>
    <p:sldId id="300" r:id="rId37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5pPr>
    <a:lvl6pPr marL="22860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6pPr>
    <a:lvl7pPr marL="27432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7pPr>
    <a:lvl8pPr marL="32004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8pPr>
    <a:lvl9pPr marL="36576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6D9"/>
    <a:srgbClr val="EDEBCF"/>
    <a:srgbClr val="D3F2D3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Macintosh%20HD:Users:droh:class:213-f10:corei7mountai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100"/>
      <c:rotY val="40"/>
      <c:depthPercent val="100"/>
      <c:rAngAx val="0"/>
      <c:perspective val="30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backWall>
    <c:plotArea>
      <c:layout/>
      <c:surface3DChart>
        <c:wireframe val="0"/>
        <c:ser>
          <c:idx val="0"/>
          <c:order val="0"/>
          <c:tx>
            <c:strRef>
              <c:f>'corei7-mountain-data'!$B$1</c:f>
              <c:strCache>
                <c:ptCount val="1"/>
                <c:pt idx="0">
                  <c:v>64M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'corei7-mountain-data'!$B$2:$B$19</c:f>
              <c:numCache>
                <c:formatCode>General</c:formatCode>
                <c:ptCount val="18"/>
                <c:pt idx="0">
                  <c:v>4029.59</c:v>
                </c:pt>
                <c:pt idx="1">
                  <c:v>2752.75</c:v>
                </c:pt>
                <c:pt idx="2">
                  <c:v>2159.29</c:v>
                </c:pt>
                <c:pt idx="3">
                  <c:v>1710.75</c:v>
                </c:pt>
                <c:pt idx="4">
                  <c:v>1391.48</c:v>
                </c:pt>
                <c:pt idx="5">
                  <c:v>1176.29</c:v>
                </c:pt>
                <c:pt idx="6">
                  <c:v>1015.77</c:v>
                </c:pt>
                <c:pt idx="7">
                  <c:v>890.72</c:v>
                </c:pt>
                <c:pt idx="8">
                  <c:v>845.57</c:v>
                </c:pt>
                <c:pt idx="9">
                  <c:v>805.45999999999958</c:v>
                </c:pt>
                <c:pt idx="10">
                  <c:v>773.78</c:v>
                </c:pt>
                <c:pt idx="11">
                  <c:v>757.94</c:v>
                </c:pt>
                <c:pt idx="12">
                  <c:v>727.91</c:v>
                </c:pt>
                <c:pt idx="13">
                  <c:v>712.66</c:v>
                </c:pt>
                <c:pt idx="14">
                  <c:v>705.63</c:v>
                </c:pt>
                <c:pt idx="15">
                  <c:v>701.98</c:v>
                </c:pt>
                <c:pt idx="16">
                  <c:v>598.19000000000005</c:v>
                </c:pt>
                <c:pt idx="17">
                  <c:v>601.22</c:v>
                </c:pt>
              </c:numCache>
            </c:numRef>
          </c:val>
        </c:ser>
        <c:ser>
          <c:idx val="1"/>
          <c:order val="1"/>
          <c:tx>
            <c:strRef>
              <c:f>'corei7-mountain-data'!$C$1</c:f>
              <c:strCache>
                <c:ptCount val="1"/>
                <c:pt idx="0">
                  <c:v>32M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'corei7-mountain-data'!$C$2:$C$19</c:f>
              <c:numCache>
                <c:formatCode>General</c:formatCode>
                <c:ptCount val="18"/>
                <c:pt idx="0">
                  <c:v>4029.36</c:v>
                </c:pt>
                <c:pt idx="1">
                  <c:v>2752.39</c:v>
                </c:pt>
                <c:pt idx="2">
                  <c:v>2160.62</c:v>
                </c:pt>
                <c:pt idx="3">
                  <c:v>1710.98</c:v>
                </c:pt>
                <c:pt idx="4">
                  <c:v>1391.5</c:v>
                </c:pt>
                <c:pt idx="5">
                  <c:v>1176.54</c:v>
                </c:pt>
                <c:pt idx="6">
                  <c:v>1016.71</c:v>
                </c:pt>
                <c:pt idx="7">
                  <c:v>891.8</c:v>
                </c:pt>
                <c:pt idx="8">
                  <c:v>846.98</c:v>
                </c:pt>
                <c:pt idx="9">
                  <c:v>807.22</c:v>
                </c:pt>
                <c:pt idx="10">
                  <c:v>775.18</c:v>
                </c:pt>
                <c:pt idx="11">
                  <c:v>760.41</c:v>
                </c:pt>
                <c:pt idx="12">
                  <c:v>730.74</c:v>
                </c:pt>
                <c:pt idx="13">
                  <c:v>714.98</c:v>
                </c:pt>
                <c:pt idx="14">
                  <c:v>709.26</c:v>
                </c:pt>
                <c:pt idx="15">
                  <c:v>708.88</c:v>
                </c:pt>
                <c:pt idx="16">
                  <c:v>608.99</c:v>
                </c:pt>
                <c:pt idx="17">
                  <c:v>607.39</c:v>
                </c:pt>
              </c:numCache>
            </c:numRef>
          </c:val>
        </c:ser>
        <c:ser>
          <c:idx val="2"/>
          <c:order val="2"/>
          <c:tx>
            <c:strRef>
              <c:f>'corei7-mountain-data'!$D$1</c:f>
              <c:strCache>
                <c:ptCount val="1"/>
                <c:pt idx="0">
                  <c:v>16M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'corei7-mountain-data'!$D$2:$D$19</c:f>
              <c:numCache>
                <c:formatCode>General</c:formatCode>
                <c:ptCount val="18"/>
                <c:pt idx="0">
                  <c:v>4040.1</c:v>
                </c:pt>
                <c:pt idx="1">
                  <c:v>2788.42</c:v>
                </c:pt>
                <c:pt idx="2">
                  <c:v>2188.92</c:v>
                </c:pt>
                <c:pt idx="3">
                  <c:v>1742.97</c:v>
                </c:pt>
                <c:pt idx="4">
                  <c:v>1421.69</c:v>
                </c:pt>
                <c:pt idx="5">
                  <c:v>1201.31</c:v>
                </c:pt>
                <c:pt idx="6">
                  <c:v>1038.3699999999999</c:v>
                </c:pt>
                <c:pt idx="7">
                  <c:v>911.7</c:v>
                </c:pt>
                <c:pt idx="8">
                  <c:v>870.39</c:v>
                </c:pt>
                <c:pt idx="9">
                  <c:v>835.30999999999949</c:v>
                </c:pt>
                <c:pt idx="10">
                  <c:v>809.25</c:v>
                </c:pt>
                <c:pt idx="11">
                  <c:v>798.05</c:v>
                </c:pt>
                <c:pt idx="12">
                  <c:v>780.28</c:v>
                </c:pt>
                <c:pt idx="13">
                  <c:v>778.37</c:v>
                </c:pt>
                <c:pt idx="14">
                  <c:v>787.2</c:v>
                </c:pt>
                <c:pt idx="15">
                  <c:v>744.13</c:v>
                </c:pt>
                <c:pt idx="16">
                  <c:v>633.53</c:v>
                </c:pt>
                <c:pt idx="17">
                  <c:v>608.85999999999956</c:v>
                </c:pt>
              </c:numCache>
            </c:numRef>
          </c:val>
        </c:ser>
        <c:ser>
          <c:idx val="3"/>
          <c:order val="3"/>
          <c:tx>
            <c:strRef>
              <c:f>'corei7-mountain-data'!$E$1</c:f>
              <c:strCache>
                <c:ptCount val="1"/>
                <c:pt idx="0">
                  <c:v>8M</c:v>
                </c:pt>
              </c:strCache>
            </c:strRef>
          </c:tx>
          <c:spPr>
            <a:solidFill>
              <a:srgbClr val="CCFF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'corei7-mountain-data'!$E$2:$E$19</c:f>
              <c:numCache>
                <c:formatCode>General</c:formatCode>
                <c:ptCount val="18"/>
                <c:pt idx="0">
                  <c:v>4374.01</c:v>
                </c:pt>
                <c:pt idx="1">
                  <c:v>3610.74</c:v>
                </c:pt>
                <c:pt idx="2">
                  <c:v>3002.03</c:v>
                </c:pt>
                <c:pt idx="3">
                  <c:v>2492.39</c:v>
                </c:pt>
                <c:pt idx="4">
                  <c:v>2131.04</c:v>
                </c:pt>
                <c:pt idx="5">
                  <c:v>1821.71</c:v>
                </c:pt>
                <c:pt idx="6">
                  <c:v>1564.14</c:v>
                </c:pt>
                <c:pt idx="7">
                  <c:v>1414.18</c:v>
                </c:pt>
                <c:pt idx="8">
                  <c:v>1404.78</c:v>
                </c:pt>
                <c:pt idx="9">
                  <c:v>1408.59</c:v>
                </c:pt>
                <c:pt idx="10">
                  <c:v>1423.67</c:v>
                </c:pt>
                <c:pt idx="11">
                  <c:v>1456.86</c:v>
                </c:pt>
                <c:pt idx="12">
                  <c:v>1499.61</c:v>
                </c:pt>
                <c:pt idx="13">
                  <c:v>1600.13</c:v>
                </c:pt>
                <c:pt idx="14">
                  <c:v>1667.47</c:v>
                </c:pt>
                <c:pt idx="15">
                  <c:v>1231.7</c:v>
                </c:pt>
                <c:pt idx="16">
                  <c:v>1078.97</c:v>
                </c:pt>
                <c:pt idx="17">
                  <c:v>1026.03</c:v>
                </c:pt>
              </c:numCache>
            </c:numRef>
          </c:val>
        </c:ser>
        <c:ser>
          <c:idx val="4"/>
          <c:order val="4"/>
          <c:tx>
            <c:strRef>
              <c:f>'corei7-mountain-data'!$F$1</c:f>
              <c:strCache>
                <c:ptCount val="1"/>
                <c:pt idx="0">
                  <c:v>4M</c:v>
                </c:pt>
              </c:strCache>
            </c:strRef>
          </c:tx>
          <c:spPr>
            <a:solidFill>
              <a:srgbClr val="660066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'corei7-mountain-data'!$F$2:$F$19</c:f>
              <c:numCache>
                <c:formatCode>General</c:formatCode>
                <c:ptCount val="18"/>
                <c:pt idx="0">
                  <c:v>4642.47</c:v>
                </c:pt>
                <c:pt idx="1">
                  <c:v>4583.8</c:v>
                </c:pt>
                <c:pt idx="2">
                  <c:v>4074.93</c:v>
                </c:pt>
                <c:pt idx="3">
                  <c:v>3557.51</c:v>
                </c:pt>
                <c:pt idx="4">
                  <c:v>3337.59</c:v>
                </c:pt>
                <c:pt idx="5">
                  <c:v>2898.78</c:v>
                </c:pt>
                <c:pt idx="6">
                  <c:v>2535.2199999999998</c:v>
                </c:pt>
                <c:pt idx="7">
                  <c:v>2248.83</c:v>
                </c:pt>
                <c:pt idx="8">
                  <c:v>2227.41</c:v>
                </c:pt>
                <c:pt idx="9">
                  <c:v>2203.98</c:v>
                </c:pt>
                <c:pt idx="10">
                  <c:v>2187.29</c:v>
                </c:pt>
                <c:pt idx="11">
                  <c:v>2164.1799999999998</c:v>
                </c:pt>
                <c:pt idx="12">
                  <c:v>2156.96</c:v>
                </c:pt>
                <c:pt idx="13">
                  <c:v>2148.52</c:v>
                </c:pt>
                <c:pt idx="14">
                  <c:v>2146.83</c:v>
                </c:pt>
                <c:pt idx="15">
                  <c:v>2131.36</c:v>
                </c:pt>
                <c:pt idx="16">
                  <c:v>2038.29</c:v>
                </c:pt>
                <c:pt idx="17">
                  <c:v>2060.87</c:v>
                </c:pt>
              </c:numCache>
            </c:numRef>
          </c:val>
        </c:ser>
        <c:ser>
          <c:idx val="5"/>
          <c:order val="5"/>
          <c:tx>
            <c:strRef>
              <c:f>'corei7-mountain-data'!$G$1</c:f>
              <c:strCache>
                <c:ptCount val="1"/>
                <c:pt idx="0">
                  <c:v>2M</c:v>
                </c:pt>
              </c:strCache>
            </c:strRef>
          </c:tx>
          <c:spPr>
            <a:solidFill>
              <a:srgbClr val="FF808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'corei7-mountain-data'!$G$2:$G$19</c:f>
              <c:numCache>
                <c:formatCode>General</c:formatCode>
                <c:ptCount val="18"/>
                <c:pt idx="0">
                  <c:v>4674.0600000000004</c:v>
                </c:pt>
                <c:pt idx="1">
                  <c:v>4659.0600000000004</c:v>
                </c:pt>
                <c:pt idx="2">
                  <c:v>4153.1000000000004</c:v>
                </c:pt>
                <c:pt idx="3">
                  <c:v>4016.4</c:v>
                </c:pt>
                <c:pt idx="4">
                  <c:v>3540.78</c:v>
                </c:pt>
                <c:pt idx="5">
                  <c:v>3027.05</c:v>
                </c:pt>
                <c:pt idx="6">
                  <c:v>2625.06</c:v>
                </c:pt>
                <c:pt idx="7">
                  <c:v>2321.73</c:v>
                </c:pt>
                <c:pt idx="8">
                  <c:v>2306.4</c:v>
                </c:pt>
                <c:pt idx="9">
                  <c:v>2292.86</c:v>
                </c:pt>
                <c:pt idx="10">
                  <c:v>2282.38</c:v>
                </c:pt>
                <c:pt idx="11">
                  <c:v>2270.35</c:v>
                </c:pt>
                <c:pt idx="12">
                  <c:v>2264.14</c:v>
                </c:pt>
                <c:pt idx="13">
                  <c:v>2259.8000000000002</c:v>
                </c:pt>
                <c:pt idx="14">
                  <c:v>2260.46</c:v>
                </c:pt>
                <c:pt idx="15">
                  <c:v>2261.54</c:v>
                </c:pt>
                <c:pt idx="16">
                  <c:v>2224.92</c:v>
                </c:pt>
                <c:pt idx="17">
                  <c:v>2431.58</c:v>
                </c:pt>
              </c:numCache>
            </c:numRef>
          </c:val>
        </c:ser>
        <c:ser>
          <c:idx val="6"/>
          <c:order val="6"/>
          <c:tx>
            <c:strRef>
              <c:f>'corei7-mountain-data'!$H$1</c:f>
              <c:strCache>
                <c:ptCount val="1"/>
                <c:pt idx="0">
                  <c:v>1M</c:v>
                </c:pt>
              </c:strCache>
            </c:strRef>
          </c:tx>
          <c:spPr>
            <a:solidFill>
              <a:srgbClr val="0066CC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'corei7-mountain-data'!$H$2:$H$19</c:f>
              <c:numCache>
                <c:formatCode>General</c:formatCode>
                <c:ptCount val="18"/>
                <c:pt idx="0">
                  <c:v>4673.7700000000004</c:v>
                </c:pt>
                <c:pt idx="1">
                  <c:v>4656.9799999999996</c:v>
                </c:pt>
                <c:pt idx="2">
                  <c:v>4156.32</c:v>
                </c:pt>
                <c:pt idx="3">
                  <c:v>4012.65</c:v>
                </c:pt>
                <c:pt idx="4">
                  <c:v>3535.85</c:v>
                </c:pt>
                <c:pt idx="5">
                  <c:v>3021.82</c:v>
                </c:pt>
                <c:pt idx="6">
                  <c:v>2623.08</c:v>
                </c:pt>
                <c:pt idx="7">
                  <c:v>2318.19</c:v>
                </c:pt>
                <c:pt idx="8">
                  <c:v>2303.7199999999998</c:v>
                </c:pt>
                <c:pt idx="9">
                  <c:v>2291.5500000000002</c:v>
                </c:pt>
                <c:pt idx="10">
                  <c:v>2280.42</c:v>
                </c:pt>
                <c:pt idx="11">
                  <c:v>2270.2399999999998</c:v>
                </c:pt>
                <c:pt idx="12">
                  <c:v>2264.8200000000002</c:v>
                </c:pt>
                <c:pt idx="13">
                  <c:v>2261.86</c:v>
                </c:pt>
                <c:pt idx="14">
                  <c:v>2261.31</c:v>
                </c:pt>
                <c:pt idx="15">
                  <c:v>2271.41</c:v>
                </c:pt>
                <c:pt idx="16">
                  <c:v>2237.27</c:v>
                </c:pt>
                <c:pt idx="17">
                  <c:v>2432.7399999999998</c:v>
                </c:pt>
              </c:numCache>
            </c:numRef>
          </c:val>
        </c:ser>
        <c:ser>
          <c:idx val="7"/>
          <c:order val="7"/>
          <c:tx>
            <c:strRef>
              <c:f>'corei7-mountain-data'!$I$1</c:f>
              <c:strCache>
                <c:ptCount val="1"/>
                <c:pt idx="0">
                  <c:v>512K</c:v>
                </c:pt>
              </c:strCache>
            </c:strRef>
          </c:tx>
          <c:spPr>
            <a:solidFill>
              <a:srgbClr val="CCCC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'corei7-mountain-data'!$I$2:$I$19</c:f>
              <c:numCache>
                <c:formatCode>General</c:formatCode>
                <c:ptCount val="18"/>
                <c:pt idx="0">
                  <c:v>4673</c:v>
                </c:pt>
                <c:pt idx="1">
                  <c:v>4658.05</c:v>
                </c:pt>
                <c:pt idx="2">
                  <c:v>4267.3</c:v>
                </c:pt>
                <c:pt idx="3">
                  <c:v>4052.55</c:v>
                </c:pt>
                <c:pt idx="4">
                  <c:v>3730.88</c:v>
                </c:pt>
                <c:pt idx="5">
                  <c:v>3236.67</c:v>
                </c:pt>
                <c:pt idx="6">
                  <c:v>2839.93</c:v>
                </c:pt>
                <c:pt idx="7">
                  <c:v>2527.15</c:v>
                </c:pt>
                <c:pt idx="8">
                  <c:v>2513.25</c:v>
                </c:pt>
                <c:pt idx="9">
                  <c:v>2503.12</c:v>
                </c:pt>
                <c:pt idx="10">
                  <c:v>2494.19</c:v>
                </c:pt>
                <c:pt idx="11">
                  <c:v>2517.44</c:v>
                </c:pt>
                <c:pt idx="12">
                  <c:v>2523.1</c:v>
                </c:pt>
                <c:pt idx="13">
                  <c:v>2551.67</c:v>
                </c:pt>
                <c:pt idx="14">
                  <c:v>2555.5300000000002</c:v>
                </c:pt>
                <c:pt idx="15">
                  <c:v>2477.41</c:v>
                </c:pt>
                <c:pt idx="16">
                  <c:v>2420.17</c:v>
                </c:pt>
                <c:pt idx="17">
                  <c:v>2590.64</c:v>
                </c:pt>
              </c:numCache>
            </c:numRef>
          </c:val>
        </c:ser>
        <c:ser>
          <c:idx val="8"/>
          <c:order val="8"/>
          <c:tx>
            <c:strRef>
              <c:f>'corei7-mountain-data'!$J$1</c:f>
              <c:strCache>
                <c:ptCount val="1"/>
                <c:pt idx="0">
                  <c:v>256K</c:v>
                </c:pt>
              </c:strCache>
            </c:strRef>
          </c:tx>
          <c:spPr>
            <a:solidFill>
              <a:srgbClr val="00009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'corei7-mountain-data'!$J$2:$J$19</c:f>
              <c:numCache>
                <c:formatCode>General</c:formatCode>
                <c:ptCount val="18"/>
                <c:pt idx="0">
                  <c:v>4672.3100000000004</c:v>
                </c:pt>
                <c:pt idx="1">
                  <c:v>4645.58</c:v>
                </c:pt>
                <c:pt idx="2">
                  <c:v>4300.1000000000004</c:v>
                </c:pt>
                <c:pt idx="3">
                  <c:v>4091.3</c:v>
                </c:pt>
                <c:pt idx="4">
                  <c:v>3890.2</c:v>
                </c:pt>
                <c:pt idx="5">
                  <c:v>3175.38</c:v>
                </c:pt>
                <c:pt idx="6">
                  <c:v>2748.26</c:v>
                </c:pt>
                <c:pt idx="7">
                  <c:v>2351.27</c:v>
                </c:pt>
                <c:pt idx="8">
                  <c:v>2518.38</c:v>
                </c:pt>
                <c:pt idx="9">
                  <c:v>2627.49</c:v>
                </c:pt>
                <c:pt idx="10">
                  <c:v>2644.71</c:v>
                </c:pt>
                <c:pt idx="11">
                  <c:v>2646.45</c:v>
                </c:pt>
                <c:pt idx="12">
                  <c:v>2690.79</c:v>
                </c:pt>
                <c:pt idx="13">
                  <c:v>2715.46</c:v>
                </c:pt>
                <c:pt idx="14">
                  <c:v>2762.7</c:v>
                </c:pt>
                <c:pt idx="15">
                  <c:v>2445.48</c:v>
                </c:pt>
                <c:pt idx="16">
                  <c:v>2440.11</c:v>
                </c:pt>
                <c:pt idx="17">
                  <c:v>2560.87</c:v>
                </c:pt>
              </c:numCache>
            </c:numRef>
          </c:val>
        </c:ser>
        <c:ser>
          <c:idx val="9"/>
          <c:order val="9"/>
          <c:tx>
            <c:strRef>
              <c:f>'corei7-mountain-data'!$K$1</c:f>
              <c:strCache>
                <c:ptCount val="1"/>
                <c:pt idx="0">
                  <c:v>128K</c:v>
                </c:pt>
              </c:strCache>
            </c:strRef>
          </c:tx>
          <c:spPr>
            <a:solidFill>
              <a:srgbClr val="F20884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'corei7-mountain-data'!$K$2:$K$19</c:f>
              <c:numCache>
                <c:formatCode>General</c:formatCode>
                <c:ptCount val="18"/>
                <c:pt idx="0">
                  <c:v>4669.8900000000003</c:v>
                </c:pt>
                <c:pt idx="1">
                  <c:v>4661.4399999999996</c:v>
                </c:pt>
                <c:pt idx="2">
                  <c:v>4661.75</c:v>
                </c:pt>
                <c:pt idx="3">
                  <c:v>4570.55</c:v>
                </c:pt>
                <c:pt idx="4">
                  <c:v>4453.42</c:v>
                </c:pt>
                <c:pt idx="5">
                  <c:v>4070.1</c:v>
                </c:pt>
                <c:pt idx="6">
                  <c:v>3626.17</c:v>
                </c:pt>
                <c:pt idx="7">
                  <c:v>2349.0500000000002</c:v>
                </c:pt>
                <c:pt idx="8">
                  <c:v>3332.47</c:v>
                </c:pt>
                <c:pt idx="9">
                  <c:v>3318.78</c:v>
                </c:pt>
                <c:pt idx="10">
                  <c:v>3328.21</c:v>
                </c:pt>
                <c:pt idx="11">
                  <c:v>3312.1</c:v>
                </c:pt>
                <c:pt idx="12">
                  <c:v>3351.75</c:v>
                </c:pt>
                <c:pt idx="13">
                  <c:v>3197.56</c:v>
                </c:pt>
                <c:pt idx="14">
                  <c:v>3342.59</c:v>
                </c:pt>
                <c:pt idx="15">
                  <c:v>3330.51</c:v>
                </c:pt>
                <c:pt idx="16">
                  <c:v>3335.4</c:v>
                </c:pt>
                <c:pt idx="17">
                  <c:v>3374.9</c:v>
                </c:pt>
              </c:numCache>
            </c:numRef>
          </c:val>
        </c:ser>
        <c:ser>
          <c:idx val="10"/>
          <c:order val="10"/>
          <c:tx>
            <c:strRef>
              <c:f>'corei7-mountain-data'!$L$1</c:f>
              <c:strCache>
                <c:ptCount val="1"/>
                <c:pt idx="0">
                  <c:v>64K</c:v>
                </c:pt>
              </c:strCache>
            </c:strRef>
          </c:tx>
          <c:spPr>
            <a:solidFill>
              <a:srgbClr val="FCF305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'corei7-mountain-data'!$L$2:$L$19</c:f>
              <c:numCache>
                <c:formatCode>General</c:formatCode>
                <c:ptCount val="18"/>
                <c:pt idx="0">
                  <c:v>4664.6899999999996</c:v>
                </c:pt>
                <c:pt idx="1">
                  <c:v>4647.96</c:v>
                </c:pt>
                <c:pt idx="2">
                  <c:v>4646.51</c:v>
                </c:pt>
                <c:pt idx="3">
                  <c:v>4575.1000000000004</c:v>
                </c:pt>
                <c:pt idx="4">
                  <c:v>4473.68</c:v>
                </c:pt>
                <c:pt idx="5">
                  <c:v>4218.51</c:v>
                </c:pt>
                <c:pt idx="6">
                  <c:v>3642.61</c:v>
                </c:pt>
                <c:pt idx="7">
                  <c:v>3334.78</c:v>
                </c:pt>
                <c:pt idx="8">
                  <c:v>3395.82</c:v>
                </c:pt>
                <c:pt idx="9">
                  <c:v>3398</c:v>
                </c:pt>
                <c:pt idx="10">
                  <c:v>3403.08</c:v>
                </c:pt>
                <c:pt idx="11">
                  <c:v>3411.87</c:v>
                </c:pt>
                <c:pt idx="12">
                  <c:v>3395.99</c:v>
                </c:pt>
                <c:pt idx="13">
                  <c:v>3299.01</c:v>
                </c:pt>
                <c:pt idx="14">
                  <c:v>4287.45</c:v>
                </c:pt>
                <c:pt idx="15">
                  <c:v>3416.74</c:v>
                </c:pt>
                <c:pt idx="16">
                  <c:v>3389.13</c:v>
                </c:pt>
                <c:pt idx="17">
                  <c:v>3374.16</c:v>
                </c:pt>
              </c:numCache>
            </c:numRef>
          </c:val>
        </c:ser>
        <c:ser>
          <c:idx val="11"/>
          <c:order val="11"/>
          <c:tx>
            <c:strRef>
              <c:f>'corei7-mountain-data'!$M$1</c:f>
              <c:strCache>
                <c:ptCount val="1"/>
                <c:pt idx="0">
                  <c:v>32K</c:v>
                </c:pt>
              </c:strCache>
            </c:strRef>
          </c:tx>
          <c:spPr>
            <a:solidFill>
              <a:srgbClr val="00ABEA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'corei7-mountain-data'!$M$2:$M$19</c:f>
              <c:numCache>
                <c:formatCode>General</c:formatCode>
                <c:ptCount val="18"/>
                <c:pt idx="0">
                  <c:v>4654.62</c:v>
                </c:pt>
                <c:pt idx="1">
                  <c:v>4624.5</c:v>
                </c:pt>
                <c:pt idx="2">
                  <c:v>4631.6899999999996</c:v>
                </c:pt>
                <c:pt idx="3">
                  <c:v>4615.62</c:v>
                </c:pt>
                <c:pt idx="4">
                  <c:v>4600.3900000000003</c:v>
                </c:pt>
                <c:pt idx="5">
                  <c:v>4585.6000000000004</c:v>
                </c:pt>
                <c:pt idx="6">
                  <c:v>4572.8</c:v>
                </c:pt>
                <c:pt idx="7">
                  <c:v>4809.1000000000004</c:v>
                </c:pt>
                <c:pt idx="8">
                  <c:v>4803.13</c:v>
                </c:pt>
                <c:pt idx="9">
                  <c:v>4789.7</c:v>
                </c:pt>
                <c:pt idx="10">
                  <c:v>4790.97</c:v>
                </c:pt>
                <c:pt idx="11">
                  <c:v>4784.6499999999996</c:v>
                </c:pt>
                <c:pt idx="12">
                  <c:v>4754.2299999999996</c:v>
                </c:pt>
                <c:pt idx="13">
                  <c:v>4768.54</c:v>
                </c:pt>
                <c:pt idx="14">
                  <c:v>4750.25</c:v>
                </c:pt>
                <c:pt idx="15">
                  <c:v>4742.01</c:v>
                </c:pt>
                <c:pt idx="16">
                  <c:v>6545.16</c:v>
                </c:pt>
                <c:pt idx="17">
                  <c:v>6408.41</c:v>
                </c:pt>
              </c:numCache>
            </c:numRef>
          </c:val>
        </c:ser>
        <c:ser>
          <c:idx val="12"/>
          <c:order val="12"/>
          <c:tx>
            <c:strRef>
              <c:f>'corei7-mountain-data'!$N$1</c:f>
              <c:strCache>
                <c:ptCount val="1"/>
                <c:pt idx="0">
                  <c:v>16K</c:v>
                </c:pt>
              </c:strCache>
            </c:strRef>
          </c:tx>
          <c:spPr>
            <a:solidFill>
              <a:srgbClr val="4600A5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'corei7-mountain-data'!$N$2:$N$19</c:f>
              <c:numCache>
                <c:formatCode>General</c:formatCode>
                <c:ptCount val="18"/>
                <c:pt idx="0">
                  <c:v>4635.05</c:v>
                </c:pt>
                <c:pt idx="1">
                  <c:v>4575.1400000000003</c:v>
                </c:pt>
                <c:pt idx="2">
                  <c:v>4577.76</c:v>
                </c:pt>
                <c:pt idx="3">
                  <c:v>4797.16</c:v>
                </c:pt>
                <c:pt idx="4">
                  <c:v>4781.0600000000004</c:v>
                </c:pt>
                <c:pt idx="5">
                  <c:v>4773.37</c:v>
                </c:pt>
                <c:pt idx="6">
                  <c:v>4756.1899999999996</c:v>
                </c:pt>
                <c:pt idx="7">
                  <c:v>4729.6499999999996</c:v>
                </c:pt>
                <c:pt idx="8">
                  <c:v>4701.3</c:v>
                </c:pt>
                <c:pt idx="9">
                  <c:v>4716.3900000000003</c:v>
                </c:pt>
                <c:pt idx="10">
                  <c:v>4668.13</c:v>
                </c:pt>
                <c:pt idx="11">
                  <c:v>4653.51</c:v>
                </c:pt>
                <c:pt idx="12">
                  <c:v>4678.67</c:v>
                </c:pt>
                <c:pt idx="13">
                  <c:v>4620.2299999999996</c:v>
                </c:pt>
                <c:pt idx="14">
                  <c:v>4621.49</c:v>
                </c:pt>
                <c:pt idx="15">
                  <c:v>6529.52</c:v>
                </c:pt>
                <c:pt idx="16">
                  <c:v>6398.15</c:v>
                </c:pt>
                <c:pt idx="17">
                  <c:v>6122.8</c:v>
                </c:pt>
              </c:numCache>
            </c:numRef>
          </c:val>
        </c:ser>
        <c:ser>
          <c:idx val="13"/>
          <c:order val="13"/>
          <c:tx>
            <c:strRef>
              <c:f>'corei7-mountain-data'!$O$1</c:f>
              <c:strCache>
                <c:ptCount val="1"/>
                <c:pt idx="0">
                  <c:v>8K</c:v>
                </c:pt>
              </c:strCache>
            </c:strRef>
          </c:tx>
          <c:spPr>
            <a:solidFill>
              <a:srgbClr val="90000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'corei7-mountain-data'!$O$2:$O$19</c:f>
              <c:numCache>
                <c:formatCode>General</c:formatCode>
                <c:ptCount val="18"/>
                <c:pt idx="0">
                  <c:v>4599.95</c:v>
                </c:pt>
                <c:pt idx="1">
                  <c:v>4702.5600000000004</c:v>
                </c:pt>
                <c:pt idx="2">
                  <c:v>4771.3599999999997</c:v>
                </c:pt>
                <c:pt idx="3">
                  <c:v>4725.95</c:v>
                </c:pt>
                <c:pt idx="4">
                  <c:v>4709.6099999999997</c:v>
                </c:pt>
                <c:pt idx="5">
                  <c:v>4646.91</c:v>
                </c:pt>
                <c:pt idx="6">
                  <c:v>4613.58</c:v>
                </c:pt>
                <c:pt idx="7">
                  <c:v>6534.86</c:v>
                </c:pt>
                <c:pt idx="8">
                  <c:v>6513.84</c:v>
                </c:pt>
                <c:pt idx="9">
                  <c:v>6498.25</c:v>
                </c:pt>
                <c:pt idx="10">
                  <c:v>6479.32</c:v>
                </c:pt>
                <c:pt idx="11">
                  <c:v>6460.77</c:v>
                </c:pt>
                <c:pt idx="12">
                  <c:v>6443.44</c:v>
                </c:pt>
                <c:pt idx="13">
                  <c:v>6427.61</c:v>
                </c:pt>
                <c:pt idx="14">
                  <c:v>6408.2</c:v>
                </c:pt>
                <c:pt idx="15">
                  <c:v>6396.54</c:v>
                </c:pt>
                <c:pt idx="16">
                  <c:v>6118.69</c:v>
                </c:pt>
                <c:pt idx="17">
                  <c:v>5642.81</c:v>
                </c:pt>
              </c:numCache>
            </c:numRef>
          </c:val>
        </c:ser>
        <c:ser>
          <c:idx val="14"/>
          <c:order val="14"/>
          <c:tx>
            <c:strRef>
              <c:f>'corei7-mountain-data'!$P$1</c:f>
              <c:strCache>
                <c:ptCount val="1"/>
                <c:pt idx="0">
                  <c:v>4K</c:v>
                </c:pt>
              </c:strCache>
            </c:strRef>
          </c:tx>
          <c:spPr>
            <a:solidFill>
              <a:srgbClr val="00808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'corei7-mountain-data'!$P$2:$P$19</c:f>
              <c:numCache>
                <c:formatCode>General</c:formatCode>
                <c:ptCount val="18"/>
                <c:pt idx="0">
                  <c:v>4764.2</c:v>
                </c:pt>
                <c:pt idx="1">
                  <c:v>4607.45</c:v>
                </c:pt>
                <c:pt idx="2">
                  <c:v>4617.8599999999997</c:v>
                </c:pt>
                <c:pt idx="3">
                  <c:v>6502.49</c:v>
                </c:pt>
                <c:pt idx="4">
                  <c:v>6466.17</c:v>
                </c:pt>
                <c:pt idx="5">
                  <c:v>6432.81</c:v>
                </c:pt>
                <c:pt idx="6">
                  <c:v>6397.26</c:v>
                </c:pt>
                <c:pt idx="7">
                  <c:v>6369.39</c:v>
                </c:pt>
                <c:pt idx="8">
                  <c:v>6328.29</c:v>
                </c:pt>
                <c:pt idx="9">
                  <c:v>6299.45</c:v>
                </c:pt>
                <c:pt idx="10">
                  <c:v>6259.01</c:v>
                </c:pt>
                <c:pt idx="11">
                  <c:v>6225.06</c:v>
                </c:pt>
                <c:pt idx="12">
                  <c:v>6193.75</c:v>
                </c:pt>
                <c:pt idx="13">
                  <c:v>6159.03</c:v>
                </c:pt>
                <c:pt idx="14">
                  <c:v>6127.24</c:v>
                </c:pt>
                <c:pt idx="15">
                  <c:v>6097.52</c:v>
                </c:pt>
                <c:pt idx="16">
                  <c:v>5623.45</c:v>
                </c:pt>
                <c:pt idx="17">
                  <c:v>4861.38</c:v>
                </c:pt>
              </c:numCache>
            </c:numRef>
          </c:val>
        </c:ser>
        <c:ser>
          <c:idx val="15"/>
          <c:order val="15"/>
          <c:tx>
            <c:strRef>
              <c:f>'corei7-mountain-data'!$Q$1</c:f>
              <c:strCache>
                <c:ptCount val="1"/>
                <c:pt idx="0">
                  <c:v>2K</c:v>
                </c:pt>
              </c:strCache>
            </c:strRef>
          </c:tx>
          <c:spPr>
            <a:solidFill>
              <a:srgbClr val="0000D4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'corei7-mountain-data'!$Q$2:$Q$19</c:f>
              <c:numCache>
                <c:formatCode>General</c:formatCode>
                <c:ptCount val="18"/>
                <c:pt idx="0">
                  <c:v>4754.1499999999996</c:v>
                </c:pt>
                <c:pt idx="1">
                  <c:v>6086.11</c:v>
                </c:pt>
                <c:pt idx="2">
                  <c:v>6301.73</c:v>
                </c:pt>
                <c:pt idx="3">
                  <c:v>6261.46</c:v>
                </c:pt>
                <c:pt idx="4">
                  <c:v>6188.41</c:v>
                </c:pt>
                <c:pt idx="5">
                  <c:v>6115.06</c:v>
                </c:pt>
                <c:pt idx="6">
                  <c:v>6075.11</c:v>
                </c:pt>
                <c:pt idx="7">
                  <c:v>6013.17</c:v>
                </c:pt>
                <c:pt idx="8">
                  <c:v>5923.29</c:v>
                </c:pt>
                <c:pt idx="9">
                  <c:v>5870.21</c:v>
                </c:pt>
                <c:pt idx="10">
                  <c:v>5803.26</c:v>
                </c:pt>
                <c:pt idx="11">
                  <c:v>5754.86</c:v>
                </c:pt>
                <c:pt idx="12">
                  <c:v>5679.31</c:v>
                </c:pt>
                <c:pt idx="13">
                  <c:v>5629.01</c:v>
                </c:pt>
                <c:pt idx="14">
                  <c:v>5580.53</c:v>
                </c:pt>
                <c:pt idx="15">
                  <c:v>5541.86</c:v>
                </c:pt>
                <c:pt idx="16">
                  <c:v>4799.63</c:v>
                </c:pt>
                <c:pt idx="17">
                  <c:v>4639.2</c:v>
                </c:pt>
              </c:numCache>
            </c:numRef>
          </c:val>
        </c:ser>
        <c:bandFmts/>
        <c:axId val="44382848"/>
        <c:axId val="44397312"/>
        <c:axId val="44379648"/>
      </c:surface3DChart>
      <c:catAx>
        <c:axId val="443828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Stride (x8 bytes)</a:t>
                </a:r>
              </a:p>
            </c:rich>
          </c:tx>
          <c:layout>
            <c:manualLayout>
              <c:xMode val="edge"/>
              <c:yMode val="edge"/>
              <c:x val="0.17647058823529399"/>
              <c:y val="0.8270799347471450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4397312"/>
        <c:crosses val="autoZero"/>
        <c:auto val="1"/>
        <c:lblAlgn val="ctr"/>
        <c:lblOffset val="100"/>
        <c:tickLblSkip val="2"/>
        <c:tickMarkSkip val="1"/>
        <c:noMultiLvlLbl val="1"/>
      </c:catAx>
      <c:valAx>
        <c:axId val="4439731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Read  throughput (MB/s)</a:t>
                </a:r>
              </a:p>
            </c:rich>
          </c:tx>
          <c:layout>
            <c:manualLayout>
              <c:xMode val="edge"/>
              <c:yMode val="edge"/>
              <c:x val="9.4339622641509399E-2"/>
              <c:y val="0.22675367047308301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4382848"/>
        <c:crosses val="autoZero"/>
        <c:crossBetween val="between"/>
      </c:valAx>
      <c:serAx>
        <c:axId val="443796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Size (bytes)</a:t>
                </a:r>
              </a:p>
            </c:rich>
          </c:tx>
          <c:layout>
            <c:manualLayout>
              <c:xMode val="edge"/>
              <c:yMode val="edge"/>
              <c:x val="0.771365149833518"/>
              <c:y val="0.8156606851549760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4397312"/>
        <c:crosses val="autoZero"/>
        <c:tickLblSkip val="3"/>
        <c:tickMarkSkip val="1"/>
      </c:ser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drawing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0.28388</cdr:x>
      <cdr:y>0.11535</cdr:y>
    </cdr:from>
    <cdr:to>
      <cdr:x>0.34455</cdr:x>
      <cdr:y>0.33671</cdr:y>
    </cdr:to>
    <cdr:sp macro="" textlink="">
      <cdr:nvSpPr>
        <cdr:cNvPr id="1034" name="Line 10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>
          <a:off x="2438400" y="660400"/>
          <a:ext cx="520700" cy="1295399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38100">
          <a:solidFill>
            <a:srgbClr val="FF0000"/>
          </a:solidFill>
          <a:round/>
          <a:headEnd/>
          <a:tailEnd type="triangle" w="med" len="med"/>
        </a:ln>
        <a:effectLst xmlns:a="http://schemas.openxmlformats.org/drawingml/2006/main"/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0.58306</cdr:x>
      <cdr:y>0.64165</cdr:y>
    </cdr:from>
    <cdr:to>
      <cdr:x>0.71032</cdr:x>
      <cdr:y>0.75911</cdr:y>
    </cdr:to>
    <cdr:sp macro="" textlink="">
      <cdr:nvSpPr>
        <cdr:cNvPr id="1036" name="Line 12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>
          <a:off x="5003834" y="3746500"/>
          <a:ext cx="1092166" cy="68581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38100">
          <a:solidFill>
            <a:srgbClr val="FF0000"/>
          </a:solidFill>
          <a:round/>
          <a:headEnd/>
          <a:tailEnd type="triangle" w="med" len="med"/>
        </a:ln>
        <a:effectLst xmlns:a="http://schemas.openxmlformats.org/drawingml/2006/main"/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0.6125</cdr:x>
      <cdr:y>0.0555</cdr:y>
    </cdr:from>
    <cdr:to>
      <cdr:x>0.66225</cdr:x>
      <cdr:y>0.1135</cdr:y>
    </cdr:to>
    <cdr:sp macro="" textlink="">
      <cdr:nvSpPr>
        <cdr:cNvPr id="1037" name="Text Box 1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247908" y="306538"/>
          <a:ext cx="418374" cy="370766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12700">
          <a:solidFill>
            <a:srgbClr val="000000"/>
          </a:solidFill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wrap="none" lIns="90487" tIns="44450" rIns="90487" bIns="4445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600" b="0" i="0" u="none" strike="noStrike" baseline="0">
              <a:solidFill>
                <a:srgbClr val="000000"/>
              </a:solidFill>
              <a:latin typeface="Helvetica"/>
            </a:rPr>
            <a:t>L1</a:t>
          </a:r>
        </a:p>
      </cdr:txBody>
    </cdr:sp>
  </cdr:relSizeAnchor>
  <cdr:relSizeAnchor xmlns:cdr="http://schemas.openxmlformats.org/drawingml/2006/chartDrawing">
    <cdr:from>
      <cdr:x>0.54975</cdr:x>
      <cdr:y>0.3695</cdr:y>
    </cdr:from>
    <cdr:to>
      <cdr:x>0.5985</cdr:x>
      <cdr:y>0.4275</cdr:y>
    </cdr:to>
    <cdr:sp macro="" textlink="">
      <cdr:nvSpPr>
        <cdr:cNvPr id="1038" name="Text Box 1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709386" y="2154526"/>
          <a:ext cx="418374" cy="370766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12700">
          <a:solidFill>
            <a:srgbClr val="000000"/>
          </a:solidFill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wrap="none" lIns="90487" tIns="44450" rIns="90487" bIns="4445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600" b="0" i="0" u="none" strike="noStrike" baseline="0">
              <a:solidFill>
                <a:srgbClr val="000000"/>
              </a:solidFill>
              <a:latin typeface="Helvetica"/>
            </a:rPr>
            <a:t>L2</a:t>
          </a:r>
        </a:p>
      </cdr:txBody>
    </cdr:sp>
  </cdr:relSizeAnchor>
  <cdr:relSizeAnchor xmlns:cdr="http://schemas.openxmlformats.org/drawingml/2006/chartDrawing">
    <cdr:from>
      <cdr:x>0.44025</cdr:x>
      <cdr:y>0.7175</cdr:y>
    </cdr:from>
    <cdr:to>
      <cdr:x>0.51575</cdr:x>
      <cdr:y>0.7765</cdr:y>
    </cdr:to>
    <cdr:sp macro="" textlink="">
      <cdr:nvSpPr>
        <cdr:cNvPr id="1039" name="Text Box 1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784673" y="4189357"/>
          <a:ext cx="637215" cy="370765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12700">
          <a:solidFill>
            <a:srgbClr val="000000"/>
          </a:solidFill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wrap="none" lIns="90487" tIns="44450" rIns="90487" bIns="44450" anchor="t" upright="1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1600" b="0" i="0" u="none" strike="noStrike" baseline="0">
              <a:solidFill>
                <a:srgbClr val="000000"/>
              </a:solidFill>
              <a:latin typeface="Helvetica"/>
            </a:rPr>
            <a:t>Mem</a:t>
          </a:r>
        </a:p>
      </cdr:txBody>
    </cdr:sp>
  </cdr:relSizeAnchor>
  <cdr:relSizeAnchor xmlns:cdr="http://schemas.openxmlformats.org/drawingml/2006/chartDrawing">
    <cdr:from>
      <cdr:x>0.47575</cdr:x>
      <cdr:y>0.49675</cdr:y>
    </cdr:from>
    <cdr:to>
      <cdr:x>0.52575</cdr:x>
      <cdr:y>0.555</cdr:y>
    </cdr:to>
    <cdr:sp macro="" textlink="">
      <cdr:nvSpPr>
        <cdr:cNvPr id="1040" name="Text Box 1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078607" y="2890218"/>
          <a:ext cx="418374" cy="370766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12700">
          <a:solidFill>
            <a:srgbClr val="000000"/>
          </a:solidFill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wrap="none" lIns="90487" tIns="44450" rIns="90487" bIns="4445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600" b="0" i="0" u="none" strike="noStrike" baseline="0">
              <a:solidFill>
                <a:srgbClr val="000000"/>
              </a:solidFill>
              <a:latin typeface="Helvetica"/>
            </a:rPr>
            <a:t>L3</a:t>
          </a:r>
        </a:p>
      </cdr:txBody>
    </cdr:sp>
  </cdr:relSizeAnchor>
  <cdr:relSizeAnchor xmlns:cdr="http://schemas.openxmlformats.org/drawingml/2006/chartDrawing">
    <cdr:from>
      <cdr:x>0</cdr:x>
      <cdr:y>0</cdr:y>
    </cdr:from>
    <cdr:to>
      <cdr:x>0.00284</cdr:x>
      <cdr:y>0.00418</cdr:y>
    </cdr:to>
    <cdr:pic>
      <cdr:nvPicPr>
        <cdr:cNvPr id="16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0.29397</cdr:x>
      <cdr:y>0.08155</cdr:y>
    </cdr:from>
    <cdr:to>
      <cdr:x>0.40334</cdr:x>
      <cdr:y>0.14298</cdr:y>
    </cdr:to>
    <cdr:sp macro="" textlink="">
      <cdr:nvSpPr>
        <cdr:cNvPr id="17" name="Text Box 1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533544" y="457209"/>
          <a:ext cx="947198" cy="383494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  <a:ln xmlns:a="http://schemas.openxmlformats.org/drawingml/2006/main" w="12700">
          <a:solidFill>
            <a:srgbClr val="000000"/>
          </a:solidFill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wrap="none" lIns="90487" tIns="44450" rIns="90487" bIns="44450" anchor="t" upright="1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en-US" sz="1600" b="0" i="0" u="none" strike="noStrike" baseline="0">
              <a:solidFill>
                <a:srgbClr val="000000"/>
              </a:solidFill>
              <a:latin typeface="Courier New" pitchFamily="49" charset="0"/>
              <a:cs typeface="Courier New" pitchFamily="49" charset="0"/>
            </a:rPr>
            <a:t>copyij</a:t>
          </a:r>
        </a:p>
      </cdr:txBody>
    </cdr:sp>
  </cdr:relSizeAnchor>
  <cdr:relSizeAnchor xmlns:cdr="http://schemas.openxmlformats.org/drawingml/2006/chartDrawing">
    <cdr:from>
      <cdr:x>0.64594</cdr:x>
      <cdr:y>0.61078</cdr:y>
    </cdr:from>
    <cdr:to>
      <cdr:x>0.75556</cdr:x>
      <cdr:y>0.67146</cdr:y>
    </cdr:to>
    <cdr:sp macro="" textlink="">
      <cdr:nvSpPr>
        <cdr:cNvPr id="18" name="Text Box 1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541289" y="3560403"/>
          <a:ext cx="955781" cy="379115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  <a:ln xmlns:a="http://schemas.openxmlformats.org/drawingml/2006/main" w="12700">
          <a:solidFill>
            <a:srgbClr val="000000"/>
          </a:solidFill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wrap="none" lIns="90487" tIns="44450" rIns="90487" bIns="44450" anchor="t" upright="1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en-US" sz="1600" b="0" i="0" u="none" strike="noStrike" baseline="0">
              <a:solidFill>
                <a:srgbClr val="000000"/>
              </a:solidFill>
              <a:latin typeface="Courier New" pitchFamily="49" charset="0"/>
              <a:cs typeface="Courier New" pitchFamily="49" charset="0"/>
            </a:rPr>
            <a:t>copyji</a:t>
          </a:r>
        </a:p>
      </cdr:txBody>
    </cdr:sp>
  </cdr:relSizeAnchor>
  <cdr:relSizeAnchor xmlns:cdr="http://schemas.openxmlformats.org/drawingml/2006/chartDrawing">
    <cdr:from>
      <cdr:x>0</cdr:x>
      <cdr:y>0</cdr:y>
    </cdr:from>
    <cdr:to>
      <cdr:x>0.00593</cdr:x>
      <cdr:y>0.00871</cdr:y>
    </cdr:to>
    <cdr:pic>
      <cdr:nvPicPr>
        <cdr:cNvPr id="11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50800" cy="50800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2" name="Rectangle 2"/>
          <p:cNvSpPr>
            <a:spLocks noGrp="1" noChangeArrowheads="1"/>
          </p:cNvSpPr>
          <p:nvPr>
            <p:ph type="body" sz="quarter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241896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ts val="449"/>
              </a:spcBef>
            </a:pPr>
            <a:r>
              <a:rPr lang="en-US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  <a:sym typeface="Times New Roman" charset="0"/>
              </a:rPr>
              <a:t>GCC Extended assembly syntax</a:t>
            </a:r>
          </a:p>
          <a:p>
            <a:pPr>
              <a:spcBef>
                <a:spcPts val="449"/>
              </a:spcBef>
            </a:pPr>
            <a:r>
              <a:rPr lang="en-US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  <a:sym typeface="Times New Roman" charset="0"/>
              </a:rPr>
              <a:t>asm( assembler syntax</a:t>
            </a:r>
          </a:p>
          <a:p>
            <a:pPr>
              <a:spcBef>
                <a:spcPts val="449"/>
              </a:spcBef>
            </a:pPr>
            <a:r>
              <a:rPr lang="en-US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  <a:sym typeface="Times New Roman" charset="0"/>
              </a:rPr>
              <a:t>      : output operands /*optional */</a:t>
            </a:r>
          </a:p>
          <a:p>
            <a:pPr>
              <a:spcBef>
                <a:spcPts val="449"/>
              </a:spcBef>
            </a:pPr>
            <a:r>
              <a:rPr lang="en-US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  <a:sym typeface="Times New Roman" charset="0"/>
              </a:rPr>
              <a:t>      : input operands /* optional */</a:t>
            </a:r>
          </a:p>
          <a:p>
            <a:pPr>
              <a:spcBef>
                <a:spcPts val="449"/>
              </a:spcBef>
            </a:pPr>
            <a:r>
              <a:rPr lang="en-US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  <a:sym typeface="Times New Roman" charset="0"/>
              </a:rPr>
              <a:t>      : list of clobbered registers /* optional */</a:t>
            </a:r>
          </a:p>
          <a:p>
            <a:pPr>
              <a:spcBef>
                <a:spcPts val="449"/>
              </a:spcBef>
            </a:pPr>
            <a:r>
              <a:rPr lang="en-US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  <a:sym typeface="Times New Roman" charset="0"/>
              </a:rPr>
              <a:t>  );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998538"/>
            <a:ext cx="1943100" cy="5859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998538"/>
            <a:ext cx="5676900" cy="5859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6578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6578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5588" y="50800"/>
            <a:ext cx="2081212" cy="6075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7188" y="50800"/>
            <a:ext cx="6096000" cy="60753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3886200"/>
            <a:ext cx="3762375" cy="2971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0575" y="3886200"/>
            <a:ext cx="3762375" cy="2971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98538"/>
            <a:ext cx="7772400" cy="288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title style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3886200"/>
            <a:ext cx="767715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" charset="0"/>
              </a:rPr>
              <a:t>Click to edit Master text styles</a:t>
            </a:r>
          </a:p>
          <a:p>
            <a:pPr lvl="1"/>
            <a:r>
              <a:rPr lang="en-US">
                <a:sym typeface="Calibri" charset="0"/>
              </a:rPr>
              <a:t>Second level</a:t>
            </a:r>
          </a:p>
          <a:p>
            <a:pPr lvl="2"/>
            <a:r>
              <a:rPr lang="en-US">
                <a:sym typeface="Calibri" charset="0"/>
              </a:rPr>
              <a:t>Third level</a:t>
            </a:r>
          </a:p>
          <a:p>
            <a:pPr lvl="3"/>
            <a:r>
              <a:rPr lang="en-US">
                <a:sym typeface="Calibri" charset="0"/>
              </a:rPr>
              <a:t>Fourth level</a:t>
            </a:r>
          </a:p>
          <a:p>
            <a:pPr lvl="4"/>
            <a:r>
              <a:rPr lang="en-US">
                <a:sym typeface="Calibri" charset="0"/>
              </a:rPr>
              <a:t>Fifth level</a:t>
            </a:r>
          </a:p>
        </p:txBody>
      </p:sp>
      <p:sp>
        <p:nvSpPr>
          <p:cNvPr id="4" name="Rectangle 3"/>
          <p:cNvSpPr/>
          <p:nvPr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9pPr>
    </p:titleStyle>
    <p:bodyStyle>
      <a:lvl1pPr algn="l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1pPr>
      <a:lvl2pPr marL="4191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2pPr>
      <a:lvl3pPr marL="8763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3pPr>
      <a:lvl4pPr marL="13335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4pPr>
      <a:lvl5pPr marL="17907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5pPr>
      <a:lvl6pPr marL="22479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6pPr>
      <a:lvl7pPr marL="27051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7pPr>
      <a:lvl8pPr marL="31623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8pPr>
      <a:lvl9pPr marL="36195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title style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text styles</a:t>
            </a:r>
          </a:p>
          <a:p>
            <a:pPr lvl="1"/>
            <a:r>
              <a:rPr lang="en-US">
                <a:sym typeface="Calibri" charset="0"/>
              </a:rPr>
              <a:t>Second level</a:t>
            </a:r>
          </a:p>
          <a:p>
            <a:pPr lvl="2"/>
            <a:r>
              <a:rPr lang="en-US">
                <a:sym typeface="Calibri" charset="0"/>
              </a:rPr>
              <a:t>Third level</a:t>
            </a:r>
          </a:p>
          <a:p>
            <a:pPr lvl="3"/>
            <a:r>
              <a:rPr lang="en-US">
                <a:sym typeface="Calibri" charset="0"/>
              </a:rPr>
              <a:t>Fourth level</a:t>
            </a:r>
          </a:p>
          <a:p>
            <a:pPr lvl="4"/>
            <a:r>
              <a:rPr lang="en-US">
                <a:sym typeface="Calibri" charset="0"/>
              </a:rPr>
              <a:t>Fifth level</a:t>
            </a:r>
          </a:p>
        </p:txBody>
      </p:sp>
      <p:sp>
        <p:nvSpPr>
          <p:cNvPr id="5" name="Rectangle 4"/>
          <p:cNvSpPr/>
          <p:nvPr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2pPr>
      <a:lvl3pPr marL="800100" indent="-2032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57188" y="50800"/>
            <a:ext cx="7591425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title style</a:t>
            </a:r>
          </a:p>
        </p:txBody>
      </p:sp>
      <p:sp>
        <p:nvSpPr>
          <p:cNvPr id="3" name="Rectangle 2"/>
          <p:cNvSpPr/>
          <p:nvPr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9pPr>
    </p:titleStyle>
    <p:bodyStyle>
      <a:lvl1pPr marL="342900" indent="-3429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742950" indent="-2857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2pPr>
      <a:lvl3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3pPr>
      <a:lvl4pPr marL="1600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4pPr>
      <a:lvl5pPr marL="20574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5pPr>
      <a:lvl6pPr marL="25146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6pPr>
      <a:lvl7pPr marL="29718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7pPr>
      <a:lvl8pPr marL="3429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8pPr>
      <a:lvl9pPr marL="3886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csapp.cs.cmu.edu/" TargetMode="Externa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2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8" name="Rectangle 2"/>
          <p:cNvSpPr>
            <a:spLocks/>
          </p:cNvSpPr>
          <p:nvPr/>
        </p:nvSpPr>
        <p:spPr bwMode="auto">
          <a:xfrm>
            <a:off x="7467600" y="22225"/>
            <a:ext cx="15240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 dirty="0" smtClean="0">
                <a:solidFill>
                  <a:srgbClr val="FFFFFF"/>
                </a:solidFill>
                <a:ea typeface="Gill Sans" charset="0"/>
                <a:cs typeface="Gill Sans" charset="0"/>
              </a:rPr>
              <a:t>Saint Louis University</a:t>
            </a:r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  <p:sp>
        <p:nvSpPr>
          <p:cNvPr id="4101" name="Rectangle 5"/>
          <p:cNvSpPr>
            <a:spLocks/>
          </p:cNvSpPr>
          <p:nvPr/>
        </p:nvSpPr>
        <p:spPr bwMode="auto">
          <a:xfrm>
            <a:off x="2029028" y="5701577"/>
            <a:ext cx="5085944" cy="384721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 smtClean="0">
                <a:solidFill>
                  <a:srgbClr val="C00000"/>
                </a:solidFill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Slides adapted from Bryant &amp; </a:t>
            </a:r>
            <a:r>
              <a:rPr lang="en-US" sz="2000" dirty="0" err="1" smtClean="0">
                <a:solidFill>
                  <a:srgbClr val="C00000"/>
                </a:solidFill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O’Hallaron’s</a:t>
            </a:r>
            <a:r>
              <a:rPr lang="en-US" sz="2000" dirty="0" smtClean="0">
                <a:solidFill>
                  <a:srgbClr val="C00000"/>
                </a:solidFill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slides</a:t>
            </a:r>
            <a:endParaRPr lang="en-US" sz="2000" dirty="0">
              <a:solidFill>
                <a:srgbClr val="C00000"/>
              </a:solidFill>
              <a:latin typeface="Calibri Italic" charset="0"/>
              <a:ea typeface="Calibri Italic" charset="0"/>
              <a:cs typeface="Calibri Italic" charset="0"/>
              <a:sym typeface="Calibri Italic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2012950"/>
            <a:ext cx="7772400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Course Overview</a:t>
            </a:r>
            <a:b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CSCI 224 / ECE 317:  Computer Architecture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 bwMode="auto">
          <a:xfrm>
            <a:off x="685800" y="3886200"/>
            <a:ext cx="7678738" cy="145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Instructors: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Prof. Jason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Fritts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Assembly Code Example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Time Stamp Counter</a:t>
            </a:r>
          </a:p>
          <a:p>
            <a:pPr marL="552450" lvl="1"/>
            <a:r>
              <a:rPr lang="en-US"/>
              <a:t>Special 64-bit register in Intel-compatible machines</a:t>
            </a:r>
          </a:p>
          <a:p>
            <a:pPr marL="552450" lvl="1"/>
            <a:r>
              <a:rPr lang="en-US"/>
              <a:t>Incremented every clock cycle</a:t>
            </a:r>
          </a:p>
          <a:p>
            <a:pPr marL="552450" lvl="1"/>
            <a:r>
              <a:rPr lang="en-US"/>
              <a:t>Read with rdtsc instruction</a:t>
            </a:r>
          </a:p>
          <a:p>
            <a:r>
              <a:rPr lang="en-US"/>
              <a:t>Application</a:t>
            </a:r>
          </a:p>
          <a:p>
            <a:pPr marL="552450" lvl="1"/>
            <a:r>
              <a:rPr lang="en-US"/>
              <a:t>Measure time (in clock cycles) required by procedure</a:t>
            </a:r>
          </a:p>
        </p:txBody>
      </p:sp>
      <p:sp>
        <p:nvSpPr>
          <p:cNvPr id="13317" name="Rectangle 5"/>
          <p:cNvSpPr>
            <a:spLocks/>
          </p:cNvSpPr>
          <p:nvPr/>
        </p:nvSpPr>
        <p:spPr bwMode="auto">
          <a:xfrm>
            <a:off x="709613" y="4114800"/>
            <a:ext cx="5753100" cy="1473200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double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start_counter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();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P();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=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get_counter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();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printf("P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required %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f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clock cycles\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n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",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);</a:t>
            </a:r>
          </a:p>
        </p:txBody>
      </p:sp>
      <p:sp>
        <p:nvSpPr>
          <p:cNvPr id="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2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2"/>
          <p:cNvSpPr>
            <a:spLocks/>
          </p:cNvSpPr>
          <p:nvPr/>
        </p:nvSpPr>
        <p:spPr bwMode="auto">
          <a:xfrm>
            <a:off x="7467600" y="22225"/>
            <a:ext cx="15240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 dirty="0" smtClean="0">
                <a:solidFill>
                  <a:srgbClr val="FFFFFF"/>
                </a:solidFill>
                <a:ea typeface="Gill Sans" charset="0"/>
                <a:cs typeface="Gill Sans" charset="0"/>
              </a:rPr>
              <a:t>Saint Louis University</a:t>
            </a:r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Code to Read Counter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Write small amount of assembly code using GCC’s asm facility</a:t>
            </a:r>
          </a:p>
          <a:p>
            <a:r>
              <a:rPr lang="en-US"/>
              <a:t>Inserts assembly code into machine code generated by compiler</a:t>
            </a:r>
          </a:p>
        </p:txBody>
      </p:sp>
      <p:sp>
        <p:nvSpPr>
          <p:cNvPr id="14341" name="Rectangle 5"/>
          <p:cNvSpPr>
            <a:spLocks/>
          </p:cNvSpPr>
          <p:nvPr/>
        </p:nvSpPr>
        <p:spPr bwMode="auto">
          <a:xfrm>
            <a:off x="774700" y="2819400"/>
            <a:ext cx="7670800" cy="3606800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static unsigned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cyc_hi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= 0;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static unsigned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cyc_lo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= 0;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/* Set *hi and *lo to the high and low order bits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 of the cycle counter.  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*/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void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access_counter(unsigned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*hi, unsigned *lo)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{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 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asm("rdtsc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movl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%%edx,%0;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movl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%%eax,%1"   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	: "=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r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" (*hi), "=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r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" (*lo) 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	: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	: "%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edx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", "%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eax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");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</a:t>
            </a:r>
          </a:p>
        </p:txBody>
      </p:sp>
      <p:sp>
        <p:nvSpPr>
          <p:cNvPr id="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2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2"/>
          <p:cNvSpPr>
            <a:spLocks/>
          </p:cNvSpPr>
          <p:nvPr/>
        </p:nvSpPr>
        <p:spPr bwMode="auto">
          <a:xfrm>
            <a:off x="7467600" y="22225"/>
            <a:ext cx="15240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 dirty="0" smtClean="0">
                <a:solidFill>
                  <a:srgbClr val="FFFFFF"/>
                </a:solidFill>
                <a:ea typeface="Gill Sans" charset="0"/>
                <a:cs typeface="Gill Sans" charset="0"/>
              </a:rPr>
              <a:t>Saint Louis University</a:t>
            </a:r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431800"/>
            <a:ext cx="8382000" cy="1092200"/>
          </a:xfrm>
          <a:ln/>
        </p:spPr>
        <p:txBody>
          <a:bodyPr/>
          <a:lstStyle/>
          <a:p>
            <a:pPr marL="119063" indent="-119063"/>
            <a:r>
              <a:rPr lang="en-US" dirty="0" smtClean="0"/>
              <a:t>Great Reality #3: Memory Matters</a:t>
            </a:r>
            <a:br>
              <a:rPr lang="en-US" dirty="0" smtClean="0"/>
            </a:br>
            <a:r>
              <a:rPr lang="en-US" sz="2900" dirty="0" smtClean="0"/>
              <a:t>Random Access Memory Is an Unphysical Abstraction</a:t>
            </a:r>
            <a:endParaRPr lang="en-US" sz="2900" dirty="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838200" lvl="2"/>
            <a:endParaRPr lang="en-US" dirty="0" smtClean="0"/>
          </a:p>
          <a:p>
            <a:r>
              <a:rPr lang="en-US" dirty="0" smtClean="0"/>
              <a:t>Memory is not unbounded</a:t>
            </a:r>
          </a:p>
          <a:p>
            <a:pPr marL="552450" lvl="1"/>
            <a:r>
              <a:rPr lang="en-US" dirty="0" smtClean="0"/>
              <a:t>It must be allocated and managed</a:t>
            </a:r>
          </a:p>
          <a:p>
            <a:pPr marL="552450" lvl="1"/>
            <a:r>
              <a:rPr lang="en-US" dirty="0" smtClean="0"/>
              <a:t>Many applications are memory dominated</a:t>
            </a:r>
          </a:p>
          <a:p>
            <a:r>
              <a:rPr lang="en-US" dirty="0" smtClean="0"/>
              <a:t>Memory referencing bugs especially pernicious</a:t>
            </a:r>
          </a:p>
          <a:p>
            <a:pPr marL="552450" lvl="1"/>
            <a:r>
              <a:rPr lang="en-US" dirty="0" smtClean="0"/>
              <a:t>Effects are distant in both time and space</a:t>
            </a:r>
          </a:p>
          <a:p>
            <a:r>
              <a:rPr lang="en-US" dirty="0" smtClean="0"/>
              <a:t>Memory performance is not uniform</a:t>
            </a:r>
          </a:p>
          <a:p>
            <a:pPr marL="552450" lvl="1"/>
            <a:r>
              <a:rPr lang="en-US" dirty="0" smtClean="0"/>
              <a:t>Cache and virtual memory effects can greatly affect program performance</a:t>
            </a:r>
          </a:p>
          <a:p>
            <a:pPr marL="552450" lvl="1"/>
            <a:r>
              <a:rPr lang="en-US" dirty="0" smtClean="0"/>
              <a:t>Adapting program to characteristics of memory system can lead to major speed improvements</a:t>
            </a:r>
            <a:endParaRPr lang="en-US" dirty="0"/>
          </a:p>
        </p:txBody>
      </p:sp>
      <p:sp>
        <p:nvSpPr>
          <p:cNvPr id="6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2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2"/>
          <p:cNvSpPr>
            <a:spLocks/>
          </p:cNvSpPr>
          <p:nvPr/>
        </p:nvSpPr>
        <p:spPr bwMode="auto">
          <a:xfrm>
            <a:off x="7467600" y="22225"/>
            <a:ext cx="15240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 dirty="0" smtClean="0">
                <a:solidFill>
                  <a:srgbClr val="FFFFFF"/>
                </a:solidFill>
                <a:ea typeface="Gill Sans" charset="0"/>
                <a:cs typeface="Gill Sans" charset="0"/>
              </a:rPr>
              <a:t>Saint Louis University</a:t>
            </a:r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Memory Referencing Bug Example</a:t>
            </a:r>
          </a:p>
        </p:txBody>
      </p:sp>
      <p:sp>
        <p:nvSpPr>
          <p:cNvPr id="18436" name="Rectangle 4"/>
          <p:cNvSpPr>
            <a:spLocks/>
          </p:cNvSpPr>
          <p:nvPr/>
        </p:nvSpPr>
        <p:spPr bwMode="auto">
          <a:xfrm>
            <a:off x="762000" y="1270000"/>
            <a:ext cx="7327900" cy="2006600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double fun(int i)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{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volatile double d[1] = {3.14};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volatile long int a[2];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a[i] = 1073741824; /* Possibly out of bounds */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return d[0];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</a:t>
            </a:r>
          </a:p>
        </p:txBody>
      </p:sp>
      <p:sp>
        <p:nvSpPr>
          <p:cNvPr id="18437" name="Rectangle 5"/>
          <p:cNvSpPr>
            <a:spLocks/>
          </p:cNvSpPr>
          <p:nvPr/>
        </p:nvSpPr>
        <p:spPr bwMode="auto">
          <a:xfrm>
            <a:off x="825500" y="3302000"/>
            <a:ext cx="7327900" cy="1371600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fun(0)  ➙	3.14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fun(1) 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3.14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fun(2) 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3.1399998664856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fun(3) 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2.00000061035156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fun(4) 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3.14, then segmentation fault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5080000"/>
            <a:ext cx="8382000" cy="1282700"/>
          </a:xfrm>
          <a:noFill/>
          <a:ln>
            <a:miter lim="800000"/>
            <a:headEnd/>
            <a:tailEnd/>
          </a:ln>
        </p:spPr>
        <p:txBody>
          <a:bodyPr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marL="165100" indent="-165100"/>
            <a:r>
              <a:rPr lang="en-US" dirty="0" smtClean="0"/>
              <a:t> Result </a:t>
            </a:r>
            <a:r>
              <a:rPr lang="en-US" dirty="0"/>
              <a:t>is architecture </a:t>
            </a:r>
            <a:r>
              <a:rPr lang="en-US" dirty="0" smtClean="0"/>
              <a:t>specific</a:t>
            </a:r>
            <a:endParaRPr lang="en-US" dirty="0"/>
          </a:p>
        </p:txBody>
      </p:sp>
      <p:sp>
        <p:nvSpPr>
          <p:cNvPr id="8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2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2"/>
          <p:cNvSpPr>
            <a:spLocks/>
          </p:cNvSpPr>
          <p:nvPr/>
        </p:nvSpPr>
        <p:spPr bwMode="auto">
          <a:xfrm>
            <a:off x="7467600" y="22225"/>
            <a:ext cx="15240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 dirty="0" smtClean="0">
                <a:solidFill>
                  <a:srgbClr val="FFFFFF"/>
                </a:solidFill>
                <a:ea typeface="Gill Sans" charset="0"/>
                <a:cs typeface="Gill Sans" charset="0"/>
              </a:rPr>
              <a:t>Saint Louis University</a:t>
            </a:r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Memory Referencing Bug Example</a:t>
            </a:r>
          </a:p>
        </p:txBody>
      </p:sp>
      <p:sp>
        <p:nvSpPr>
          <p:cNvPr id="19460" name="Rectangle 4"/>
          <p:cNvSpPr>
            <a:spLocks/>
          </p:cNvSpPr>
          <p:nvPr/>
        </p:nvSpPr>
        <p:spPr bwMode="auto">
          <a:xfrm>
            <a:off x="762000" y="1270000"/>
            <a:ext cx="7327900" cy="2006600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double fun(int i)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{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volatile double d[1] = {3.14};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volatile long int a[2];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a[i] = 1073741824; /* Possibly out of bounds */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return d[0];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</a:t>
            </a:r>
          </a:p>
        </p:txBody>
      </p:sp>
      <p:sp>
        <p:nvSpPr>
          <p:cNvPr id="19461" name="Rectangle 5"/>
          <p:cNvSpPr>
            <a:spLocks/>
          </p:cNvSpPr>
          <p:nvPr/>
        </p:nvSpPr>
        <p:spPr bwMode="auto">
          <a:xfrm>
            <a:off x="825500" y="3302000"/>
            <a:ext cx="7327900" cy="1371600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fun(0)  ➙	3.14</a:t>
            </a:r>
            <a:endParaRPr lang="en-US" sz="240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fun(1)  </a:t>
            </a:r>
            <a:r>
              <a:rPr lang="en-US" sz="180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3.14</a:t>
            </a:r>
            <a:endParaRPr lang="en-US" sz="240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fun(2)  </a:t>
            </a:r>
            <a:r>
              <a:rPr lang="en-US" sz="180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3.1399998664856</a:t>
            </a:r>
            <a:endParaRPr lang="en-US" sz="240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fun(3)  </a:t>
            </a:r>
            <a:r>
              <a:rPr lang="en-US" sz="180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2.00000061035156</a:t>
            </a:r>
            <a:endParaRPr lang="en-US" sz="240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fun(4)  </a:t>
            </a:r>
            <a:r>
              <a:rPr lang="en-US" sz="180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3.14, then segmentation fault</a:t>
            </a:r>
          </a:p>
        </p:txBody>
      </p:sp>
      <p:sp>
        <p:nvSpPr>
          <p:cNvPr id="19462" name="AutoShape 6"/>
          <p:cNvSpPr>
            <a:spLocks/>
          </p:cNvSpPr>
          <p:nvPr/>
        </p:nvSpPr>
        <p:spPr bwMode="auto">
          <a:xfrm>
            <a:off x="4930775" y="4897438"/>
            <a:ext cx="228600" cy="1693862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631"/>
                  <a:pt x="10800" y="1409"/>
                </a:cubicBezTo>
                <a:lnTo>
                  <a:pt x="10800" y="9391"/>
                </a:lnTo>
                <a:cubicBezTo>
                  <a:pt x="10800" y="10169"/>
                  <a:pt x="15635" y="10800"/>
                  <a:pt x="21600" y="10800"/>
                </a:cubicBezTo>
                <a:cubicBezTo>
                  <a:pt x="15635" y="10800"/>
                  <a:pt x="10800" y="11431"/>
                  <a:pt x="10800" y="12209"/>
                </a:cubicBezTo>
                <a:lnTo>
                  <a:pt x="10800" y="20191"/>
                </a:lnTo>
                <a:cubicBezTo>
                  <a:pt x="10800" y="20969"/>
                  <a:pt x="5965" y="21600"/>
                  <a:pt x="0" y="21600"/>
                </a:cubicBezTo>
              </a:path>
            </a:pathLst>
          </a:custGeom>
          <a:noFill/>
          <a:ln w="28575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3" name="Rectangle 7"/>
          <p:cNvSpPr>
            <a:spLocks/>
          </p:cNvSpPr>
          <p:nvPr/>
        </p:nvSpPr>
        <p:spPr bwMode="auto">
          <a:xfrm>
            <a:off x="5235575" y="5395913"/>
            <a:ext cx="2120900" cy="6477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pPr algn="l">
              <a:lnSpc>
                <a:spcPct val="110000"/>
              </a:lnSpc>
            </a:pPr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Location accessed by </a:t>
            </a:r>
            <a:r>
              <a:rPr lang="en-US" sz="180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fun(i)</a:t>
            </a:r>
          </a:p>
        </p:txBody>
      </p:sp>
      <p:sp>
        <p:nvSpPr>
          <p:cNvPr id="19464" name="Rectangle 8"/>
          <p:cNvSpPr>
            <a:spLocks/>
          </p:cNvSpPr>
          <p:nvPr/>
        </p:nvSpPr>
        <p:spPr bwMode="auto">
          <a:xfrm>
            <a:off x="833438" y="4800600"/>
            <a:ext cx="1668462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Explanation:</a:t>
            </a:r>
          </a:p>
        </p:txBody>
      </p:sp>
      <p:graphicFrame>
        <p:nvGraphicFramePr>
          <p:cNvPr id="19465" name="Group 9"/>
          <p:cNvGraphicFramePr>
            <a:graphicFrameLocks noGrp="1"/>
          </p:cNvGraphicFramePr>
          <p:nvPr/>
        </p:nvGraphicFramePr>
        <p:xfrm>
          <a:off x="2781300" y="4762500"/>
          <a:ext cx="2070100" cy="1905000"/>
        </p:xfrm>
        <a:graphic>
          <a:graphicData uri="http://schemas.openxmlformats.org/drawingml/2006/table">
            <a:tbl>
              <a:tblPr/>
              <a:tblGrid>
                <a:gridCol w="1638300"/>
                <a:gridCol w="4318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Saved State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d7 ... d4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3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d3 ... d0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a[1]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a[0]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2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2"/>
          <p:cNvSpPr>
            <a:spLocks/>
          </p:cNvSpPr>
          <p:nvPr/>
        </p:nvSpPr>
        <p:spPr bwMode="auto">
          <a:xfrm>
            <a:off x="7467600" y="22225"/>
            <a:ext cx="15240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 dirty="0" smtClean="0">
                <a:solidFill>
                  <a:srgbClr val="FFFFFF"/>
                </a:solidFill>
                <a:ea typeface="Gill Sans" charset="0"/>
                <a:cs typeface="Gill Sans" charset="0"/>
              </a:rPr>
              <a:t>Saint Louis University</a:t>
            </a:r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Memory Referencing Errors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C and C++ do not provide any memory protection</a:t>
            </a:r>
          </a:p>
          <a:p>
            <a:pPr marL="552450" lvl="1"/>
            <a:r>
              <a:rPr lang="en-US" dirty="0"/>
              <a:t>Out of bounds array references</a:t>
            </a:r>
          </a:p>
          <a:p>
            <a:pPr marL="552450" lvl="1"/>
            <a:r>
              <a:rPr lang="en-US" dirty="0"/>
              <a:t>Invalid pointer values</a:t>
            </a:r>
          </a:p>
          <a:p>
            <a:pPr marL="552450" lvl="1"/>
            <a:r>
              <a:rPr lang="en-US" dirty="0"/>
              <a:t>Abuses of </a:t>
            </a:r>
            <a:r>
              <a:rPr lang="en-US" dirty="0" err="1"/>
              <a:t>malloc</a:t>
            </a:r>
            <a:r>
              <a:rPr lang="en-US" dirty="0"/>
              <a:t>/free</a:t>
            </a:r>
          </a:p>
          <a:p>
            <a:r>
              <a:rPr lang="en-US" dirty="0"/>
              <a:t>Can lead to nasty bugs</a:t>
            </a:r>
          </a:p>
          <a:p>
            <a:pPr marL="552450" lvl="1"/>
            <a:r>
              <a:rPr lang="en-US" dirty="0"/>
              <a:t>Whether or not bug has any effect depends on system and compiler</a:t>
            </a:r>
          </a:p>
          <a:p>
            <a:pPr marL="552450" lvl="1"/>
            <a:r>
              <a:rPr lang="en-US" dirty="0"/>
              <a:t>Action at a distance</a:t>
            </a:r>
          </a:p>
          <a:p>
            <a:pPr marL="838200" lvl="2"/>
            <a:r>
              <a:rPr lang="en-US" dirty="0"/>
              <a:t>Corrupted object logically unrelated to one being accessed</a:t>
            </a:r>
          </a:p>
          <a:p>
            <a:pPr marL="838200" lvl="2"/>
            <a:r>
              <a:rPr lang="en-US" dirty="0"/>
              <a:t>Effect of bug may be first observed long after it is generated</a:t>
            </a:r>
          </a:p>
          <a:p>
            <a:r>
              <a:rPr lang="en-US" dirty="0"/>
              <a:t>How can I deal with this?</a:t>
            </a:r>
          </a:p>
          <a:p>
            <a:pPr marL="552450" lvl="1"/>
            <a:r>
              <a:rPr lang="en-US" dirty="0"/>
              <a:t>Program in Java, Ruby or ML</a:t>
            </a:r>
          </a:p>
          <a:p>
            <a:pPr marL="552450" lvl="1"/>
            <a:r>
              <a:rPr lang="en-US" dirty="0"/>
              <a:t>Understand what possible interactions may occur</a:t>
            </a:r>
          </a:p>
          <a:p>
            <a:pPr marL="552450" lvl="1"/>
            <a:r>
              <a:rPr lang="en-US" dirty="0"/>
              <a:t>Use or develop tools to detect referencing </a:t>
            </a:r>
            <a:r>
              <a:rPr lang="en-US" dirty="0" smtClean="0"/>
              <a:t>errors (e.g. </a:t>
            </a:r>
            <a:r>
              <a:rPr lang="en-US" dirty="0" err="1" smtClean="0"/>
              <a:t>Valgrind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2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2"/>
          <p:cNvSpPr>
            <a:spLocks/>
          </p:cNvSpPr>
          <p:nvPr/>
        </p:nvSpPr>
        <p:spPr bwMode="auto">
          <a:xfrm>
            <a:off x="7467600" y="22225"/>
            <a:ext cx="15240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 dirty="0" smtClean="0">
                <a:solidFill>
                  <a:srgbClr val="FFFFFF"/>
                </a:solidFill>
                <a:ea typeface="Gill Sans" charset="0"/>
                <a:cs typeface="Gill Sans" charset="0"/>
              </a:rPr>
              <a:t>Saint Louis University</a:t>
            </a:r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Memory System Performance Example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4610100"/>
            <a:ext cx="8382000" cy="2222500"/>
          </a:xfrm>
          <a:ln/>
        </p:spPr>
        <p:txBody>
          <a:bodyPr/>
          <a:lstStyle/>
          <a:p>
            <a:r>
              <a:rPr lang="en-US"/>
              <a:t>Hierarchical memory organization</a:t>
            </a:r>
          </a:p>
          <a:p>
            <a:r>
              <a:rPr lang="en-US"/>
              <a:t>Performance depends on access patterns</a:t>
            </a:r>
          </a:p>
          <a:p>
            <a:pPr marL="552450" lvl="1"/>
            <a:r>
              <a:rPr lang="en-US"/>
              <a:t>Including how step through multi-dimensional array</a:t>
            </a:r>
          </a:p>
        </p:txBody>
      </p:sp>
      <p:sp>
        <p:nvSpPr>
          <p:cNvPr id="21509" name="Rectangle 5"/>
          <p:cNvSpPr>
            <a:spLocks/>
          </p:cNvSpPr>
          <p:nvPr/>
        </p:nvSpPr>
        <p:spPr bwMode="auto">
          <a:xfrm>
            <a:off x="4622800" y="1603375"/>
            <a:ext cx="4114800" cy="2273300"/>
          </a:xfrm>
          <a:prstGeom prst="rect">
            <a:avLst/>
          </a:prstGeom>
          <a:solidFill>
            <a:srgbClr val="D3F2D3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void copyji(int src[2048][2048],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            int dst[2048][2048])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{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  int i,j;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  </a:t>
            </a:r>
            <a:r>
              <a:rPr lang="en-US" sz="1600">
                <a:solidFill>
                  <a:srgbClr val="21218A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for (j = 0; j &lt; 2048; j++)</a:t>
            </a:r>
            <a:endParaRPr lang="en-US" sz="1600">
              <a:solidFill>
                <a:schemeClr val="tx1"/>
              </a:solidFill>
              <a:latin typeface="Monaco" charset="0"/>
              <a:ea typeface="Monaco" charset="0"/>
              <a:cs typeface="Monaco" charset="0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    </a:t>
            </a:r>
            <a:r>
              <a:rPr lang="en-US" sz="1600">
                <a:solidFill>
                  <a:srgbClr val="C00000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for (i = 0; i &lt; 2048; i++)</a:t>
            </a:r>
            <a:endParaRPr lang="en-US" sz="1600">
              <a:solidFill>
                <a:schemeClr val="tx1"/>
              </a:solidFill>
              <a:latin typeface="Monaco" charset="0"/>
              <a:ea typeface="Monaco" charset="0"/>
              <a:cs typeface="Monaco" charset="0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      dst[i][j] = src[i][j];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}</a:t>
            </a:r>
          </a:p>
        </p:txBody>
      </p:sp>
      <p:sp>
        <p:nvSpPr>
          <p:cNvPr id="21510" name="Rectangle 6"/>
          <p:cNvSpPr>
            <a:spLocks/>
          </p:cNvSpPr>
          <p:nvPr/>
        </p:nvSpPr>
        <p:spPr bwMode="auto">
          <a:xfrm>
            <a:off x="393700" y="1603375"/>
            <a:ext cx="4114800" cy="2273300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void copyij(int src[2048][2048],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            int dst[2048][2048])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{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  int i,j;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  </a:t>
            </a:r>
            <a:r>
              <a:rPr lang="en-US" sz="1600">
                <a:solidFill>
                  <a:srgbClr val="C00000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for (i = 0; i &lt; 2048; i++)</a:t>
            </a:r>
            <a:endParaRPr lang="en-US" sz="1600">
              <a:solidFill>
                <a:schemeClr val="tx1"/>
              </a:solidFill>
              <a:latin typeface="Monaco" charset="0"/>
              <a:ea typeface="Monaco" charset="0"/>
              <a:cs typeface="Monaco" charset="0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    </a:t>
            </a:r>
            <a:r>
              <a:rPr lang="en-US" sz="1600">
                <a:solidFill>
                  <a:srgbClr val="21218A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for (j = 0; j &lt; 2048; j++)</a:t>
            </a:r>
            <a:endParaRPr lang="en-US" sz="1600">
              <a:solidFill>
                <a:schemeClr val="tx1"/>
              </a:solidFill>
              <a:latin typeface="Monaco" charset="0"/>
              <a:ea typeface="Monaco" charset="0"/>
              <a:cs typeface="Monaco" charset="0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      dst[i][j] = src[i][j];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}</a:t>
            </a:r>
          </a:p>
        </p:txBody>
      </p:sp>
      <p:grpSp>
        <p:nvGrpSpPr>
          <p:cNvPr id="21511" name="Group 7"/>
          <p:cNvGrpSpPr>
            <a:grpSpLocks/>
          </p:cNvGrpSpPr>
          <p:nvPr/>
        </p:nvGrpSpPr>
        <p:grpSpPr bwMode="auto">
          <a:xfrm>
            <a:off x="4130675" y="2860675"/>
            <a:ext cx="762000" cy="228600"/>
            <a:chOff x="0" y="0"/>
            <a:chExt cx="480" cy="144"/>
          </a:xfrm>
        </p:grpSpPr>
        <p:sp>
          <p:nvSpPr>
            <p:cNvPr id="21512" name="Line 8"/>
            <p:cNvSpPr>
              <a:spLocks noChangeShapeType="1"/>
            </p:cNvSpPr>
            <p:nvPr/>
          </p:nvSpPr>
          <p:spPr bwMode="auto">
            <a:xfrm>
              <a:off x="0" y="0"/>
              <a:ext cx="480" cy="144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sm" len="sm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13" name="Line 9"/>
            <p:cNvSpPr>
              <a:spLocks noChangeShapeType="1"/>
            </p:cNvSpPr>
            <p:nvPr/>
          </p:nvSpPr>
          <p:spPr bwMode="auto">
            <a:xfrm rot="10800000" flipH="1">
              <a:off x="0" y="0"/>
              <a:ext cx="480" cy="144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sm" len="sm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1514" name="Rectangle 10"/>
          <p:cNvSpPr>
            <a:spLocks/>
          </p:cNvSpPr>
          <p:nvPr/>
        </p:nvSpPr>
        <p:spPr bwMode="auto">
          <a:xfrm>
            <a:off x="5318125" y="3886200"/>
            <a:ext cx="3716338" cy="13716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21 times slower</a:t>
            </a:r>
            <a:br>
              <a:rPr lang="en-US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</a:br>
            <a:r>
              <a:rPr lang="en-US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(Pentium 4)</a:t>
            </a:r>
          </a:p>
        </p:txBody>
      </p:sp>
      <p:sp>
        <p:nvSpPr>
          <p:cNvPr id="1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2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2"/>
          <p:cNvSpPr>
            <a:spLocks/>
          </p:cNvSpPr>
          <p:nvPr/>
        </p:nvSpPr>
        <p:spPr bwMode="auto">
          <a:xfrm>
            <a:off x="7467600" y="22225"/>
            <a:ext cx="15240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 dirty="0" smtClean="0">
                <a:solidFill>
                  <a:srgbClr val="FFFFFF"/>
                </a:solidFill>
                <a:ea typeface="Gill Sans" charset="0"/>
                <a:cs typeface="Gill Sans" charset="0"/>
              </a:rPr>
              <a:t>Saint Louis University</a:t>
            </a:r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The Memory Mountain</a:t>
            </a:r>
          </a:p>
        </p:txBody>
      </p:sp>
      <p:graphicFrame>
        <p:nvGraphicFramePr>
          <p:cNvPr id="1661" name="Chart 1660"/>
          <p:cNvGraphicFramePr>
            <a:graphicFrameLocks noGrp="1"/>
          </p:cNvGraphicFramePr>
          <p:nvPr/>
        </p:nvGraphicFramePr>
        <p:xfrm>
          <a:off x="0" y="1028700"/>
          <a:ext cx="8572500" cy="582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62" name="Rectangle 1661"/>
          <p:cNvSpPr>
            <a:spLocks noChangeArrowheads="1"/>
          </p:cNvSpPr>
          <p:nvPr/>
        </p:nvSpPr>
        <p:spPr bwMode="auto">
          <a:xfrm>
            <a:off x="7315200" y="533400"/>
            <a:ext cx="1752600" cy="11669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 anchor="t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en-US" sz="1400" b="0" i="0" strike="noStrike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Intel Core </a:t>
            </a:r>
            <a:r>
              <a:rPr lang="en-US" sz="1400" b="0" i="0" strike="noStrike" dirty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i7</a:t>
            </a:r>
          </a:p>
          <a:p>
            <a:pPr algn="l" rtl="0">
              <a:defRPr sz="1000"/>
            </a:pPr>
            <a:r>
              <a:rPr lang="en-US" sz="1400" b="0" i="0" strike="noStrike" dirty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2.67 GHz</a:t>
            </a:r>
          </a:p>
          <a:p>
            <a:pPr algn="l" rtl="0">
              <a:defRPr sz="1000"/>
            </a:pPr>
            <a:r>
              <a:rPr lang="en-US" sz="1400" b="0" i="0" strike="noStrike" dirty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32 KB L1 </a:t>
            </a:r>
            <a:r>
              <a:rPr lang="en-US" sz="1400" b="0" i="0" strike="noStrike" dirty="0" err="1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d</a:t>
            </a:r>
            <a:r>
              <a:rPr lang="en-US" sz="1400" b="0" i="0" strike="noStrike" dirty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-cache</a:t>
            </a:r>
          </a:p>
          <a:p>
            <a:pPr algn="l" rtl="0">
              <a:defRPr sz="1000"/>
            </a:pPr>
            <a:r>
              <a:rPr lang="en-US" sz="1400" b="0" i="0" strike="noStrike" dirty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256 </a:t>
            </a:r>
            <a:r>
              <a:rPr lang="en-US" sz="1400" b="0" i="0" strike="noStrike" dirty="0" smtClean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KB </a:t>
            </a:r>
            <a:r>
              <a:rPr lang="en-US" sz="1400" b="0" i="0" strike="noStrike" dirty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L2 cache</a:t>
            </a:r>
          </a:p>
          <a:p>
            <a:pPr algn="l" rtl="0">
              <a:defRPr sz="1000"/>
            </a:pPr>
            <a:r>
              <a:rPr lang="en-US" sz="1400" b="0" i="0" strike="noStrike" dirty="0">
                <a:solidFill>
                  <a:srgbClr val="000000"/>
                </a:solidFill>
                <a:latin typeface="Helvetica"/>
                <a:ea typeface="Helvetica"/>
                <a:cs typeface="Helvetica"/>
              </a:rPr>
              <a:t>8 MB L3 cache</a:t>
            </a:r>
          </a:p>
        </p:txBody>
      </p:sp>
      <p:sp>
        <p:nvSpPr>
          <p:cNvPr id="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2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2"/>
          <p:cNvSpPr>
            <a:spLocks/>
          </p:cNvSpPr>
          <p:nvPr/>
        </p:nvSpPr>
        <p:spPr bwMode="auto">
          <a:xfrm>
            <a:off x="7467600" y="22225"/>
            <a:ext cx="15240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 dirty="0" smtClean="0">
                <a:solidFill>
                  <a:srgbClr val="FFFFFF"/>
                </a:solidFill>
                <a:ea typeface="Gill Sans" charset="0"/>
                <a:cs typeface="Gill Sans" charset="0"/>
              </a:rPr>
              <a:t>Saint Louis University</a:t>
            </a:r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382000" cy="1066800"/>
          </a:xfrm>
          <a:ln/>
        </p:spPr>
        <p:txBody>
          <a:bodyPr>
            <a:normAutofit fontScale="90000"/>
          </a:bodyPr>
          <a:lstStyle/>
          <a:p>
            <a:pPr marL="119063" indent="-119063"/>
            <a:r>
              <a:rPr lang="en-US" sz="4000" dirty="0"/>
              <a:t>Great Reality #4: There’s more to performance than asymptotic </a:t>
            </a:r>
            <a:r>
              <a:rPr lang="en-US" sz="4000" dirty="0" smtClean="0"/>
              <a:t>complexity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651000"/>
            <a:ext cx="8382000" cy="5181600"/>
          </a:xfrm>
          <a:ln/>
        </p:spPr>
        <p:txBody>
          <a:bodyPr/>
          <a:lstStyle/>
          <a:p>
            <a:r>
              <a:rPr lang="en-US" dirty="0"/>
              <a:t>Constant factors matter too!</a:t>
            </a:r>
          </a:p>
          <a:p>
            <a:r>
              <a:rPr lang="en-US" dirty="0"/>
              <a:t>And even exact op count does not predict performance</a:t>
            </a:r>
          </a:p>
          <a:p>
            <a:pPr marL="552450" lvl="1"/>
            <a:r>
              <a:rPr lang="en-US" dirty="0"/>
              <a:t>Easily see 10:1 performance range depending on how code written</a:t>
            </a:r>
          </a:p>
          <a:p>
            <a:pPr marL="552450" lvl="1"/>
            <a:r>
              <a:rPr lang="en-US" dirty="0"/>
              <a:t>Must optimize at multiple levels: algorithm, data representations, procedures, and loops</a:t>
            </a:r>
          </a:p>
          <a:p>
            <a:r>
              <a:rPr lang="en-US" dirty="0"/>
              <a:t>Must understand system to optimize performance</a:t>
            </a:r>
          </a:p>
          <a:p>
            <a:pPr marL="552450" lvl="1"/>
            <a:r>
              <a:rPr lang="en-US" dirty="0"/>
              <a:t>How programs compiled and executed</a:t>
            </a:r>
          </a:p>
          <a:p>
            <a:pPr marL="552450" lvl="1"/>
            <a:r>
              <a:rPr lang="en-US" dirty="0"/>
              <a:t>How to measure program performance and identify bottlenecks</a:t>
            </a:r>
          </a:p>
          <a:p>
            <a:pPr marL="552450" lvl="1"/>
            <a:r>
              <a:rPr lang="en-US" dirty="0"/>
              <a:t>How to improve performance without destroying code modularity and generality</a:t>
            </a:r>
          </a:p>
        </p:txBody>
      </p:sp>
      <p:sp>
        <p:nvSpPr>
          <p:cNvPr id="6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2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2"/>
          <p:cNvSpPr>
            <a:spLocks/>
          </p:cNvSpPr>
          <p:nvPr/>
        </p:nvSpPr>
        <p:spPr bwMode="auto">
          <a:xfrm>
            <a:off x="7467600" y="22225"/>
            <a:ext cx="15240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 dirty="0" smtClean="0">
                <a:solidFill>
                  <a:srgbClr val="FFFFFF"/>
                </a:solidFill>
                <a:ea typeface="Gill Sans" charset="0"/>
                <a:cs typeface="Gill Sans" charset="0"/>
              </a:rPr>
              <a:t>Saint Louis University</a:t>
            </a:r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 Matrix Multiplication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5448300"/>
            <a:ext cx="8382000" cy="1384300"/>
          </a:xfrm>
          <a:ln/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100"/>
              <a:t>Standard desktop computer, vendor compiler, using optimization flags</a:t>
            </a:r>
          </a:p>
          <a:p>
            <a:pPr>
              <a:spcBef>
                <a:spcPts val="538"/>
              </a:spcBef>
            </a:pPr>
            <a:r>
              <a:rPr lang="en-US" sz="2100"/>
              <a:t>Both implementations have </a:t>
            </a:r>
            <a:r>
              <a:rPr lang="en-US" sz="2100">
                <a:solidFill>
                  <a:srgbClr val="A40800"/>
                </a:solidFill>
              </a:rPr>
              <a:t>exactly</a:t>
            </a:r>
            <a:r>
              <a:rPr lang="en-US" sz="2100"/>
              <a:t> the same operations count (2n</a:t>
            </a:r>
            <a:r>
              <a:rPr lang="en-US" sz="2100" baseline="32000"/>
              <a:t>3</a:t>
            </a:r>
            <a:r>
              <a:rPr lang="en-US" sz="2100"/>
              <a:t>)</a:t>
            </a:r>
          </a:p>
          <a:p>
            <a:pPr>
              <a:spcBef>
                <a:spcPts val="538"/>
              </a:spcBef>
            </a:pPr>
            <a:r>
              <a:rPr lang="en-US" sz="2100">
                <a:solidFill>
                  <a:srgbClr val="A40800"/>
                </a:solidFill>
              </a:rPr>
              <a:t>What is going on?</a:t>
            </a:r>
          </a:p>
        </p:txBody>
      </p:sp>
      <p:graphicFrame>
        <p:nvGraphicFramePr>
          <p:cNvPr id="24581" name="Object 5"/>
          <p:cNvGraphicFramePr>
            <a:graphicFrameLocks/>
          </p:cNvGraphicFramePr>
          <p:nvPr/>
        </p:nvGraphicFramePr>
        <p:xfrm>
          <a:off x="379413" y="1327150"/>
          <a:ext cx="8210550" cy="421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2" name="Chart" r:id="rId3" imgW="11534720" imgH="5923890" progId="MSGraph.Chart.8">
                  <p:embed/>
                </p:oleObj>
              </mc:Choice>
              <mc:Fallback>
                <p:oleObj name="Chart" r:id="rId3" imgW="11534720" imgH="5923890" progId="MSGraph.Chart.8">
                  <p:embed/>
                  <p:pic>
                    <p:nvPicPr>
                      <p:cNvPr id="0" name="Picture 5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413" y="1327150"/>
                        <a:ext cx="8210550" cy="421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582" name="Group 6"/>
          <p:cNvGrpSpPr>
            <a:grpSpLocks/>
          </p:cNvGrpSpPr>
          <p:nvPr/>
        </p:nvGrpSpPr>
        <p:grpSpPr bwMode="auto">
          <a:xfrm>
            <a:off x="641350" y="1146175"/>
            <a:ext cx="7835900" cy="584200"/>
            <a:chOff x="0" y="0"/>
            <a:chExt cx="4936" cy="368"/>
          </a:xfrm>
        </p:grpSpPr>
        <p:sp>
          <p:nvSpPr>
            <p:cNvPr id="24583" name="Rectangle 7"/>
            <p:cNvSpPr>
              <a:spLocks/>
            </p:cNvSpPr>
            <p:nvPr/>
          </p:nvSpPr>
          <p:spPr bwMode="auto">
            <a:xfrm>
              <a:off x="0" y="0"/>
              <a:ext cx="4936" cy="368"/>
            </a:xfrm>
            <a:prstGeom prst="rect">
              <a:avLst/>
            </a:prstGeom>
            <a:noFill/>
            <a:ln w="9525" cap="flat">
              <a:noFill/>
              <a:round/>
              <a:headEnd type="none" w="med" len="med"/>
              <a:tailEnd type="none" w="med" len="med"/>
            </a:ln>
          </p:spPr>
          <p:txBody>
            <a:bodyPr lIns="12700" tIns="12700" rIns="12700" bIns="12700">
              <a:prstTxWarp prst="textNoShape">
                <a:avLst/>
              </a:prstTxWarp>
            </a:bodyPr>
            <a:lstStyle/>
            <a:p>
              <a:pPr algn="l"/>
              <a:r>
                <a:rPr lang="en-US" sz="1600" b="1">
                  <a:solidFill>
                    <a:schemeClr val="tx1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Matrix-Matrix Multiplication (MMM) on 2 x Core 2 Duo 3 GHz (double precision)</a:t>
              </a:r>
              <a:endParaRPr lang="en-US" sz="1400" b="1"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  <a:p>
              <a:pPr algn="l"/>
              <a:r>
                <a:rPr lang="en-US" sz="1400" b="1">
                  <a:solidFill>
                    <a:srgbClr val="5F5F5F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Gflop/s</a:t>
              </a:r>
            </a:p>
          </p:txBody>
        </p:sp>
      </p:grpSp>
      <p:grpSp>
        <p:nvGrpSpPr>
          <p:cNvPr id="24584" name="Group 8"/>
          <p:cNvGrpSpPr>
            <a:grpSpLocks/>
          </p:cNvGrpSpPr>
          <p:nvPr/>
        </p:nvGrpSpPr>
        <p:grpSpPr bwMode="auto">
          <a:xfrm>
            <a:off x="3802063" y="2300288"/>
            <a:ext cx="928687" cy="2451100"/>
            <a:chOff x="0" y="0"/>
            <a:chExt cx="584" cy="1544"/>
          </a:xfrm>
        </p:grpSpPr>
        <p:sp>
          <p:nvSpPr>
            <p:cNvPr id="24585" name="AutoShape 9"/>
            <p:cNvSpPr>
              <a:spLocks/>
            </p:cNvSpPr>
            <p:nvPr/>
          </p:nvSpPr>
          <p:spPr bwMode="auto">
            <a:xfrm>
              <a:off x="0" y="0"/>
              <a:ext cx="584" cy="1544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4320"/>
                  </a:moveTo>
                  <a:lnTo>
                    <a:pt x="10800" y="0"/>
                  </a:lnTo>
                  <a:lnTo>
                    <a:pt x="21600" y="4320"/>
                  </a:lnTo>
                  <a:lnTo>
                    <a:pt x="16200" y="4320"/>
                  </a:lnTo>
                  <a:lnTo>
                    <a:pt x="16200" y="17280"/>
                  </a:lnTo>
                  <a:lnTo>
                    <a:pt x="21600" y="17280"/>
                  </a:lnTo>
                  <a:lnTo>
                    <a:pt x="10800" y="21600"/>
                  </a:lnTo>
                  <a:lnTo>
                    <a:pt x="0" y="17280"/>
                  </a:lnTo>
                  <a:lnTo>
                    <a:pt x="5400" y="17280"/>
                  </a:lnTo>
                  <a:lnTo>
                    <a:pt x="5400" y="4320"/>
                  </a:lnTo>
                  <a:close/>
                  <a:moveTo>
                    <a:pt x="0" y="4320"/>
                  </a:moveTo>
                </a:path>
              </a:pathLst>
            </a:custGeom>
            <a:solidFill>
              <a:srgbClr val="808080"/>
            </a:solidFill>
            <a:ln w="508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86" name="Rectangle 10"/>
            <p:cNvSpPr>
              <a:spLocks/>
            </p:cNvSpPr>
            <p:nvPr/>
          </p:nvSpPr>
          <p:spPr bwMode="auto">
            <a:xfrm>
              <a:off x="122" y="656"/>
              <a:ext cx="340" cy="232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FFFFFF"/>
                  </a:solidFill>
                  <a:latin typeface="Arial Narrow" charset="0"/>
                  <a:ea typeface="Arial Narrow" charset="0"/>
                  <a:cs typeface="Arial Narrow" charset="0"/>
                  <a:sym typeface="Arial Narrow" charset="0"/>
                </a:rPr>
                <a:t>160x</a:t>
              </a:r>
            </a:p>
          </p:txBody>
        </p:sp>
      </p:grpSp>
      <p:sp>
        <p:nvSpPr>
          <p:cNvPr id="24587" name="Rectangle 11"/>
          <p:cNvSpPr>
            <a:spLocks/>
          </p:cNvSpPr>
          <p:nvPr/>
        </p:nvSpPr>
        <p:spPr bwMode="auto">
          <a:xfrm>
            <a:off x="1717675" y="4375150"/>
            <a:ext cx="1868488" cy="495300"/>
          </a:xfrm>
          <a:prstGeom prst="rect">
            <a:avLst/>
          </a:prstGeom>
          <a:noFill/>
          <a:ln w="508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prstTxWarp prst="textNoShape">
              <a:avLst/>
            </a:prstTxWarp>
            <a:spAutoFit/>
          </a:bodyPr>
          <a:lstStyle/>
          <a:p>
            <a:r>
              <a:rPr lang="en-US" sz="2400">
                <a:solidFill>
                  <a:srgbClr val="5F5F5F"/>
                </a:solidFill>
                <a:latin typeface="Arial Black" charset="0"/>
                <a:ea typeface="Arial Black" charset="0"/>
                <a:cs typeface="Arial Black" charset="0"/>
                <a:sym typeface="Arial Black" charset="0"/>
              </a:rPr>
              <a:t>Triple loop</a:t>
            </a:r>
          </a:p>
        </p:txBody>
      </p:sp>
      <p:sp>
        <p:nvSpPr>
          <p:cNvPr id="24588" name="Rectangle 12"/>
          <p:cNvSpPr>
            <a:spLocks/>
          </p:cNvSpPr>
          <p:nvPr/>
        </p:nvSpPr>
        <p:spPr bwMode="auto">
          <a:xfrm>
            <a:off x="5191125" y="2405063"/>
            <a:ext cx="3416300" cy="495300"/>
          </a:xfrm>
          <a:prstGeom prst="rect">
            <a:avLst/>
          </a:prstGeom>
          <a:noFill/>
          <a:ln w="508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r>
              <a:rPr lang="en-US" sz="2400">
                <a:solidFill>
                  <a:srgbClr val="C00000"/>
                </a:solidFill>
                <a:latin typeface="Arial Black" charset="0"/>
                <a:ea typeface="Arial Black" charset="0"/>
                <a:cs typeface="Arial Black" charset="0"/>
                <a:sym typeface="Arial Black" charset="0"/>
              </a:rPr>
              <a:t>Best code (K. Goto)</a:t>
            </a:r>
          </a:p>
        </p:txBody>
      </p:sp>
      <p:sp>
        <p:nvSpPr>
          <p:cNvPr id="14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2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2"/>
          <p:cNvSpPr>
            <a:spLocks/>
          </p:cNvSpPr>
          <p:nvPr/>
        </p:nvSpPr>
        <p:spPr bwMode="auto">
          <a:xfrm>
            <a:off x="7467600" y="22225"/>
            <a:ext cx="15240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 dirty="0" smtClean="0">
                <a:solidFill>
                  <a:srgbClr val="FFFFFF"/>
                </a:solidFill>
                <a:ea typeface="Gill Sans" charset="0"/>
                <a:cs typeface="Gill Sans" charset="0"/>
              </a:rPr>
              <a:t>Saint Louis University</a:t>
            </a:r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</a:t>
            </a: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Course theme</a:t>
            </a:r>
          </a:p>
          <a:p>
            <a:r>
              <a:rPr lang="en-US" dirty="0" smtClean="0"/>
              <a:t>Five realities</a:t>
            </a:r>
          </a:p>
          <a:p>
            <a:r>
              <a:rPr lang="en-US" dirty="0" smtClean="0"/>
              <a:t>Logistics</a:t>
            </a:r>
            <a:endParaRPr lang="en-US" dirty="0"/>
          </a:p>
        </p:txBody>
      </p:sp>
      <p:sp>
        <p:nvSpPr>
          <p:cNvPr id="6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2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2"/>
          <p:cNvSpPr>
            <a:spLocks/>
          </p:cNvSpPr>
          <p:nvPr/>
        </p:nvSpPr>
        <p:spPr bwMode="auto">
          <a:xfrm>
            <a:off x="7467600" y="22225"/>
            <a:ext cx="15240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 dirty="0" smtClean="0">
                <a:solidFill>
                  <a:srgbClr val="FFFFFF"/>
                </a:solidFill>
                <a:ea typeface="Gill Sans" charset="0"/>
                <a:cs typeface="Gill Sans" charset="0"/>
              </a:rPr>
              <a:t>Saint Louis University</a:t>
            </a:r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MMM Plot: Analysis</a:t>
            </a:r>
          </a:p>
        </p:txBody>
      </p:sp>
      <p:graphicFrame>
        <p:nvGraphicFramePr>
          <p:cNvPr id="25604" name="Object 4"/>
          <p:cNvGraphicFramePr>
            <a:graphicFrameLocks/>
          </p:cNvGraphicFramePr>
          <p:nvPr/>
        </p:nvGraphicFramePr>
        <p:xfrm>
          <a:off x="227013" y="1397000"/>
          <a:ext cx="8496300" cy="439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5" name="Chart" r:id="rId3" imgW="11936508" imgH="6173239" progId="MSGraph.Chart.8">
                  <p:embed/>
                </p:oleObj>
              </mc:Choice>
              <mc:Fallback>
                <p:oleObj name="Chart" r:id="rId3" imgW="11936508" imgH="6173239" progId="MSGraph.Chart.8">
                  <p:embed/>
                  <p:pic>
                    <p:nvPicPr>
                      <p:cNvPr id="0" name="Picture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013" y="1397000"/>
                        <a:ext cx="8496300" cy="439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5605" name="Group 5"/>
          <p:cNvGrpSpPr>
            <a:grpSpLocks/>
          </p:cNvGrpSpPr>
          <p:nvPr/>
        </p:nvGrpSpPr>
        <p:grpSpPr bwMode="auto">
          <a:xfrm>
            <a:off x="492125" y="1227138"/>
            <a:ext cx="6934200" cy="1308100"/>
            <a:chOff x="0" y="0"/>
            <a:chExt cx="4368" cy="824"/>
          </a:xfrm>
        </p:grpSpPr>
        <p:sp>
          <p:nvSpPr>
            <p:cNvPr id="25606" name="Rectangle 6"/>
            <p:cNvSpPr>
              <a:spLocks/>
            </p:cNvSpPr>
            <p:nvPr/>
          </p:nvSpPr>
          <p:spPr bwMode="auto">
            <a:xfrm>
              <a:off x="0" y="0"/>
              <a:ext cx="4368" cy="824"/>
            </a:xfrm>
            <a:prstGeom prst="rect">
              <a:avLst/>
            </a:prstGeom>
            <a:noFill/>
            <a:ln w="9525" cap="flat">
              <a:noFill/>
              <a:round/>
              <a:headEnd type="none" w="med" len="med"/>
              <a:tailEnd type="none" w="med" len="med"/>
            </a:ln>
          </p:spPr>
          <p:txBody>
            <a:bodyPr lIns="12700" tIns="12700" rIns="12700" bIns="12700">
              <a:prstTxWarp prst="textNoShape">
                <a:avLst/>
              </a:prstTxWarp>
            </a:bodyPr>
            <a:lstStyle/>
            <a:p>
              <a:pPr algn="l"/>
              <a:r>
                <a:rPr lang="en-US" sz="1800" b="1">
                  <a:solidFill>
                    <a:schemeClr val="tx1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Matrix-Matrix Multiplication (MMM) on 2 x Core 2 Duo 3 GHz</a:t>
              </a:r>
              <a:endParaRPr lang="en-US" sz="1600" b="1"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  <a:p>
              <a:pPr algn="l"/>
              <a:r>
                <a:rPr lang="en-US" sz="1600" b="1">
                  <a:solidFill>
                    <a:srgbClr val="5F5F5F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Gflop/s</a:t>
              </a:r>
            </a:p>
          </p:txBody>
        </p:sp>
      </p:grpSp>
      <p:sp>
        <p:nvSpPr>
          <p:cNvPr id="25607" name="Rectangle 7"/>
          <p:cNvSpPr>
            <a:spLocks/>
          </p:cNvSpPr>
          <p:nvPr/>
        </p:nvSpPr>
        <p:spPr bwMode="auto">
          <a:xfrm>
            <a:off x="3089275" y="4870450"/>
            <a:ext cx="4360863" cy="292100"/>
          </a:xfrm>
          <a:prstGeom prst="rect">
            <a:avLst/>
          </a:prstGeom>
          <a:noFill/>
          <a:ln w="508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prstTxWarp prst="textNoShape">
              <a:avLst/>
            </a:prstTxWarp>
            <a:spAutoFit/>
          </a:bodyPr>
          <a:lstStyle/>
          <a:p>
            <a:pPr>
              <a:spcBef>
                <a:spcPts val="325"/>
              </a:spcBef>
            </a:pPr>
            <a:r>
              <a:rPr lang="en-US" sz="1400">
                <a:solidFill>
                  <a:srgbClr val="5F5F5F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t>Memory hierarchy and other optimizations: 20x</a:t>
            </a:r>
          </a:p>
        </p:txBody>
      </p:sp>
      <p:sp>
        <p:nvSpPr>
          <p:cNvPr id="25608" name="Rectangle 8"/>
          <p:cNvSpPr>
            <a:spLocks/>
          </p:cNvSpPr>
          <p:nvPr/>
        </p:nvSpPr>
        <p:spPr bwMode="auto">
          <a:xfrm>
            <a:off x="3327400" y="4422775"/>
            <a:ext cx="2706688" cy="355600"/>
          </a:xfrm>
          <a:prstGeom prst="rect">
            <a:avLst/>
          </a:prstGeom>
          <a:noFill/>
          <a:ln w="508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prstTxWarp prst="textNoShape">
              <a:avLst/>
            </a:prstTxWarp>
            <a:spAutoFit/>
          </a:bodyPr>
          <a:lstStyle/>
          <a:p>
            <a:pPr>
              <a:spcBef>
                <a:spcPts val="425"/>
              </a:spcBef>
            </a:pPr>
            <a:r>
              <a:rPr lang="en-US" sz="1800">
                <a:solidFill>
                  <a:srgbClr val="EA6966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t>Vector instructions: 4x</a:t>
            </a:r>
          </a:p>
        </p:txBody>
      </p:sp>
      <p:sp>
        <p:nvSpPr>
          <p:cNvPr id="25609" name="Rectangle 9"/>
          <p:cNvSpPr>
            <a:spLocks/>
          </p:cNvSpPr>
          <p:nvPr/>
        </p:nvSpPr>
        <p:spPr bwMode="auto">
          <a:xfrm>
            <a:off x="1995488" y="3135313"/>
            <a:ext cx="2395537" cy="355600"/>
          </a:xfrm>
          <a:prstGeom prst="rect">
            <a:avLst/>
          </a:prstGeom>
          <a:noFill/>
          <a:ln w="508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prstTxWarp prst="textNoShape">
              <a:avLst/>
            </a:prstTxWarp>
            <a:spAutoFit/>
          </a:bodyPr>
          <a:lstStyle/>
          <a:p>
            <a:pPr>
              <a:spcBef>
                <a:spcPts val="425"/>
              </a:spcBef>
            </a:pPr>
            <a:r>
              <a:rPr lang="en-US" sz="1800">
                <a:solidFill>
                  <a:srgbClr val="CC0000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t>Multiple threads: 4x</a:t>
            </a:r>
          </a:p>
        </p:txBody>
      </p:sp>
      <p:sp>
        <p:nvSpPr>
          <p:cNvPr id="25610" name="Rectangle 10"/>
          <p:cNvSpPr>
            <a:spLocks/>
          </p:cNvSpPr>
          <p:nvPr/>
        </p:nvSpPr>
        <p:spPr bwMode="auto">
          <a:xfrm>
            <a:off x="611188" y="5715000"/>
            <a:ext cx="8242300" cy="10541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pPr marL="304800" indent="-304800" algn="l">
              <a:spcBef>
                <a:spcPts val="475"/>
              </a:spcBef>
              <a:buClr>
                <a:srgbClr val="990000"/>
              </a:buClr>
              <a:buSzPct val="60000"/>
              <a:buFont typeface="Wingdings 2" charset="2"/>
              <a:buChar char="¢"/>
            </a:pPr>
            <a:r>
              <a:rPr lang="en-US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Reason for 20x: Blocking or tiling, loop unrolling, array </a:t>
            </a:r>
            <a:r>
              <a:rPr lang="en-US" sz="2000" dirty="0" err="1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scalarization</a:t>
            </a:r>
            <a:r>
              <a:rPr lang="en-US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, instruction scheduling, search to find best choice</a:t>
            </a:r>
            <a:endParaRPr lang="en-US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marL="304800" indent="-304800" algn="l">
              <a:spcBef>
                <a:spcPts val="475"/>
              </a:spcBef>
              <a:buClr>
                <a:srgbClr val="990000"/>
              </a:buClr>
              <a:buSzPct val="60000"/>
              <a:buFont typeface="Wingdings 2" charset="2"/>
              <a:buChar char="¢"/>
            </a:pPr>
            <a:r>
              <a:rPr lang="en-US" sz="20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Effect:</a:t>
            </a:r>
            <a:r>
              <a:rPr lang="en-US" sz="2000" dirty="0" smtClean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 fewer </a:t>
            </a:r>
            <a:r>
              <a:rPr lang="en-US" sz="20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register spills,</a:t>
            </a:r>
            <a:r>
              <a:rPr lang="en-US" sz="2000" dirty="0" smtClean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  </a:t>
            </a:r>
            <a:r>
              <a:rPr lang="en-US" sz="20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L1/L2 cache misses,</a:t>
            </a:r>
            <a:r>
              <a:rPr lang="en-US" sz="2000" dirty="0" smtClean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 and TLB </a:t>
            </a:r>
            <a:r>
              <a:rPr lang="en-US" sz="20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misses</a:t>
            </a:r>
          </a:p>
        </p:txBody>
      </p:sp>
      <p:sp>
        <p:nvSpPr>
          <p:cNvPr id="1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2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2"/>
          <p:cNvSpPr>
            <a:spLocks/>
          </p:cNvSpPr>
          <p:nvPr/>
        </p:nvSpPr>
        <p:spPr bwMode="auto">
          <a:xfrm>
            <a:off x="7467600" y="22225"/>
            <a:ext cx="15240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 dirty="0" smtClean="0">
                <a:solidFill>
                  <a:srgbClr val="FFFFFF"/>
                </a:solidFill>
                <a:ea typeface="Gill Sans" charset="0"/>
                <a:cs typeface="Gill Sans" charset="0"/>
              </a:rPr>
              <a:t>Saint Louis University</a:t>
            </a:r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254000"/>
            <a:ext cx="8534400" cy="1168400"/>
          </a:xfrm>
          <a:ln/>
        </p:spPr>
        <p:txBody>
          <a:bodyPr/>
          <a:lstStyle/>
          <a:p>
            <a:pPr marL="119063" indent="-119063"/>
            <a:r>
              <a:rPr lang="en-US" dirty="0"/>
              <a:t>Great Reality #5:</a:t>
            </a:r>
            <a:br>
              <a:rPr lang="en-US" dirty="0"/>
            </a:br>
            <a:r>
              <a:rPr lang="en-US" dirty="0"/>
              <a:t>Computers do more than </a:t>
            </a:r>
            <a:r>
              <a:rPr lang="en-US" dirty="0" smtClean="0"/>
              <a:t>execute programs</a:t>
            </a:r>
            <a:endParaRPr lang="en-US" dirty="0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82000" cy="5232400"/>
          </a:xfrm>
          <a:ln/>
        </p:spPr>
        <p:txBody>
          <a:bodyPr/>
          <a:lstStyle/>
          <a:p>
            <a:r>
              <a:rPr lang="en-US"/>
              <a:t>They need to get data in and out</a:t>
            </a:r>
          </a:p>
          <a:p>
            <a:pPr marL="552450" lvl="1"/>
            <a:r>
              <a:rPr lang="en-US"/>
              <a:t>I/O system critical to program reliability and performance</a:t>
            </a:r>
          </a:p>
          <a:p>
            <a:endParaRPr lang="en-US"/>
          </a:p>
          <a:p>
            <a:r>
              <a:rPr lang="en-US"/>
              <a:t>They communicate with each other over networks</a:t>
            </a:r>
          </a:p>
          <a:p>
            <a:pPr marL="552450" lvl="1"/>
            <a:r>
              <a:rPr lang="en-US"/>
              <a:t>Many system-level issues arise in presence of network</a:t>
            </a:r>
          </a:p>
          <a:p>
            <a:pPr marL="838200" lvl="2"/>
            <a:r>
              <a:rPr lang="en-US"/>
              <a:t>Concurrent operations by autonomous processes</a:t>
            </a:r>
          </a:p>
          <a:p>
            <a:pPr marL="838200" lvl="2"/>
            <a:r>
              <a:rPr lang="en-US"/>
              <a:t>Coping with unreliable media</a:t>
            </a:r>
          </a:p>
          <a:p>
            <a:pPr marL="838200" lvl="2"/>
            <a:r>
              <a:rPr lang="en-US"/>
              <a:t>Cross platform compatibility</a:t>
            </a:r>
          </a:p>
          <a:p>
            <a:pPr marL="838200" lvl="2"/>
            <a:r>
              <a:rPr lang="en-US"/>
              <a:t>Complex performance issues</a:t>
            </a:r>
          </a:p>
        </p:txBody>
      </p:sp>
      <p:sp>
        <p:nvSpPr>
          <p:cNvPr id="6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2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2"/>
          <p:cNvSpPr>
            <a:spLocks/>
          </p:cNvSpPr>
          <p:nvPr/>
        </p:nvSpPr>
        <p:spPr bwMode="auto">
          <a:xfrm>
            <a:off x="7467600" y="22225"/>
            <a:ext cx="15240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 dirty="0" smtClean="0">
                <a:solidFill>
                  <a:srgbClr val="FFFFFF"/>
                </a:solidFill>
                <a:ea typeface="Gill Sans" charset="0"/>
                <a:cs typeface="Gill Sans" charset="0"/>
              </a:rPr>
              <a:t>Saint Louis University</a:t>
            </a:r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Perspective</a:t>
            </a:r>
            <a:endParaRPr lang="en-US" dirty="0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Most Systems Courses are Builder-Centric</a:t>
            </a:r>
          </a:p>
          <a:p>
            <a:pPr lvl="1"/>
            <a:r>
              <a:rPr lang="en-US" smtClean="0"/>
              <a:t>Computer Architecture</a:t>
            </a:r>
          </a:p>
          <a:p>
            <a:pPr lvl="2"/>
            <a:r>
              <a:rPr lang="en-US" smtClean="0"/>
              <a:t>Design pipelined processor in Verilog</a:t>
            </a:r>
          </a:p>
          <a:p>
            <a:pPr lvl="1"/>
            <a:r>
              <a:rPr lang="en-US" smtClean="0"/>
              <a:t>Operating Systems</a:t>
            </a:r>
          </a:p>
          <a:p>
            <a:pPr lvl="2"/>
            <a:r>
              <a:rPr lang="en-US" smtClean="0"/>
              <a:t>Implement large portions of operating system</a:t>
            </a:r>
          </a:p>
          <a:p>
            <a:pPr lvl="1"/>
            <a:r>
              <a:rPr lang="en-US" smtClean="0"/>
              <a:t>Compilers</a:t>
            </a:r>
          </a:p>
          <a:p>
            <a:pPr lvl="2"/>
            <a:r>
              <a:rPr lang="en-US" smtClean="0"/>
              <a:t>Write compiler for simple language</a:t>
            </a:r>
          </a:p>
          <a:p>
            <a:pPr lvl="1"/>
            <a:r>
              <a:rPr lang="en-US" smtClean="0"/>
              <a:t>Networking</a:t>
            </a:r>
          </a:p>
          <a:p>
            <a:pPr lvl="2"/>
            <a:r>
              <a:rPr lang="en-US" smtClean="0"/>
              <a:t>Implement and simulate network protocols</a:t>
            </a:r>
            <a:endParaRPr lang="en-US"/>
          </a:p>
        </p:txBody>
      </p:sp>
      <p:sp>
        <p:nvSpPr>
          <p:cNvPr id="6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2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2"/>
          <p:cNvSpPr>
            <a:spLocks/>
          </p:cNvSpPr>
          <p:nvPr/>
        </p:nvSpPr>
        <p:spPr bwMode="auto">
          <a:xfrm>
            <a:off x="7467600" y="22225"/>
            <a:ext cx="15240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 dirty="0" smtClean="0">
                <a:solidFill>
                  <a:srgbClr val="FFFFFF"/>
                </a:solidFill>
                <a:ea typeface="Gill Sans" charset="0"/>
                <a:cs typeface="Gill Sans" charset="0"/>
              </a:rPr>
              <a:t>Saint Louis University</a:t>
            </a:r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Course Perspective (Cont.)</a:t>
            </a:r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Course is more Programmer-Centric</a:t>
            </a:r>
          </a:p>
          <a:p>
            <a:pPr lvl="1"/>
            <a:r>
              <a:rPr lang="en-US" dirty="0" smtClean="0"/>
              <a:t>Purpose is to show how by knowing more about the underlying system, one can be more effective as a programmer</a:t>
            </a:r>
          </a:p>
          <a:p>
            <a:pPr lvl="1"/>
            <a:r>
              <a:rPr lang="en-US" dirty="0" smtClean="0"/>
              <a:t>Enable you to</a:t>
            </a:r>
          </a:p>
          <a:p>
            <a:pPr lvl="2"/>
            <a:r>
              <a:rPr lang="en-US" dirty="0" smtClean="0"/>
              <a:t>Write programs that are more reliable and efficient</a:t>
            </a:r>
          </a:p>
          <a:p>
            <a:pPr lvl="2"/>
            <a:r>
              <a:rPr lang="en-US" dirty="0" smtClean="0"/>
              <a:t>Incorporate features that require hooks into OS</a:t>
            </a:r>
          </a:p>
          <a:p>
            <a:pPr lvl="3"/>
            <a:r>
              <a:rPr lang="en-US" dirty="0" smtClean="0"/>
              <a:t>E.g., concurrency, signal handlers</a:t>
            </a:r>
          </a:p>
          <a:p>
            <a:pPr lvl="1"/>
            <a:r>
              <a:rPr lang="en-US" dirty="0" smtClean="0"/>
              <a:t>Not just a course for dedicated hackers</a:t>
            </a:r>
          </a:p>
          <a:p>
            <a:pPr lvl="2"/>
            <a:r>
              <a:rPr lang="en-US" dirty="0" smtClean="0"/>
              <a:t>We bring out the hidden hacker in everyone</a:t>
            </a:r>
          </a:p>
          <a:p>
            <a:pPr lvl="1"/>
            <a:r>
              <a:rPr lang="en-US" dirty="0" smtClean="0"/>
              <a:t>Cover material in this course that you won’t see elsewhere</a:t>
            </a:r>
            <a:endParaRPr lang="en-US" dirty="0"/>
          </a:p>
        </p:txBody>
      </p:sp>
      <p:sp>
        <p:nvSpPr>
          <p:cNvPr id="6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2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2"/>
          <p:cNvSpPr>
            <a:spLocks/>
          </p:cNvSpPr>
          <p:nvPr/>
        </p:nvSpPr>
        <p:spPr bwMode="auto">
          <a:xfrm>
            <a:off x="7467600" y="22225"/>
            <a:ext cx="15240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 dirty="0" smtClean="0">
                <a:solidFill>
                  <a:srgbClr val="FFFFFF"/>
                </a:solidFill>
                <a:ea typeface="Gill Sans" charset="0"/>
                <a:cs typeface="Gill Sans" charset="0"/>
              </a:rPr>
              <a:t>Saint Louis University</a:t>
            </a:r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Course Website</a:t>
            </a:r>
            <a:r>
              <a:rPr lang="en-US" dirty="0"/>
              <a:t>	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Class </a:t>
            </a:r>
            <a:r>
              <a:rPr lang="en-US" dirty="0" smtClean="0"/>
              <a:t>Website:   </a:t>
            </a:r>
            <a:r>
              <a:rPr lang="en-US" b="1" dirty="0" smtClean="0">
                <a:solidFill>
                  <a:srgbClr val="FF0000"/>
                </a:solidFill>
              </a:rPr>
              <a:t>http://cs.slu.edu/~fritts/csci224/</a:t>
            </a:r>
          </a:p>
          <a:p>
            <a:pPr marL="552450" lvl="1"/>
            <a:r>
              <a:rPr lang="en-US" dirty="0" smtClean="0"/>
              <a:t>Detailed class information and policies</a:t>
            </a:r>
          </a:p>
          <a:p>
            <a:pPr marL="552450" lvl="1"/>
            <a:r>
              <a:rPr lang="en-US" dirty="0" smtClean="0"/>
              <a:t>Full Schedule, including:</a:t>
            </a:r>
          </a:p>
          <a:p>
            <a:pPr marL="838200" lvl="2"/>
            <a:r>
              <a:rPr lang="en-US" dirty="0" smtClean="0"/>
              <a:t>lecture topics and code examples</a:t>
            </a:r>
          </a:p>
          <a:p>
            <a:pPr marL="838200" lvl="2"/>
            <a:r>
              <a:rPr lang="en-US" dirty="0" smtClean="0"/>
              <a:t>assignments</a:t>
            </a:r>
          </a:p>
          <a:p>
            <a:pPr marL="838200" lvl="2"/>
            <a:r>
              <a:rPr lang="en-US" dirty="0" smtClean="0"/>
              <a:t>exam dates</a:t>
            </a:r>
          </a:p>
          <a:p>
            <a:pPr marL="552450" lvl="1"/>
            <a:r>
              <a:rPr lang="en-US" dirty="0" smtClean="0"/>
              <a:t>All assignments posted on website</a:t>
            </a:r>
          </a:p>
          <a:p>
            <a:pPr marL="552450" lvl="1"/>
            <a:r>
              <a:rPr lang="en-US" dirty="0" smtClean="0"/>
              <a:t>Some lecture slides posted on website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SLU Blackboard</a:t>
            </a:r>
          </a:p>
          <a:p>
            <a:pPr lvl="1"/>
            <a:r>
              <a:rPr lang="en-US" dirty="0" smtClean="0"/>
              <a:t>Blackboard is not used for this course</a:t>
            </a:r>
          </a:p>
        </p:txBody>
      </p:sp>
      <p:sp>
        <p:nvSpPr>
          <p:cNvPr id="6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2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2"/>
          <p:cNvSpPr>
            <a:spLocks/>
          </p:cNvSpPr>
          <p:nvPr/>
        </p:nvSpPr>
        <p:spPr bwMode="auto">
          <a:xfrm>
            <a:off x="7467600" y="22225"/>
            <a:ext cx="15240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 dirty="0" smtClean="0">
                <a:solidFill>
                  <a:srgbClr val="FFFFFF"/>
                </a:solidFill>
                <a:ea typeface="Gill Sans" charset="0"/>
                <a:cs typeface="Gill Sans" charset="0"/>
              </a:rPr>
              <a:t>Saint Louis University</a:t>
            </a:r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790618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</a:t>
            </a:r>
            <a:endParaRPr lang="en-US" dirty="0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Randal E. Bryant and David R. </a:t>
            </a:r>
            <a:r>
              <a:rPr lang="en-US" dirty="0" err="1" smtClean="0"/>
              <a:t>O’Hallaron</a:t>
            </a:r>
            <a:r>
              <a:rPr lang="en-US" dirty="0" smtClean="0"/>
              <a:t>, </a:t>
            </a:r>
          </a:p>
          <a:p>
            <a:pPr lvl="1"/>
            <a:r>
              <a:rPr lang="en-US" dirty="0" smtClean="0"/>
              <a:t>“Computer Systems: A Programmer’s Perspective”, Second Edition</a:t>
            </a:r>
            <a:r>
              <a:rPr lang="en-US" dirty="0"/>
              <a:t> </a:t>
            </a:r>
            <a:r>
              <a:rPr lang="en-US" i="1" dirty="0" smtClean="0"/>
              <a:t>(CS:APP2e)</a:t>
            </a:r>
            <a:r>
              <a:rPr lang="en-US" dirty="0" smtClean="0"/>
              <a:t>, Prentice Hall, 2011</a:t>
            </a:r>
          </a:p>
          <a:p>
            <a:pPr lvl="1"/>
            <a:r>
              <a:rPr lang="en-US" dirty="0" smtClean="0"/>
              <a:t>Textbook’s website:  </a:t>
            </a:r>
            <a:r>
              <a:rPr lang="en-US" dirty="0" smtClean="0">
                <a:hlinkClick r:id="rId2"/>
              </a:rPr>
              <a:t>http://csapp.cs.cmu.edu</a:t>
            </a:r>
            <a:endParaRPr lang="en-US" dirty="0" smtClean="0"/>
          </a:p>
          <a:p>
            <a:pPr lvl="1"/>
            <a:r>
              <a:rPr lang="en-US" dirty="0" smtClean="0"/>
              <a:t>Recommend getting a hardcopy, since exams are often open book &amp; notes</a:t>
            </a:r>
          </a:p>
          <a:p>
            <a:endParaRPr lang="en-US" dirty="0" smtClean="0"/>
          </a:p>
          <a:p>
            <a:r>
              <a:rPr lang="en-US" dirty="0" smtClean="0"/>
              <a:t>C reference textbook</a:t>
            </a:r>
          </a:p>
          <a:p>
            <a:pPr lvl="1"/>
            <a:r>
              <a:rPr lang="en-US" dirty="0" smtClean="0"/>
              <a:t>“C Programming”</a:t>
            </a:r>
          </a:p>
          <a:p>
            <a:pPr lvl="1"/>
            <a:r>
              <a:rPr lang="en-US" dirty="0" smtClean="0"/>
              <a:t>a free online reference text for C programming, that may prove beneficial for those who haven’t used C (or C++) before</a:t>
            </a:r>
            <a:endParaRPr lang="en-US" dirty="0"/>
          </a:p>
        </p:txBody>
      </p:sp>
      <p:sp>
        <p:nvSpPr>
          <p:cNvPr id="6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2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2"/>
          <p:cNvSpPr>
            <a:spLocks/>
          </p:cNvSpPr>
          <p:nvPr/>
        </p:nvSpPr>
        <p:spPr bwMode="auto">
          <a:xfrm>
            <a:off x="7467600" y="22225"/>
            <a:ext cx="15240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 dirty="0" smtClean="0">
                <a:solidFill>
                  <a:srgbClr val="FFFFFF"/>
                </a:solidFill>
                <a:ea typeface="Gill Sans" charset="0"/>
                <a:cs typeface="Gill Sans" charset="0"/>
              </a:rPr>
              <a:t>Saint Louis University</a:t>
            </a:r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Attendance and Class Guidelines</a:t>
            </a:r>
            <a:endParaRPr lang="en-US" dirty="0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Attendance is at students’ discretion, but highly recommended</a:t>
            </a:r>
          </a:p>
          <a:p>
            <a:endParaRPr lang="en-US" dirty="0" smtClean="0"/>
          </a:p>
          <a:p>
            <a:r>
              <a:rPr lang="en-US" dirty="0" smtClean="0"/>
              <a:t>Questions and Participation highly encouraged</a:t>
            </a:r>
          </a:p>
          <a:p>
            <a:pPr lvl="1"/>
            <a:r>
              <a:rPr lang="en-US" dirty="0" smtClean="0"/>
              <a:t>If you have a question or need clarification, it’s very likely that other students will likewise benefit from your question</a:t>
            </a:r>
            <a:endParaRPr lang="en-US" dirty="0"/>
          </a:p>
          <a:p>
            <a:endParaRPr lang="en-US" dirty="0"/>
          </a:p>
          <a:p>
            <a:r>
              <a:rPr lang="en-US" dirty="0"/>
              <a:t>Laptops / computers may be used during class</a:t>
            </a:r>
          </a:p>
          <a:p>
            <a:pPr lvl="1"/>
            <a:r>
              <a:rPr lang="en-US" dirty="0"/>
              <a:t>But NOT during exams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6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2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2"/>
          <p:cNvSpPr>
            <a:spLocks/>
          </p:cNvSpPr>
          <p:nvPr/>
        </p:nvSpPr>
        <p:spPr bwMode="auto">
          <a:xfrm>
            <a:off x="7467600" y="22225"/>
            <a:ext cx="15240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 dirty="0" smtClean="0">
                <a:solidFill>
                  <a:srgbClr val="FFFFFF"/>
                </a:solidFill>
                <a:ea typeface="Gill Sans" charset="0"/>
                <a:cs typeface="Gill Sans" charset="0"/>
              </a:rPr>
              <a:t>Saint Louis University</a:t>
            </a:r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550941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Policies: Grading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5232400"/>
          </a:xfrm>
          <a:ln/>
        </p:spPr>
        <p:txBody>
          <a:bodyPr/>
          <a:lstStyle/>
          <a:p>
            <a:r>
              <a:rPr lang="en-US" dirty="0" smtClean="0"/>
              <a:t>Exams (</a:t>
            </a:r>
            <a:r>
              <a:rPr lang="en-US" dirty="0" smtClean="0"/>
              <a:t>50%)</a:t>
            </a:r>
            <a:endParaRPr lang="en-US" dirty="0" smtClean="0"/>
          </a:p>
          <a:p>
            <a:pPr lvl="1"/>
            <a:r>
              <a:rPr lang="en-US" dirty="0" smtClean="0"/>
              <a:t>mid-semester exams:   </a:t>
            </a:r>
            <a:r>
              <a:rPr lang="en-US" dirty="0" smtClean="0"/>
              <a:t>15</a:t>
            </a:r>
            <a:r>
              <a:rPr lang="en-US" dirty="0" smtClean="0"/>
              <a:t>% each</a:t>
            </a:r>
            <a:endParaRPr lang="en-US" dirty="0" smtClean="0"/>
          </a:p>
          <a:p>
            <a:pPr lvl="1"/>
            <a:r>
              <a:rPr lang="en-US" dirty="0" smtClean="0"/>
              <a:t>final </a:t>
            </a:r>
            <a:r>
              <a:rPr lang="en-US" dirty="0" smtClean="0"/>
              <a:t>20</a:t>
            </a:r>
            <a:r>
              <a:rPr lang="en-US" dirty="0" smtClean="0"/>
              <a:t>%</a:t>
            </a:r>
            <a:endParaRPr lang="en-US" dirty="0" smtClean="0"/>
          </a:p>
          <a:p>
            <a:pPr lvl="2"/>
            <a:endParaRPr lang="en-US" sz="1000" dirty="0" smtClean="0"/>
          </a:p>
          <a:p>
            <a:r>
              <a:rPr lang="en-US" dirty="0" smtClean="0"/>
              <a:t>Assignments </a:t>
            </a:r>
            <a:r>
              <a:rPr lang="en-US" dirty="0" smtClean="0"/>
              <a:t>(</a:t>
            </a:r>
            <a:r>
              <a:rPr lang="en-US" dirty="0" smtClean="0"/>
              <a:t>45</a:t>
            </a:r>
            <a:r>
              <a:rPr lang="en-US" dirty="0" smtClean="0"/>
              <a:t>%):  </a:t>
            </a:r>
            <a:r>
              <a:rPr lang="en-US" dirty="0" smtClean="0"/>
              <a:t>approximately 7-9 </a:t>
            </a:r>
            <a:r>
              <a:rPr lang="en-US" dirty="0" smtClean="0"/>
              <a:t>assignments</a:t>
            </a:r>
          </a:p>
          <a:p>
            <a:pPr lvl="2"/>
            <a:endParaRPr lang="en-US" sz="1000" dirty="0" smtClean="0"/>
          </a:p>
          <a:p>
            <a:r>
              <a:rPr lang="en-US" dirty="0" smtClean="0"/>
              <a:t>Class Participation (5%)</a:t>
            </a:r>
          </a:p>
          <a:p>
            <a:pPr lvl="1"/>
            <a:r>
              <a:rPr lang="en-US" dirty="0" smtClean="0"/>
              <a:t>for participation in hands-on work during class</a:t>
            </a:r>
          </a:p>
          <a:p>
            <a:pPr lvl="2"/>
            <a:endParaRPr lang="en-US" sz="1000" dirty="0"/>
          </a:p>
          <a:p>
            <a:r>
              <a:rPr lang="en-US" dirty="0" smtClean="0"/>
              <a:t>Final </a:t>
            </a:r>
            <a:r>
              <a:rPr lang="en-US" dirty="0" smtClean="0"/>
              <a:t>grades are based on a class </a:t>
            </a:r>
            <a:r>
              <a:rPr lang="en-US" dirty="0" smtClean="0"/>
              <a:t>curve</a:t>
            </a:r>
          </a:p>
          <a:p>
            <a:pPr lvl="2"/>
            <a:endParaRPr lang="en-US" sz="1000" dirty="0" smtClean="0"/>
          </a:p>
          <a:p>
            <a:r>
              <a:rPr lang="en-US" dirty="0" smtClean="0"/>
              <a:t>Late Policy:</a:t>
            </a:r>
          </a:p>
          <a:p>
            <a:pPr lvl="1"/>
            <a:r>
              <a:rPr lang="en-US" dirty="0" smtClean="0"/>
              <a:t>10% penalty for first weekday late</a:t>
            </a:r>
          </a:p>
          <a:p>
            <a:pPr lvl="1"/>
            <a:r>
              <a:rPr lang="en-US" dirty="0" smtClean="0"/>
              <a:t>25% penalty for up to a week late</a:t>
            </a:r>
          </a:p>
          <a:p>
            <a:pPr lvl="1"/>
            <a:r>
              <a:rPr lang="en-US" dirty="0" smtClean="0"/>
              <a:t>assignments over a week late accepted only on instructor’s discretion</a:t>
            </a:r>
          </a:p>
        </p:txBody>
      </p:sp>
      <p:sp>
        <p:nvSpPr>
          <p:cNvPr id="6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2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2"/>
          <p:cNvSpPr>
            <a:spLocks/>
          </p:cNvSpPr>
          <p:nvPr/>
        </p:nvSpPr>
        <p:spPr bwMode="auto">
          <a:xfrm>
            <a:off x="7467600" y="22225"/>
            <a:ext cx="15240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 dirty="0" smtClean="0">
                <a:solidFill>
                  <a:srgbClr val="FFFFFF"/>
                </a:solidFill>
                <a:ea typeface="Gill Sans" charset="0"/>
                <a:cs typeface="Gill Sans" charset="0"/>
              </a:rPr>
              <a:t>Saint Louis University</a:t>
            </a:r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972413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092200"/>
          </a:xfrm>
          <a:ln/>
        </p:spPr>
        <p:txBody>
          <a:bodyPr/>
          <a:lstStyle/>
          <a:p>
            <a:pPr marL="119063" indent="-119063"/>
            <a:r>
              <a:rPr lang="en-US" dirty="0" smtClean="0"/>
              <a:t>Policy for Collaborating on Assignments</a:t>
            </a:r>
            <a:endParaRPr lang="en-US" dirty="0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Collaboration allowed, even encouraged, PROVIDED that:</a:t>
            </a:r>
          </a:p>
          <a:p>
            <a:pPr lvl="1"/>
            <a:r>
              <a:rPr lang="en-US" dirty="0" smtClean="0"/>
              <a:t>you only discuss the problem, not the solution</a:t>
            </a:r>
          </a:p>
          <a:p>
            <a:pPr lvl="1"/>
            <a:r>
              <a:rPr lang="en-US" dirty="0" smtClean="0"/>
              <a:t>students may help guide each other in the process of solving the problem, BUT each student MUST turn in their own answer</a:t>
            </a:r>
          </a:p>
          <a:p>
            <a:pPr lvl="1"/>
            <a:r>
              <a:rPr lang="en-US" dirty="0" smtClean="0"/>
              <a:t>students MUST indicate who they collaborated with on their cover sheet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6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2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2"/>
          <p:cNvSpPr>
            <a:spLocks/>
          </p:cNvSpPr>
          <p:nvPr/>
        </p:nvSpPr>
        <p:spPr bwMode="auto">
          <a:xfrm>
            <a:off x="7467600" y="22225"/>
            <a:ext cx="15240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 dirty="0" smtClean="0">
                <a:solidFill>
                  <a:srgbClr val="FFFFFF"/>
                </a:solidFill>
                <a:ea typeface="Gill Sans" charset="0"/>
                <a:cs typeface="Gill Sans" charset="0"/>
              </a:rPr>
              <a:t>Saint Louis University</a:t>
            </a:r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Cheating</a:t>
            </a:r>
            <a:endParaRPr 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8382000" cy="5003800"/>
          </a:xfrm>
        </p:spPr>
        <p:txBody>
          <a:bodyPr/>
          <a:lstStyle/>
          <a:p>
            <a:r>
              <a:rPr lang="en-US" sz="2000" dirty="0" smtClean="0"/>
              <a:t>What is cheating?</a:t>
            </a:r>
          </a:p>
          <a:p>
            <a:pPr lvl="1"/>
            <a:r>
              <a:rPr lang="en-US" sz="1800" i="1" dirty="0" smtClean="0"/>
              <a:t>Sharing code or answers:</a:t>
            </a:r>
            <a:r>
              <a:rPr lang="en-US" sz="1800" dirty="0" smtClean="0"/>
              <a:t>   copying, retyping, looking at, or supplying a file</a:t>
            </a:r>
          </a:p>
          <a:p>
            <a:pPr lvl="1"/>
            <a:r>
              <a:rPr lang="en-US" sz="1800" i="1" dirty="0" smtClean="0"/>
              <a:t>Detailed coaching:</a:t>
            </a:r>
            <a:r>
              <a:rPr lang="en-US" sz="1800" dirty="0" smtClean="0"/>
              <a:t>  helping your friend to write code or an answer, line by line</a:t>
            </a:r>
          </a:p>
          <a:p>
            <a:pPr lvl="1"/>
            <a:r>
              <a:rPr lang="en-US" sz="1800" i="1" dirty="0" smtClean="0"/>
              <a:t>Copying code</a:t>
            </a:r>
            <a:r>
              <a:rPr lang="en-US" sz="1800" dirty="0" smtClean="0"/>
              <a:t> from previous course or from elsewhere on WWW</a:t>
            </a:r>
          </a:p>
          <a:p>
            <a:pPr lvl="2"/>
            <a:r>
              <a:rPr lang="en-US" sz="1800" dirty="0" smtClean="0"/>
              <a:t>only allowed to use code supplied in class or on course website</a:t>
            </a:r>
          </a:p>
          <a:p>
            <a:r>
              <a:rPr lang="en-US" sz="2000" dirty="0" smtClean="0"/>
              <a:t>What is NOT cheating?</a:t>
            </a:r>
          </a:p>
          <a:p>
            <a:pPr lvl="1"/>
            <a:r>
              <a:rPr lang="en-US" sz="1800" dirty="0" smtClean="0"/>
              <a:t>Explaining how to use systems or tools</a:t>
            </a:r>
          </a:p>
          <a:p>
            <a:pPr lvl="1"/>
            <a:r>
              <a:rPr lang="en-US" sz="1800" dirty="0" smtClean="0"/>
              <a:t>Helping others understand high-level design issues or process for solving a problem</a:t>
            </a:r>
          </a:p>
          <a:p>
            <a:r>
              <a:rPr lang="en-US" sz="2000" dirty="0" smtClean="0"/>
              <a:t>Penalty for cheating:</a:t>
            </a:r>
          </a:p>
          <a:p>
            <a:pPr lvl="1"/>
            <a:r>
              <a:rPr lang="en-US" sz="1800" dirty="0" smtClean="0"/>
              <a:t>Ranges, </a:t>
            </a:r>
            <a:r>
              <a:rPr lang="en-US" sz="1800" dirty="0"/>
              <a:t>based on </a:t>
            </a:r>
            <a:r>
              <a:rPr lang="en-US" sz="1800" dirty="0" smtClean="0"/>
              <a:t>severity, from zero on assignment to being sent before Academic Honesty Committee</a:t>
            </a:r>
          </a:p>
          <a:p>
            <a:pPr lvl="1"/>
            <a:r>
              <a:rPr lang="en-US" sz="1800" dirty="0" smtClean="0"/>
              <a:t>Records saved for all incidents of cheating</a:t>
            </a:r>
          </a:p>
          <a:p>
            <a:r>
              <a:rPr lang="en-US" sz="2000" dirty="0" smtClean="0"/>
              <a:t>Detection of cheating:</a:t>
            </a:r>
          </a:p>
          <a:p>
            <a:pPr lvl="1"/>
            <a:r>
              <a:rPr lang="en-US" sz="1800" dirty="0" smtClean="0"/>
              <a:t>Instructor is (unfortunately) extremely experienced at detecting cheating</a:t>
            </a:r>
            <a:endParaRPr lang="en-US" sz="1800" dirty="0"/>
          </a:p>
        </p:txBody>
      </p:sp>
      <p:sp>
        <p:nvSpPr>
          <p:cNvPr id="6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2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2"/>
          <p:cNvSpPr>
            <a:spLocks/>
          </p:cNvSpPr>
          <p:nvPr/>
        </p:nvSpPr>
        <p:spPr bwMode="auto">
          <a:xfrm>
            <a:off x="7467600" y="22225"/>
            <a:ext cx="15240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 dirty="0" smtClean="0">
                <a:solidFill>
                  <a:srgbClr val="FFFFFF"/>
                </a:solidFill>
                <a:ea typeface="Gill Sans" charset="0"/>
                <a:cs typeface="Gill Sans" charset="0"/>
              </a:rPr>
              <a:t>Saint Louis University</a:t>
            </a:r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Course Theme:</a:t>
            </a:r>
            <a:br>
              <a:rPr lang="en-US" sz="3200" dirty="0" smtClean="0"/>
            </a:br>
            <a:r>
              <a:rPr lang="en-US" sz="3200" dirty="0" smtClean="0"/>
              <a:t>      Abstraction Is Good But Don’t Forget Reality</a:t>
            </a:r>
            <a:endParaRPr lang="en-US" sz="3200" dirty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Most CS and CE courses emphasize abstraction</a:t>
            </a:r>
          </a:p>
          <a:p>
            <a:pPr lvl="1"/>
            <a:r>
              <a:rPr lang="en-US" dirty="0" smtClean="0"/>
              <a:t>Abstract data types</a:t>
            </a:r>
          </a:p>
          <a:p>
            <a:pPr lvl="1"/>
            <a:r>
              <a:rPr lang="en-US" dirty="0" smtClean="0"/>
              <a:t>Asymptotic analysis</a:t>
            </a:r>
          </a:p>
          <a:p>
            <a:r>
              <a:rPr lang="en-US" dirty="0" smtClean="0"/>
              <a:t>These abstractions have limits</a:t>
            </a:r>
          </a:p>
          <a:p>
            <a:pPr lvl="1"/>
            <a:r>
              <a:rPr lang="en-US" dirty="0" smtClean="0"/>
              <a:t>Especially in the presence of bugs</a:t>
            </a:r>
          </a:p>
          <a:p>
            <a:pPr lvl="1"/>
            <a:r>
              <a:rPr lang="en-US" dirty="0" smtClean="0"/>
              <a:t>Need to understand details of underlying implementations</a:t>
            </a:r>
          </a:p>
          <a:p>
            <a:r>
              <a:rPr lang="en-US" dirty="0" smtClean="0"/>
              <a:t>Useful outcomes</a:t>
            </a:r>
          </a:p>
          <a:p>
            <a:pPr lvl="1"/>
            <a:r>
              <a:rPr lang="en-US" dirty="0" smtClean="0"/>
              <a:t>Become more effective programmers</a:t>
            </a:r>
          </a:p>
          <a:p>
            <a:pPr lvl="2"/>
            <a:r>
              <a:rPr lang="en-US" dirty="0" smtClean="0"/>
              <a:t>Able to find and eliminate bugs efficiently</a:t>
            </a:r>
          </a:p>
          <a:p>
            <a:pPr lvl="2"/>
            <a:r>
              <a:rPr lang="en-US" dirty="0" smtClean="0"/>
              <a:t>Able to understand and tune for program performance</a:t>
            </a:r>
          </a:p>
          <a:p>
            <a:pPr lvl="1"/>
            <a:r>
              <a:rPr lang="en-US" dirty="0" smtClean="0"/>
              <a:t>Prepare for later “systems” classes in CS &amp; ECE</a:t>
            </a:r>
          </a:p>
          <a:p>
            <a:pPr lvl="2"/>
            <a:r>
              <a:rPr lang="en-US" dirty="0" smtClean="0"/>
              <a:t>Compilers, Operating Systems, Networks, Computer Architecture, Embedded Systems</a:t>
            </a:r>
            <a:endParaRPr lang="en-US" dirty="0"/>
          </a:p>
        </p:txBody>
      </p:sp>
      <p:sp>
        <p:nvSpPr>
          <p:cNvPr id="6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2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2"/>
          <p:cNvSpPr>
            <a:spLocks/>
          </p:cNvSpPr>
          <p:nvPr/>
        </p:nvSpPr>
        <p:spPr bwMode="auto">
          <a:xfrm>
            <a:off x="7467600" y="22225"/>
            <a:ext cx="15240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 dirty="0" smtClean="0">
                <a:solidFill>
                  <a:srgbClr val="FFFFFF"/>
                </a:solidFill>
                <a:ea typeface="Gill Sans" charset="0"/>
                <a:cs typeface="Gill Sans" charset="0"/>
              </a:rPr>
              <a:t>Saint Louis University</a:t>
            </a:r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Topic:  Programs </a:t>
            </a:r>
            <a:r>
              <a:rPr lang="en-US" dirty="0"/>
              <a:t>and Data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8382000" cy="4927600"/>
          </a:xfrm>
          <a:ln/>
        </p:spPr>
        <p:txBody>
          <a:bodyPr/>
          <a:lstStyle/>
          <a:p>
            <a:r>
              <a:rPr lang="en-US" sz="2000" dirty="0"/>
              <a:t>Topics</a:t>
            </a:r>
          </a:p>
          <a:p>
            <a:pPr marL="552450" lvl="1">
              <a:spcBef>
                <a:spcPts val="300"/>
              </a:spcBef>
            </a:pPr>
            <a:r>
              <a:rPr lang="en-US" dirty="0" smtClean="0"/>
              <a:t>Assembly (and machine) language vs. High-level </a:t>
            </a:r>
            <a:r>
              <a:rPr lang="en-US" dirty="0" err="1" smtClean="0"/>
              <a:t>languagues</a:t>
            </a:r>
            <a:r>
              <a:rPr lang="en-US" dirty="0" smtClean="0"/>
              <a:t> (HLLs)</a:t>
            </a:r>
          </a:p>
          <a:p>
            <a:pPr marL="552450" lvl="1">
              <a:spcBef>
                <a:spcPts val="300"/>
              </a:spcBef>
            </a:pPr>
            <a:r>
              <a:rPr lang="en-US" dirty="0" smtClean="0"/>
              <a:t>Instruction set architecture</a:t>
            </a:r>
          </a:p>
          <a:p>
            <a:pPr marL="838200" lvl="2">
              <a:spcBef>
                <a:spcPts val="300"/>
              </a:spcBef>
            </a:pPr>
            <a:r>
              <a:rPr lang="en-US" sz="1800" dirty="0" smtClean="0"/>
              <a:t>CPU (core)</a:t>
            </a:r>
          </a:p>
          <a:p>
            <a:pPr marL="838200" lvl="2">
              <a:spcBef>
                <a:spcPts val="300"/>
              </a:spcBef>
            </a:pPr>
            <a:r>
              <a:rPr lang="en-US" sz="1800" dirty="0" smtClean="0"/>
              <a:t>register file</a:t>
            </a:r>
          </a:p>
          <a:p>
            <a:pPr marL="838200" lvl="2">
              <a:spcBef>
                <a:spcPts val="300"/>
              </a:spcBef>
            </a:pPr>
            <a:r>
              <a:rPr lang="en-US" sz="1800" dirty="0" smtClean="0"/>
              <a:t>processing units (ALU, FPU, etc.)</a:t>
            </a:r>
          </a:p>
          <a:p>
            <a:pPr marL="552450" lvl="1">
              <a:spcBef>
                <a:spcPts val="300"/>
              </a:spcBef>
            </a:pPr>
            <a:r>
              <a:rPr lang="en-US" dirty="0" smtClean="0"/>
              <a:t>Types of instructions</a:t>
            </a:r>
          </a:p>
          <a:p>
            <a:pPr marL="838200" lvl="2">
              <a:spcBef>
                <a:spcPts val="300"/>
              </a:spcBef>
            </a:pPr>
            <a:r>
              <a:rPr lang="en-US" sz="1800" dirty="0" smtClean="0"/>
              <a:t>arithmetic</a:t>
            </a:r>
          </a:p>
          <a:p>
            <a:pPr marL="838200" lvl="2">
              <a:spcBef>
                <a:spcPts val="300"/>
              </a:spcBef>
            </a:pPr>
            <a:r>
              <a:rPr lang="en-US" sz="1800" dirty="0" smtClean="0"/>
              <a:t>logical</a:t>
            </a:r>
          </a:p>
          <a:p>
            <a:pPr marL="838200" lvl="2">
              <a:spcBef>
                <a:spcPts val="300"/>
              </a:spcBef>
            </a:pPr>
            <a:r>
              <a:rPr lang="en-US" sz="1800" dirty="0" smtClean="0"/>
              <a:t>shifts and bit manipulation</a:t>
            </a:r>
          </a:p>
          <a:p>
            <a:pPr marL="838200" lvl="2">
              <a:spcBef>
                <a:spcPts val="300"/>
              </a:spcBef>
            </a:pPr>
            <a:r>
              <a:rPr lang="en-US" sz="1800" dirty="0" smtClean="0"/>
              <a:t>memory</a:t>
            </a:r>
          </a:p>
          <a:p>
            <a:pPr marL="838200" lvl="2">
              <a:spcBef>
                <a:spcPts val="300"/>
              </a:spcBef>
            </a:pPr>
            <a:r>
              <a:rPr lang="en-US" sz="1800" dirty="0" smtClean="0"/>
              <a:t>compares</a:t>
            </a:r>
          </a:p>
          <a:p>
            <a:pPr marL="838200" lvl="2">
              <a:spcBef>
                <a:spcPts val="300"/>
              </a:spcBef>
            </a:pPr>
            <a:r>
              <a:rPr lang="en-US" sz="1800" dirty="0" smtClean="0"/>
              <a:t>branches and jumps</a:t>
            </a:r>
          </a:p>
          <a:p>
            <a:pPr marL="838200" lvl="2">
              <a:spcBef>
                <a:spcPts val="300"/>
              </a:spcBef>
            </a:pPr>
            <a:r>
              <a:rPr lang="en-US" sz="1800" dirty="0" smtClean="0"/>
              <a:t>procedure calls &amp; returns</a:t>
            </a:r>
          </a:p>
          <a:p>
            <a:pPr marL="552450" lvl="1">
              <a:spcBef>
                <a:spcPts val="300"/>
              </a:spcBef>
            </a:pPr>
            <a:r>
              <a:rPr lang="en-US" dirty="0" smtClean="0"/>
              <a:t>Representation </a:t>
            </a:r>
            <a:r>
              <a:rPr lang="en-US" dirty="0"/>
              <a:t>of </a:t>
            </a:r>
            <a:r>
              <a:rPr lang="en-US" dirty="0" smtClean="0"/>
              <a:t>variables, arrays </a:t>
            </a:r>
            <a:r>
              <a:rPr lang="en-US" dirty="0"/>
              <a:t>and data </a:t>
            </a:r>
            <a:r>
              <a:rPr lang="en-US" dirty="0" smtClean="0"/>
              <a:t>structures</a:t>
            </a:r>
            <a:endParaRPr lang="en-US" dirty="0"/>
          </a:p>
        </p:txBody>
      </p:sp>
      <p:sp>
        <p:nvSpPr>
          <p:cNvPr id="6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2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2"/>
          <p:cNvSpPr>
            <a:spLocks/>
          </p:cNvSpPr>
          <p:nvPr/>
        </p:nvSpPr>
        <p:spPr bwMode="auto">
          <a:xfrm>
            <a:off x="7467600" y="22225"/>
            <a:ext cx="15240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 dirty="0" smtClean="0">
                <a:solidFill>
                  <a:srgbClr val="FFFFFF"/>
                </a:solidFill>
                <a:ea typeface="Gill Sans" charset="0"/>
                <a:cs typeface="Gill Sans" charset="0"/>
              </a:rPr>
              <a:t>Saint Louis University</a:t>
            </a:r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6608147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Topic: </a:t>
            </a:r>
            <a:r>
              <a:rPr lang="en-US" dirty="0" smtClean="0"/>
              <a:t> Computer Architecture</a:t>
            </a:r>
            <a:endParaRPr lang="en-US" dirty="0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8382000" cy="4927600"/>
          </a:xfrm>
          <a:ln/>
        </p:spPr>
        <p:txBody>
          <a:bodyPr/>
          <a:lstStyle/>
          <a:p>
            <a:r>
              <a:rPr lang="en-US" sz="2000" dirty="0"/>
              <a:t>Topics</a:t>
            </a:r>
          </a:p>
          <a:p>
            <a:pPr marL="552450" lvl="1">
              <a:spcBef>
                <a:spcPts val="300"/>
              </a:spcBef>
            </a:pPr>
            <a:r>
              <a:rPr lang="en-US" dirty="0" smtClean="0"/>
              <a:t>Fundamentals of Logic Design (gates &amp; circuits)</a:t>
            </a:r>
          </a:p>
          <a:p>
            <a:pPr marL="552450" lvl="1">
              <a:spcBef>
                <a:spcPts val="300"/>
              </a:spcBef>
            </a:pPr>
            <a:r>
              <a:rPr lang="en-US" dirty="0" smtClean="0"/>
              <a:t>Processor Organization</a:t>
            </a:r>
          </a:p>
          <a:p>
            <a:pPr marL="552450" lvl="1">
              <a:spcBef>
                <a:spcPts val="300"/>
              </a:spcBef>
            </a:pPr>
            <a:r>
              <a:rPr lang="en-US" dirty="0" smtClean="0"/>
              <a:t>CPU (core) Organization</a:t>
            </a:r>
          </a:p>
          <a:p>
            <a:pPr marL="552450" lvl="1">
              <a:spcBef>
                <a:spcPts val="300"/>
              </a:spcBef>
            </a:pPr>
            <a:r>
              <a:rPr lang="en-US" dirty="0" smtClean="0"/>
              <a:t>Fetch-Decode-Execute Cycle and </a:t>
            </a:r>
            <a:r>
              <a:rPr lang="en-US" dirty="0" err="1" smtClean="0"/>
              <a:t>Datapath</a:t>
            </a:r>
            <a:r>
              <a:rPr lang="en-US" dirty="0" smtClean="0"/>
              <a:t> Flow</a:t>
            </a:r>
          </a:p>
          <a:p>
            <a:pPr marL="552450" lvl="1">
              <a:spcBef>
                <a:spcPts val="300"/>
              </a:spcBef>
            </a:pPr>
            <a:r>
              <a:rPr lang="en-US" dirty="0" smtClean="0"/>
              <a:t>Sequential (single-cycle) </a:t>
            </a:r>
            <a:r>
              <a:rPr lang="en-US" dirty="0" err="1" smtClean="0"/>
              <a:t>Datapath</a:t>
            </a:r>
            <a:endParaRPr lang="en-US" dirty="0" smtClean="0"/>
          </a:p>
          <a:p>
            <a:pPr marL="552450" lvl="1">
              <a:spcBef>
                <a:spcPts val="300"/>
              </a:spcBef>
            </a:pPr>
            <a:r>
              <a:rPr lang="en-US" dirty="0" smtClean="0"/>
              <a:t>Pipelined </a:t>
            </a:r>
            <a:r>
              <a:rPr lang="en-US" dirty="0" err="1" smtClean="0"/>
              <a:t>Datapath</a:t>
            </a:r>
            <a:endParaRPr lang="en-US" dirty="0" smtClean="0"/>
          </a:p>
          <a:p>
            <a:pPr marL="838200" lvl="2">
              <a:spcBef>
                <a:spcPts val="300"/>
              </a:spcBef>
            </a:pPr>
            <a:r>
              <a:rPr lang="en-US" dirty="0" smtClean="0"/>
              <a:t>purpose / benefit</a:t>
            </a:r>
          </a:p>
          <a:p>
            <a:pPr marL="838200" lvl="2">
              <a:spcBef>
                <a:spcPts val="300"/>
              </a:spcBef>
            </a:pPr>
            <a:r>
              <a:rPr lang="en-US" dirty="0" smtClean="0"/>
              <a:t>data and control dependencies</a:t>
            </a:r>
          </a:p>
          <a:p>
            <a:pPr marL="838200" lvl="2">
              <a:spcBef>
                <a:spcPts val="300"/>
              </a:spcBef>
            </a:pPr>
            <a:r>
              <a:rPr lang="en-US" dirty="0" smtClean="0"/>
              <a:t>hazards</a:t>
            </a:r>
          </a:p>
          <a:p>
            <a:pPr marL="838200" lvl="2">
              <a:spcBef>
                <a:spcPts val="300"/>
              </a:spcBef>
            </a:pPr>
            <a:r>
              <a:rPr lang="en-US" dirty="0" smtClean="0"/>
              <a:t>bypassing / forwarding</a:t>
            </a:r>
          </a:p>
          <a:p>
            <a:pPr marL="838200" lvl="2">
              <a:spcBef>
                <a:spcPts val="300"/>
              </a:spcBef>
            </a:pPr>
            <a:r>
              <a:rPr lang="en-US" dirty="0" smtClean="0"/>
              <a:t>branch prediction</a:t>
            </a:r>
          </a:p>
          <a:p>
            <a:pPr marL="838200" lvl="2">
              <a:spcBef>
                <a:spcPts val="300"/>
              </a:spcBef>
            </a:pPr>
            <a:endParaRPr lang="en-US" dirty="0" smtClean="0"/>
          </a:p>
        </p:txBody>
      </p:sp>
      <p:sp>
        <p:nvSpPr>
          <p:cNvPr id="6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2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2"/>
          <p:cNvSpPr>
            <a:spLocks/>
          </p:cNvSpPr>
          <p:nvPr/>
        </p:nvSpPr>
        <p:spPr bwMode="auto">
          <a:xfrm>
            <a:off x="7467600" y="22225"/>
            <a:ext cx="15240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 dirty="0" smtClean="0">
                <a:solidFill>
                  <a:srgbClr val="FFFFFF"/>
                </a:solidFill>
                <a:ea typeface="Gill Sans" charset="0"/>
                <a:cs typeface="Gill Sans" charset="0"/>
              </a:rPr>
              <a:t>Saint Louis University</a:t>
            </a:r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116150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Topic: </a:t>
            </a:r>
            <a:r>
              <a:rPr lang="en-US" dirty="0" smtClean="0"/>
              <a:t> Memory and the Memory </a:t>
            </a:r>
            <a:r>
              <a:rPr lang="en-US" dirty="0"/>
              <a:t>Hierarchy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Topics</a:t>
            </a:r>
          </a:p>
          <a:p>
            <a:pPr marL="552450" lvl="1"/>
            <a:r>
              <a:rPr lang="en-US" dirty="0" smtClean="0"/>
              <a:t>Data representation</a:t>
            </a:r>
          </a:p>
          <a:p>
            <a:pPr marL="552450" lvl="1"/>
            <a:r>
              <a:rPr lang="en-US" dirty="0" smtClean="0"/>
              <a:t>Memory technology (disk vs. RAM vs. ROM vs. cache)</a:t>
            </a:r>
          </a:p>
          <a:p>
            <a:pPr marL="552450" lvl="1"/>
            <a:r>
              <a:rPr lang="en-US" dirty="0"/>
              <a:t>Loads &amp; Stores (reads &amp; writes)</a:t>
            </a:r>
          </a:p>
          <a:p>
            <a:pPr marL="552450" lvl="1"/>
            <a:r>
              <a:rPr lang="en-US" dirty="0" smtClean="0"/>
              <a:t>Physical vs. Virtual memory</a:t>
            </a:r>
          </a:p>
          <a:p>
            <a:pPr marL="838200" lvl="2"/>
            <a:r>
              <a:rPr lang="en-US" dirty="0" smtClean="0"/>
              <a:t>page tables, address translation, and TLB</a:t>
            </a:r>
          </a:p>
          <a:p>
            <a:pPr marL="838200" lvl="2"/>
            <a:r>
              <a:rPr lang="en-US" dirty="0" smtClean="0"/>
              <a:t>how memory organized within a process</a:t>
            </a:r>
          </a:p>
          <a:p>
            <a:pPr marL="1181100" lvl="3"/>
            <a:r>
              <a:rPr lang="en-US" dirty="0" smtClean="0"/>
              <a:t>global vs. heap vs. stack memory</a:t>
            </a:r>
          </a:p>
          <a:p>
            <a:pPr marL="552450" lvl="1"/>
            <a:r>
              <a:rPr lang="en-US" dirty="0" smtClean="0"/>
              <a:t>Cache memory</a:t>
            </a:r>
          </a:p>
          <a:p>
            <a:pPr marL="838200" lvl="2"/>
            <a:r>
              <a:rPr lang="en-US" dirty="0" smtClean="0"/>
              <a:t>purpose / benefit</a:t>
            </a:r>
          </a:p>
          <a:p>
            <a:pPr marL="838200" lvl="2"/>
            <a:r>
              <a:rPr lang="en-US" dirty="0" smtClean="0"/>
              <a:t>locality</a:t>
            </a:r>
          </a:p>
          <a:p>
            <a:pPr marL="838200" lvl="2"/>
            <a:r>
              <a:rPr lang="en-US" dirty="0" smtClean="0"/>
              <a:t>how it works</a:t>
            </a:r>
            <a:endParaRPr lang="en-US" dirty="0"/>
          </a:p>
          <a:p>
            <a:pPr marL="552450" lvl="1"/>
            <a:endParaRPr lang="en-US" dirty="0" smtClean="0"/>
          </a:p>
        </p:txBody>
      </p:sp>
      <p:sp>
        <p:nvSpPr>
          <p:cNvPr id="6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2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2"/>
          <p:cNvSpPr>
            <a:spLocks/>
          </p:cNvSpPr>
          <p:nvPr/>
        </p:nvSpPr>
        <p:spPr bwMode="auto">
          <a:xfrm>
            <a:off x="7467600" y="22225"/>
            <a:ext cx="15240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 dirty="0" smtClean="0">
                <a:solidFill>
                  <a:srgbClr val="FFFFFF"/>
                </a:solidFill>
                <a:ea typeface="Gill Sans" charset="0"/>
                <a:cs typeface="Gill Sans" charset="0"/>
              </a:rPr>
              <a:t>Saint Louis University</a:t>
            </a:r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68367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Topic: </a:t>
            </a:r>
            <a:r>
              <a:rPr lang="en-US" dirty="0" smtClean="0"/>
              <a:t> Performance and Optimization</a:t>
            </a:r>
            <a:endParaRPr lang="en-US" dirty="0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  <a:p>
            <a:pPr marL="552450" lvl="1"/>
            <a:r>
              <a:rPr lang="en-US" dirty="0" smtClean="0"/>
              <a:t>How simple modifications in assembly / machine code can dramatically affect execution time</a:t>
            </a:r>
          </a:p>
          <a:p>
            <a:pPr marL="552450" lvl="1"/>
            <a:r>
              <a:rPr lang="en-US" dirty="0" smtClean="0"/>
              <a:t>Co-optimization </a:t>
            </a:r>
            <a:r>
              <a:rPr lang="en-US" dirty="0"/>
              <a:t>(control and </a:t>
            </a:r>
            <a:r>
              <a:rPr lang="en-US" dirty="0" smtClean="0"/>
              <a:t>data)</a:t>
            </a:r>
          </a:p>
          <a:p>
            <a:pPr marL="552450" lvl="1"/>
            <a:r>
              <a:rPr lang="en-US" dirty="0" smtClean="0"/>
              <a:t>Measuring </a:t>
            </a:r>
            <a:r>
              <a:rPr lang="en-US" dirty="0"/>
              <a:t>time on a computer</a:t>
            </a:r>
          </a:p>
          <a:p>
            <a:pPr marL="552450" lvl="1"/>
            <a:r>
              <a:rPr lang="en-US" dirty="0" smtClean="0"/>
              <a:t>Related to </a:t>
            </a:r>
            <a:r>
              <a:rPr lang="en-US" dirty="0"/>
              <a:t>architecture, compilers, and OS</a:t>
            </a:r>
          </a:p>
        </p:txBody>
      </p:sp>
      <p:sp>
        <p:nvSpPr>
          <p:cNvPr id="6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2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2"/>
          <p:cNvSpPr>
            <a:spLocks/>
          </p:cNvSpPr>
          <p:nvPr/>
        </p:nvSpPr>
        <p:spPr bwMode="auto">
          <a:xfrm>
            <a:off x="7467600" y="22225"/>
            <a:ext cx="15240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 dirty="0" smtClean="0">
                <a:solidFill>
                  <a:srgbClr val="FFFFFF"/>
                </a:solidFill>
                <a:ea typeface="Gill Sans" charset="0"/>
                <a:cs typeface="Gill Sans" charset="0"/>
              </a:rPr>
              <a:t>Saint Louis University</a:t>
            </a:r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887942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type="title"/>
          </p:nvPr>
        </p:nvSpPr>
        <p:spPr>
          <a:xfrm>
            <a:off x="2971800" y="2720975"/>
            <a:ext cx="2870200" cy="784225"/>
          </a:xfrm>
          <a:ln/>
        </p:spPr>
        <p:txBody>
          <a:bodyPr/>
          <a:lstStyle/>
          <a:p>
            <a:pPr marL="80963" indent="-809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800" dirty="0" smtClean="0">
                <a:solidFill>
                  <a:srgbClr val="606060"/>
                </a:solidFill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Welcome and Enjoy! </a:t>
            </a:r>
            <a:endParaRPr lang="en-US" sz="4800" dirty="0">
              <a:solidFill>
                <a:srgbClr val="606060"/>
              </a:solidFill>
              <a:latin typeface="Calibri Italic" charset="0"/>
              <a:ea typeface="ヒラギノ角ゴ ProN W3" charset="-128"/>
              <a:cs typeface="ヒラギノ角ゴ ProN W3" charset="-128"/>
              <a:sym typeface="Calibri Italic" charset="0"/>
            </a:endParaRPr>
          </a:p>
        </p:txBody>
      </p:sp>
      <p:sp>
        <p:nvSpPr>
          <p:cNvPr id="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2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2"/>
          <p:cNvSpPr>
            <a:spLocks/>
          </p:cNvSpPr>
          <p:nvPr/>
        </p:nvSpPr>
        <p:spPr bwMode="auto">
          <a:xfrm>
            <a:off x="7467600" y="22225"/>
            <a:ext cx="15240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 dirty="0" smtClean="0">
                <a:solidFill>
                  <a:srgbClr val="FFFFFF"/>
                </a:solidFill>
                <a:ea typeface="Gill Sans" charset="0"/>
                <a:cs typeface="Gill Sans" charset="0"/>
              </a:rPr>
              <a:t>Saint Louis University</a:t>
            </a:r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254000"/>
            <a:ext cx="8382000" cy="1143000"/>
          </a:xfrm>
          <a:ln/>
        </p:spPr>
        <p:txBody>
          <a:bodyPr/>
          <a:lstStyle/>
          <a:p>
            <a:pPr marL="119063" indent="-119063"/>
            <a:r>
              <a:rPr lang="en-US" dirty="0"/>
              <a:t>Great Reality #1: </a:t>
            </a:r>
            <a:br>
              <a:rPr lang="en-US" dirty="0"/>
            </a:br>
            <a:r>
              <a:rPr lang="en-US" dirty="0" err="1"/>
              <a:t>Ints</a:t>
            </a:r>
            <a:r>
              <a:rPr lang="en-US" dirty="0"/>
              <a:t> are not Integers, Floats are not </a:t>
            </a:r>
            <a:r>
              <a:rPr lang="en-US" dirty="0" err="1"/>
              <a:t>Reals</a:t>
            </a:r>
            <a:endParaRPr lang="en-US" dirty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Example 1: Is x</a:t>
            </a:r>
            <a:r>
              <a:rPr lang="en-US" baseline="32000" dirty="0"/>
              <a:t>2</a:t>
            </a:r>
            <a:r>
              <a:rPr lang="en-US" dirty="0"/>
              <a:t> ≥ 0?</a:t>
            </a:r>
          </a:p>
          <a:p>
            <a:pPr marL="552450" lvl="1">
              <a:spcBef>
                <a:spcPts val="1600"/>
              </a:spcBef>
            </a:pPr>
            <a:r>
              <a:rPr lang="en-US" dirty="0"/>
              <a:t>Float’s: Yes!</a:t>
            </a:r>
          </a:p>
          <a:p>
            <a:pPr marL="552450" lvl="1">
              <a:spcBef>
                <a:spcPts val="9600"/>
              </a:spcBef>
            </a:pPr>
            <a:r>
              <a:rPr lang="en-US" dirty="0" err="1"/>
              <a:t>Int’s</a:t>
            </a:r>
            <a:r>
              <a:rPr lang="en-US" dirty="0"/>
              <a:t>:</a:t>
            </a:r>
          </a:p>
          <a:p>
            <a:pPr marL="838200" lvl="2"/>
            <a:r>
              <a:rPr lang="en-US" dirty="0">
                <a:ea typeface="Zapf Dingbats" charset="2"/>
                <a:cs typeface="Zapf Dingbats" charset="2"/>
              </a:rPr>
              <a:t> 40000 * 40000  ➙ 1600000000</a:t>
            </a:r>
            <a:endParaRPr lang="en-US" dirty="0"/>
          </a:p>
          <a:p>
            <a:pPr marL="838200" lvl="2"/>
            <a:r>
              <a:rPr lang="en-US" dirty="0">
                <a:ea typeface="Zapf Dingbats" charset="2"/>
                <a:cs typeface="Zapf Dingbats" charset="2"/>
              </a:rPr>
              <a:t> 50000 * 50000  ➙ ??</a:t>
            </a:r>
            <a:endParaRPr lang="en-US" dirty="0"/>
          </a:p>
          <a:p>
            <a:r>
              <a:rPr lang="en-US" dirty="0"/>
              <a:t>Example 2: Is (</a:t>
            </a:r>
            <a:r>
              <a:rPr lang="en-US" dirty="0" err="1"/>
              <a:t>x</a:t>
            </a:r>
            <a:r>
              <a:rPr lang="en-US" dirty="0"/>
              <a:t> + </a:t>
            </a:r>
            <a:r>
              <a:rPr lang="en-US" dirty="0" err="1"/>
              <a:t>y</a:t>
            </a:r>
            <a:r>
              <a:rPr lang="en-US" dirty="0"/>
              <a:t>) + </a:t>
            </a:r>
            <a:r>
              <a:rPr lang="en-US" dirty="0" err="1"/>
              <a:t>z</a:t>
            </a:r>
            <a:r>
              <a:rPr lang="en-US" dirty="0"/>
              <a:t>  =  </a:t>
            </a:r>
            <a:r>
              <a:rPr lang="en-US" dirty="0" err="1"/>
              <a:t>x</a:t>
            </a:r>
            <a:r>
              <a:rPr lang="en-US" dirty="0"/>
              <a:t> + (</a:t>
            </a:r>
            <a:r>
              <a:rPr lang="en-US" dirty="0" err="1"/>
              <a:t>y</a:t>
            </a:r>
            <a:r>
              <a:rPr lang="en-US" dirty="0"/>
              <a:t> + </a:t>
            </a:r>
            <a:r>
              <a:rPr lang="en-US" dirty="0" err="1"/>
              <a:t>z</a:t>
            </a:r>
            <a:r>
              <a:rPr lang="en-US" dirty="0"/>
              <a:t>)?</a:t>
            </a:r>
          </a:p>
          <a:p>
            <a:pPr marL="552450" lvl="1"/>
            <a:r>
              <a:rPr lang="en-US" dirty="0"/>
              <a:t>Unsigned &amp; Signed </a:t>
            </a:r>
            <a:r>
              <a:rPr lang="en-US" dirty="0" err="1"/>
              <a:t>Int’s</a:t>
            </a:r>
            <a:r>
              <a:rPr lang="en-US" dirty="0"/>
              <a:t>: Yes!</a:t>
            </a:r>
          </a:p>
          <a:p>
            <a:pPr marL="552450" lvl="1"/>
            <a:r>
              <a:rPr lang="en-US" dirty="0"/>
              <a:t>Float’s:	</a:t>
            </a:r>
          </a:p>
          <a:p>
            <a:pPr marL="838200" lvl="2"/>
            <a:r>
              <a:rPr lang="en-US" dirty="0"/>
              <a:t> (1e20 + -1e20) + 3.14 --&gt; 3.14</a:t>
            </a:r>
          </a:p>
          <a:p>
            <a:pPr marL="838200" lvl="2"/>
            <a:r>
              <a:rPr lang="en-US" dirty="0"/>
              <a:t> 1e20 + (-1e20 + 3.14) --&gt; ??</a:t>
            </a:r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98800" y="1900238"/>
            <a:ext cx="5524500" cy="1820862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7174" name="Rectangle 6"/>
          <p:cNvSpPr>
            <a:spLocks/>
          </p:cNvSpPr>
          <p:nvPr/>
        </p:nvSpPr>
        <p:spPr bwMode="auto">
          <a:xfrm>
            <a:off x="7342188" y="6578600"/>
            <a:ext cx="1727200" cy="254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Source: xkcd.com</a:t>
            </a:r>
            <a:r>
              <a:rPr lang="en-US" sz="12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/571</a:t>
            </a:r>
          </a:p>
        </p:txBody>
      </p:sp>
      <p:sp>
        <p:nvSpPr>
          <p:cNvPr id="8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2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2"/>
          <p:cNvSpPr>
            <a:spLocks/>
          </p:cNvSpPr>
          <p:nvPr/>
        </p:nvSpPr>
        <p:spPr bwMode="auto">
          <a:xfrm>
            <a:off x="7467600" y="22225"/>
            <a:ext cx="15240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 dirty="0" smtClean="0">
                <a:solidFill>
                  <a:srgbClr val="FFFFFF"/>
                </a:solidFill>
                <a:ea typeface="Gill Sans" charset="0"/>
                <a:cs typeface="Gill Sans" charset="0"/>
              </a:rPr>
              <a:t>Saint Louis University</a:t>
            </a:r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Code Security Example</a:t>
            </a:r>
          </a:p>
        </p:txBody>
      </p:sp>
      <p:sp>
        <p:nvSpPr>
          <p:cNvPr id="8196" name="Rectangle 4"/>
          <p:cNvSpPr>
            <a:spLocks/>
          </p:cNvSpPr>
          <p:nvPr/>
        </p:nvSpPr>
        <p:spPr bwMode="auto">
          <a:xfrm>
            <a:off x="508000" y="1270000"/>
            <a:ext cx="8080437" cy="2785378"/>
          </a:xfrm>
          <a:prstGeom prst="rect">
            <a:avLst/>
          </a:prstGeom>
          <a:solidFill>
            <a:srgbClr val="F7F5CD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prstTxWarp prst="textNoShape">
              <a:avLst/>
            </a:prstTxWarp>
            <a:spAutoFit/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/* Kernel memory region holding user-accessible data */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#define KSIZE 1024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char kbuf[KSIZE];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/* Copy at most maxlen bytes from kernel region to user buffer */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 copy_from_kernel(void *user_dest, int maxlen) {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  /* Byte count len is minimum of buffer size and maxlen */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  int len = KSIZE &lt; maxlen ? KSIZE : maxlen;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  memcpy(user_dest, kbuf, len);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  return len;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4445000"/>
            <a:ext cx="8382000" cy="2387600"/>
          </a:xfrm>
          <a:ln/>
        </p:spPr>
        <p:txBody>
          <a:bodyPr/>
          <a:lstStyle/>
          <a:p>
            <a:r>
              <a:rPr lang="en-US"/>
              <a:t>Similar to code found in FreeBSD’s implementation of getpeername</a:t>
            </a:r>
          </a:p>
          <a:p>
            <a:r>
              <a:rPr lang="en-US"/>
              <a:t>There are legions of smart people trying to find vulnerabilities in programs</a:t>
            </a:r>
          </a:p>
        </p:txBody>
      </p:sp>
      <p:sp>
        <p:nvSpPr>
          <p:cNvPr id="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2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2"/>
          <p:cNvSpPr>
            <a:spLocks/>
          </p:cNvSpPr>
          <p:nvPr/>
        </p:nvSpPr>
        <p:spPr bwMode="auto">
          <a:xfrm>
            <a:off x="7467600" y="22225"/>
            <a:ext cx="15240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 dirty="0" smtClean="0">
                <a:solidFill>
                  <a:srgbClr val="FFFFFF"/>
                </a:solidFill>
                <a:ea typeface="Gill Sans" charset="0"/>
                <a:cs typeface="Gill Sans" charset="0"/>
              </a:rPr>
              <a:t>Saint Louis University</a:t>
            </a:r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Typical Usage</a:t>
            </a:r>
          </a:p>
        </p:txBody>
      </p:sp>
      <p:sp>
        <p:nvSpPr>
          <p:cNvPr id="9220" name="Rectangle 4"/>
          <p:cNvSpPr>
            <a:spLocks/>
          </p:cNvSpPr>
          <p:nvPr/>
        </p:nvSpPr>
        <p:spPr bwMode="auto">
          <a:xfrm>
            <a:off x="508000" y="1329422"/>
            <a:ext cx="8080437" cy="2785378"/>
          </a:xfrm>
          <a:prstGeom prst="rect">
            <a:avLst/>
          </a:prstGeom>
          <a:solidFill>
            <a:srgbClr val="F7F5CD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prstTxWarp prst="textNoShape">
              <a:avLst/>
            </a:prstTxWarp>
            <a:spAutoFit/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/* Kernel memory region holding user-accessible data */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#define KSIZE 1024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char kbuf[KSIZE];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/* Copy at most maxlen bytes from kernel region to user buffer */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 copy_from_kernel(void *user_dest, int maxlen) {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  /* Byte count len is minimum of buffer size and maxlen */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  int len = KSIZE &lt; maxlen ? KSIZE : maxlen;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  memcpy(user_dest, kbuf, len);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  return len;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</a:t>
            </a:r>
          </a:p>
        </p:txBody>
      </p:sp>
      <p:sp>
        <p:nvSpPr>
          <p:cNvPr id="9221" name="Rectangle 5"/>
          <p:cNvSpPr>
            <a:spLocks/>
          </p:cNvSpPr>
          <p:nvPr/>
        </p:nvSpPr>
        <p:spPr bwMode="auto">
          <a:xfrm>
            <a:off x="508000" y="4445000"/>
            <a:ext cx="4386517" cy="1800493"/>
          </a:xfrm>
          <a:prstGeom prst="rect">
            <a:avLst/>
          </a:prstGeom>
          <a:solidFill>
            <a:srgbClr val="CDF1C5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prstTxWarp prst="textNoShape">
              <a:avLst/>
            </a:prstTxWarp>
            <a:spAutoFit/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#define MSIZE 528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void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getstuff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() {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  char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mybuf[MSIZE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];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 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copy_from_kernel(mybuf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, MSIZE);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 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printf(“%s\n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”,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mybuf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);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</a:t>
            </a:r>
          </a:p>
        </p:txBody>
      </p:sp>
      <p:sp>
        <p:nvSpPr>
          <p:cNvPr id="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2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2"/>
          <p:cNvSpPr>
            <a:spLocks/>
          </p:cNvSpPr>
          <p:nvPr/>
        </p:nvSpPr>
        <p:spPr bwMode="auto">
          <a:xfrm>
            <a:off x="7467600" y="22225"/>
            <a:ext cx="15240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 dirty="0" smtClean="0">
                <a:solidFill>
                  <a:srgbClr val="FFFFFF"/>
                </a:solidFill>
                <a:ea typeface="Gill Sans" charset="0"/>
                <a:cs typeface="Gill Sans" charset="0"/>
              </a:rPr>
              <a:t>Saint Louis University</a:t>
            </a:r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Malicious Usage</a:t>
            </a:r>
          </a:p>
        </p:txBody>
      </p:sp>
      <p:sp>
        <p:nvSpPr>
          <p:cNvPr id="10244" name="Rectangle 4"/>
          <p:cNvSpPr>
            <a:spLocks/>
          </p:cNvSpPr>
          <p:nvPr/>
        </p:nvSpPr>
        <p:spPr bwMode="auto">
          <a:xfrm>
            <a:off x="508000" y="4445000"/>
            <a:ext cx="4509648" cy="1800493"/>
          </a:xfrm>
          <a:prstGeom prst="rect">
            <a:avLst/>
          </a:prstGeom>
          <a:solidFill>
            <a:srgbClr val="D3F2D3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prstTxWarp prst="textNoShape">
              <a:avLst/>
            </a:prstTxWarp>
            <a:spAutoFit/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#define MSIZE 528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void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getstuff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() {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  char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mybuf[MSIZE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];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 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copy_from_kernel(mybuf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, </a:t>
            </a:r>
            <a:r>
              <a:rPr lang="en-US" sz="1600" b="1" dirty="0">
                <a:solidFill>
                  <a:srgbClr val="CC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-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MSIZE);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  . . .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</a:t>
            </a:r>
          </a:p>
        </p:txBody>
      </p:sp>
      <p:sp>
        <p:nvSpPr>
          <p:cNvPr id="10245" name="Rectangle 5"/>
          <p:cNvSpPr>
            <a:spLocks/>
          </p:cNvSpPr>
          <p:nvPr/>
        </p:nvSpPr>
        <p:spPr bwMode="auto">
          <a:xfrm>
            <a:off x="508000" y="1270000"/>
            <a:ext cx="8003493" cy="2708433"/>
          </a:xfrm>
          <a:prstGeom prst="rect">
            <a:avLst/>
          </a:prstGeom>
          <a:solidFill>
            <a:srgbClr val="F7F5CD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/* Kernel memory region holding user-accessible data */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#define KSIZE 1024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char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kbuf[KSIZE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];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/* Copy at most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maxlen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bytes from kernel region to user buffer */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copy_from_kernel(void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*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user_dest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,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maxlen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) {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  /* Byte count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len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is minimum of buffer size and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maxlen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*/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 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len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= KSIZE &lt;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maxlen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? KSIZE :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maxlen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 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memcpy(user_dest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,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kbuf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,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len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);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  return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len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</a:t>
            </a:r>
          </a:p>
        </p:txBody>
      </p:sp>
      <p:sp>
        <p:nvSpPr>
          <p:cNvPr id="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2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2"/>
          <p:cNvSpPr>
            <a:spLocks/>
          </p:cNvSpPr>
          <p:nvPr/>
        </p:nvSpPr>
        <p:spPr bwMode="auto">
          <a:xfrm>
            <a:off x="7467600" y="22225"/>
            <a:ext cx="15240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 dirty="0" smtClean="0">
                <a:solidFill>
                  <a:srgbClr val="FFFFFF"/>
                </a:solidFill>
                <a:ea typeface="Gill Sans" charset="0"/>
                <a:cs typeface="Gill Sans" charset="0"/>
              </a:rPr>
              <a:t>Saint Louis University</a:t>
            </a:r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Computer Arithmetic</a:t>
            </a:r>
            <a:endParaRPr 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Does not generate random values</a:t>
            </a:r>
          </a:p>
          <a:p>
            <a:pPr lvl="1"/>
            <a:r>
              <a:rPr lang="en-US" dirty="0" smtClean="0"/>
              <a:t>Arithmetic operations have important mathematical properties</a:t>
            </a:r>
          </a:p>
          <a:p>
            <a:r>
              <a:rPr lang="en-US" dirty="0" smtClean="0"/>
              <a:t>Cannot assume all “usual” mathematical properties</a:t>
            </a:r>
          </a:p>
          <a:p>
            <a:pPr lvl="1"/>
            <a:r>
              <a:rPr lang="en-US" dirty="0" smtClean="0"/>
              <a:t>Due to finiteness of representations</a:t>
            </a:r>
          </a:p>
          <a:p>
            <a:pPr lvl="1"/>
            <a:r>
              <a:rPr lang="en-US" dirty="0" smtClean="0"/>
              <a:t>Integer operations satisfy “ring” properties</a:t>
            </a:r>
          </a:p>
          <a:p>
            <a:pPr lvl="2"/>
            <a:r>
              <a:rPr lang="en-US" dirty="0" err="1" smtClean="0"/>
              <a:t>Commutativity</a:t>
            </a:r>
            <a:r>
              <a:rPr lang="en-US" dirty="0" smtClean="0"/>
              <a:t>, </a:t>
            </a:r>
            <a:r>
              <a:rPr lang="en-US" dirty="0" err="1" smtClean="0"/>
              <a:t>associativity</a:t>
            </a:r>
            <a:r>
              <a:rPr lang="en-US" dirty="0" smtClean="0"/>
              <a:t>, </a:t>
            </a:r>
            <a:r>
              <a:rPr lang="en-US" dirty="0" err="1" smtClean="0"/>
              <a:t>distributivity</a:t>
            </a:r>
            <a:endParaRPr lang="en-US" dirty="0" smtClean="0"/>
          </a:p>
          <a:p>
            <a:pPr lvl="1"/>
            <a:r>
              <a:rPr lang="en-US" dirty="0" smtClean="0"/>
              <a:t>Floating point operations satisfy “ordering” properties</a:t>
            </a:r>
          </a:p>
          <a:p>
            <a:pPr lvl="2"/>
            <a:r>
              <a:rPr lang="en-US" dirty="0" err="1" smtClean="0"/>
              <a:t>Monotonicity</a:t>
            </a:r>
            <a:r>
              <a:rPr lang="en-US" dirty="0" smtClean="0"/>
              <a:t>, values of signs</a:t>
            </a:r>
          </a:p>
          <a:p>
            <a:r>
              <a:rPr lang="en-US" dirty="0" smtClean="0"/>
              <a:t>Observation</a:t>
            </a:r>
          </a:p>
          <a:p>
            <a:pPr lvl="1"/>
            <a:r>
              <a:rPr lang="en-US" dirty="0" smtClean="0"/>
              <a:t>Need to understand which abstractions apply in which contexts</a:t>
            </a:r>
          </a:p>
          <a:p>
            <a:pPr lvl="1"/>
            <a:r>
              <a:rPr lang="en-US" dirty="0" smtClean="0"/>
              <a:t>Important issues for compiler writers and serious application programmers</a:t>
            </a:r>
            <a:endParaRPr lang="en-US" dirty="0"/>
          </a:p>
        </p:txBody>
      </p:sp>
      <p:sp>
        <p:nvSpPr>
          <p:cNvPr id="6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2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2"/>
          <p:cNvSpPr>
            <a:spLocks/>
          </p:cNvSpPr>
          <p:nvPr/>
        </p:nvSpPr>
        <p:spPr bwMode="auto">
          <a:xfrm>
            <a:off x="7467600" y="22225"/>
            <a:ext cx="15240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 dirty="0" smtClean="0">
                <a:solidFill>
                  <a:srgbClr val="FFFFFF"/>
                </a:solidFill>
                <a:ea typeface="Gill Sans" charset="0"/>
                <a:cs typeface="Gill Sans" charset="0"/>
              </a:rPr>
              <a:t>Saint Louis University</a:t>
            </a:r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 Reality #2: 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You’ve Got to Know Assembly</a:t>
            </a:r>
            <a:endParaRPr lang="en-US" dirty="0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Chances are, you’ll never write programs in assembly</a:t>
            </a:r>
          </a:p>
          <a:p>
            <a:pPr lvl="1"/>
            <a:r>
              <a:rPr lang="en-US" dirty="0" smtClean="0"/>
              <a:t>Compilers are much better &amp; more patient than you are</a:t>
            </a:r>
          </a:p>
          <a:p>
            <a:r>
              <a:rPr lang="en-US" dirty="0" smtClean="0"/>
              <a:t>But: Assembly is key to understanding machine-level execution</a:t>
            </a:r>
          </a:p>
          <a:p>
            <a:pPr lvl="1"/>
            <a:r>
              <a:rPr lang="en-US" dirty="0" smtClean="0"/>
              <a:t>Behavior of programs in presence of bugs</a:t>
            </a:r>
          </a:p>
          <a:p>
            <a:pPr lvl="2"/>
            <a:r>
              <a:rPr lang="en-US" dirty="0" smtClean="0"/>
              <a:t>High-level language models break down</a:t>
            </a:r>
          </a:p>
          <a:p>
            <a:pPr lvl="1"/>
            <a:r>
              <a:rPr lang="en-US" dirty="0" smtClean="0"/>
              <a:t>Tuning program performance</a:t>
            </a:r>
          </a:p>
          <a:p>
            <a:pPr lvl="2"/>
            <a:r>
              <a:rPr lang="en-US" dirty="0" smtClean="0"/>
              <a:t>Understand optimizations done / not done by the compiler</a:t>
            </a:r>
          </a:p>
          <a:p>
            <a:pPr lvl="2"/>
            <a:r>
              <a:rPr lang="en-US" dirty="0" smtClean="0"/>
              <a:t>Understanding sources of program inefficiency</a:t>
            </a:r>
          </a:p>
          <a:p>
            <a:pPr lvl="1"/>
            <a:r>
              <a:rPr lang="en-US" dirty="0" smtClean="0"/>
              <a:t>Implementing system software</a:t>
            </a:r>
          </a:p>
          <a:p>
            <a:pPr lvl="2"/>
            <a:r>
              <a:rPr lang="en-US" dirty="0" smtClean="0"/>
              <a:t>Compiler has machine code as target</a:t>
            </a:r>
          </a:p>
          <a:p>
            <a:pPr lvl="2"/>
            <a:r>
              <a:rPr lang="en-US" dirty="0" smtClean="0"/>
              <a:t>Operating systems must manage process state</a:t>
            </a:r>
          </a:p>
          <a:p>
            <a:pPr lvl="1"/>
            <a:r>
              <a:rPr lang="en-US" dirty="0" smtClean="0"/>
              <a:t>Creating / fighting malware</a:t>
            </a:r>
          </a:p>
          <a:p>
            <a:pPr lvl="2"/>
            <a:r>
              <a:rPr lang="en-US" dirty="0" smtClean="0"/>
              <a:t>x86 assembly is the language of choice!</a:t>
            </a:r>
            <a:endParaRPr lang="en-US" dirty="0"/>
          </a:p>
        </p:txBody>
      </p:sp>
      <p:sp>
        <p:nvSpPr>
          <p:cNvPr id="6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2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2"/>
          <p:cNvSpPr>
            <a:spLocks/>
          </p:cNvSpPr>
          <p:nvPr/>
        </p:nvSpPr>
        <p:spPr bwMode="auto">
          <a:xfrm>
            <a:off x="7467600" y="22225"/>
            <a:ext cx="15240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 dirty="0" smtClean="0">
                <a:solidFill>
                  <a:srgbClr val="FFFFFF"/>
                </a:solidFill>
                <a:ea typeface="Gill Sans" charset="0"/>
                <a:cs typeface="Gill Sans" charset="0"/>
              </a:rPr>
              <a:t>Saint Louis University</a:t>
            </a:r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Calibri Bold"/>
        <a:ea typeface="ヒラギノ角ゴ ProN W6"/>
        <a:cs typeface="ヒラギノ角ゴ ProN W6"/>
      </a:majorFont>
      <a:minorFont>
        <a:latin typeface="Calibri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Only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375</TotalTime>
  <Pages>0</Pages>
  <Words>2356</Words>
  <Characters>0</Characters>
  <Application>Microsoft Office PowerPoint</Application>
  <PresentationFormat>On-screen Show (4:3)</PresentationFormat>
  <Lines>0</Lines>
  <Paragraphs>447</Paragraphs>
  <Slides>34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Title Slide</vt:lpstr>
      <vt:lpstr>Title and Content</vt:lpstr>
      <vt:lpstr>Title Only</vt:lpstr>
      <vt:lpstr>Chart</vt:lpstr>
      <vt:lpstr>PowerPoint Presentation</vt:lpstr>
      <vt:lpstr>Overview</vt:lpstr>
      <vt:lpstr>Course Theme:       Abstraction Is Good But Don’t Forget Reality</vt:lpstr>
      <vt:lpstr>Great Reality #1:  Ints are not Integers, Floats are not Reals</vt:lpstr>
      <vt:lpstr>Code Security Example</vt:lpstr>
      <vt:lpstr>Typical Usage</vt:lpstr>
      <vt:lpstr>Malicious Usage</vt:lpstr>
      <vt:lpstr>Computer Arithmetic</vt:lpstr>
      <vt:lpstr>Great Reality #2:   You’ve Got to Know Assembly</vt:lpstr>
      <vt:lpstr>Assembly Code Example</vt:lpstr>
      <vt:lpstr>Code to Read Counter</vt:lpstr>
      <vt:lpstr>Great Reality #3: Memory Matters Random Access Memory Is an Unphysical Abstraction</vt:lpstr>
      <vt:lpstr>Memory Referencing Bug Example</vt:lpstr>
      <vt:lpstr>Memory Referencing Bug Example</vt:lpstr>
      <vt:lpstr>Memory Referencing Errors</vt:lpstr>
      <vt:lpstr>Memory System Performance Example</vt:lpstr>
      <vt:lpstr>The Memory Mountain</vt:lpstr>
      <vt:lpstr>Great Reality #4: There’s more to performance than asymptotic complexity </vt:lpstr>
      <vt:lpstr>Example Matrix Multiplication</vt:lpstr>
      <vt:lpstr>MMM Plot: Analysis</vt:lpstr>
      <vt:lpstr>Great Reality #5: Computers do more than execute programs</vt:lpstr>
      <vt:lpstr>Course Perspective</vt:lpstr>
      <vt:lpstr>Course Perspective (Cont.)</vt:lpstr>
      <vt:lpstr>Course Website </vt:lpstr>
      <vt:lpstr>Textbook</vt:lpstr>
      <vt:lpstr>Attendance and Class Guidelines</vt:lpstr>
      <vt:lpstr>Policies: Grading</vt:lpstr>
      <vt:lpstr>Policy for Collaborating on Assignments</vt:lpstr>
      <vt:lpstr>Cheating</vt:lpstr>
      <vt:lpstr>Topic:  Programs and Data</vt:lpstr>
      <vt:lpstr>Topic:  Computer Architecture</vt:lpstr>
      <vt:lpstr>Topic:  Memory and the Memory Hierarchy</vt:lpstr>
      <vt:lpstr>Topic:  Performance and Optimization</vt:lpstr>
      <vt:lpstr>Welcome and Enjoy!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 1st Lecture, Jan. 12th</dc:title>
  <dc:subject/>
  <dc:creator>Markus Pueschel</dc:creator>
  <cp:keywords/>
  <dc:description>Redesign of slides created by Randal E. Bryant and David R. O'Hallaron</dc:description>
  <cp:lastModifiedBy>Jason Fritts</cp:lastModifiedBy>
  <cp:revision>40</cp:revision>
  <cp:lastPrinted>2014-01-13T17:48:20Z</cp:lastPrinted>
  <dcterms:created xsi:type="dcterms:W3CDTF">2011-01-05T18:04:29Z</dcterms:created>
  <dcterms:modified xsi:type="dcterms:W3CDTF">2015-01-12T17:51:45Z</dcterms:modified>
</cp:coreProperties>
</file>