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0"/>
  </p:notesMasterIdLst>
  <p:handoutMasterIdLst>
    <p:handoutMasterId r:id="rId71"/>
  </p:handoutMasterIdLst>
  <p:sldIdLst>
    <p:sldId id="685" r:id="rId2"/>
    <p:sldId id="695" r:id="rId3"/>
    <p:sldId id="706" r:id="rId4"/>
    <p:sldId id="697" r:id="rId5"/>
    <p:sldId id="666" r:id="rId6"/>
    <p:sldId id="667" r:id="rId7"/>
    <p:sldId id="668" r:id="rId8"/>
    <p:sldId id="669" r:id="rId9"/>
    <p:sldId id="670" r:id="rId10"/>
    <p:sldId id="671" r:id="rId11"/>
    <p:sldId id="672" r:id="rId12"/>
    <p:sldId id="673" r:id="rId13"/>
    <p:sldId id="674" r:id="rId14"/>
    <p:sldId id="714" r:id="rId15"/>
    <p:sldId id="702" r:id="rId16"/>
    <p:sldId id="703" r:id="rId17"/>
    <p:sldId id="701" r:id="rId18"/>
    <p:sldId id="686" r:id="rId19"/>
    <p:sldId id="705" r:id="rId20"/>
    <p:sldId id="708" r:id="rId21"/>
    <p:sldId id="719" r:id="rId22"/>
    <p:sldId id="581" r:id="rId23"/>
    <p:sldId id="718" r:id="rId24"/>
    <p:sldId id="582" r:id="rId25"/>
    <p:sldId id="707" r:id="rId26"/>
    <p:sldId id="588" r:id="rId27"/>
    <p:sldId id="589" r:id="rId28"/>
    <p:sldId id="590" r:id="rId29"/>
    <p:sldId id="637" r:id="rId30"/>
    <p:sldId id="591" r:id="rId31"/>
    <p:sldId id="592" r:id="rId32"/>
    <p:sldId id="593" r:id="rId33"/>
    <p:sldId id="594" r:id="rId34"/>
    <p:sldId id="595" r:id="rId35"/>
    <p:sldId id="727" r:id="rId36"/>
    <p:sldId id="715" r:id="rId37"/>
    <p:sldId id="722" r:id="rId38"/>
    <p:sldId id="721" r:id="rId39"/>
    <p:sldId id="639" r:id="rId40"/>
    <p:sldId id="649" r:id="rId41"/>
    <p:sldId id="597" r:id="rId42"/>
    <p:sldId id="726" r:id="rId43"/>
    <p:sldId id="598" r:id="rId44"/>
    <p:sldId id="599" r:id="rId45"/>
    <p:sldId id="600" r:id="rId46"/>
    <p:sldId id="601" r:id="rId47"/>
    <p:sldId id="602" r:id="rId48"/>
    <p:sldId id="603" r:id="rId49"/>
    <p:sldId id="604" r:id="rId50"/>
    <p:sldId id="605" r:id="rId51"/>
    <p:sldId id="606" r:id="rId52"/>
    <p:sldId id="607" r:id="rId53"/>
    <p:sldId id="608" r:id="rId54"/>
    <p:sldId id="609" r:id="rId55"/>
    <p:sldId id="723" r:id="rId56"/>
    <p:sldId id="725" r:id="rId57"/>
    <p:sldId id="688" r:id="rId58"/>
    <p:sldId id="689" r:id="rId59"/>
    <p:sldId id="650" r:id="rId60"/>
    <p:sldId id="651" r:id="rId61"/>
    <p:sldId id="652" r:id="rId62"/>
    <p:sldId id="656" r:id="rId63"/>
    <p:sldId id="657" r:id="rId64"/>
    <p:sldId id="658" r:id="rId65"/>
    <p:sldId id="728" r:id="rId66"/>
    <p:sldId id="659" r:id="rId67"/>
    <p:sldId id="698" r:id="rId68"/>
    <p:sldId id="713" r:id="rId69"/>
  </p:sldIdLst>
  <p:sldSz cx="9144000" cy="6858000" type="screen4x3"/>
  <p:notesSz cx="7099300" cy="10234613"/>
  <p:custDataLst>
    <p:tags r:id="rId7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BFBF"/>
    <a:srgbClr val="F6F5BD"/>
    <a:srgbClr val="CC6600"/>
    <a:srgbClr val="FF9999"/>
    <a:srgbClr val="A8E799"/>
    <a:srgbClr val="FFFF99"/>
    <a:srgbClr val="CDF1C5"/>
    <a:srgbClr val="F1C7C7"/>
    <a:srgbClr val="C5FEB8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 snapToObjects="1">
      <p:cViewPr varScale="1">
        <p:scale>
          <a:sx n="88" d="100"/>
          <a:sy n="88" d="100"/>
        </p:scale>
        <p:origin x="-8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10002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gs" Target="tags/tag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439" cy="515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55861" y="0"/>
            <a:ext cx="3043439" cy="515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05850"/>
            <a:ext cx="3043439" cy="515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55861" y="9705850"/>
            <a:ext cx="3043439" cy="515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4328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11345" cy="488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00301" y="0"/>
            <a:ext cx="3111345" cy="488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731838"/>
            <a:ext cx="5207000" cy="3905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3035" y="4880888"/>
            <a:ext cx="5185576" cy="4555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61776"/>
            <a:ext cx="3111345" cy="488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00301" y="9761776"/>
            <a:ext cx="3111345" cy="488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3747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D775A621-DAC0-4085-8D20-AFD5D084F69C}" type="datetime3">
              <a:rPr lang="en-US"/>
              <a:pPr/>
              <a:t>28 February 2014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BE569F-8B5D-4433-92A8-5818F0E2CD9D}" type="slidenum">
              <a:rPr lang="en-US"/>
              <a:pPr/>
              <a:t>10</a:t>
            </a:fld>
            <a:endParaRPr lang="en-US"/>
          </a:p>
        </p:txBody>
      </p:sp>
      <p:sp>
        <p:nvSpPr>
          <p:cNvPr id="531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1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20285DAC-0FF8-4630-8E7F-E31A4AB9982F}" type="datetime3">
              <a:rPr lang="en-US"/>
              <a:pPr/>
              <a:t>28 February 2014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65B3F6-BC9F-42B7-86A4-641328AD5D53}" type="slidenum">
              <a:rPr lang="en-US"/>
              <a:pPr/>
              <a:t>11</a:t>
            </a:fld>
            <a:endParaRPr lang="en-US"/>
          </a:p>
        </p:txBody>
      </p:sp>
      <p:sp>
        <p:nvSpPr>
          <p:cNvPr id="539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9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C45470D7-CFDA-4BB9-92C3-1E77889C355F}" type="datetime3">
              <a:rPr lang="en-US"/>
              <a:pPr/>
              <a:t>28 February 2014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E39127-5E4F-45B4-AEEF-5187E5F63E77}" type="slidenum">
              <a:rPr lang="en-US"/>
              <a:pPr/>
              <a:t>12</a:t>
            </a:fld>
            <a:endParaRPr lang="en-US"/>
          </a:p>
        </p:txBody>
      </p:sp>
      <p:sp>
        <p:nvSpPr>
          <p:cNvPr id="533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3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8261FB5D-208F-490A-8057-F8A67831CFC1}" type="datetime3">
              <a:rPr lang="en-US"/>
              <a:pPr/>
              <a:t>28 February 2014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4136CC-732B-4EDF-A458-963E2EDB23EB}" type="slidenum">
              <a:rPr lang="en-US"/>
              <a:pPr/>
              <a:t>13</a:t>
            </a:fld>
            <a:endParaRPr lang="en-US"/>
          </a:p>
        </p:txBody>
      </p:sp>
      <p:sp>
        <p:nvSpPr>
          <p:cNvPr id="535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5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7923CD08-C513-4548-B804-2E0D638507B8}" type="datetime3">
              <a:rPr lang="en-US"/>
              <a:pPr/>
              <a:t>28 February 2014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9C4CEC-9DCB-437F-8F6D-12BE02A28751}" type="slidenum">
              <a:rPr lang="en-US"/>
              <a:pPr/>
              <a:t>15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7923CD08-C513-4548-B804-2E0D638507B8}" type="datetime3">
              <a:rPr lang="en-US"/>
              <a:pPr/>
              <a:t>28 February 2014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9C4CEC-9DCB-437F-8F6D-12BE02A28751}" type="slidenum">
              <a:rPr lang="en-US"/>
              <a:pPr/>
              <a:t>16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7923CD08-C513-4548-B804-2E0D638507B8}" type="datetime3">
              <a:rPr lang="en-US"/>
              <a:pPr/>
              <a:t>28 February 2014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9C4CEC-9DCB-437F-8F6D-12BE02A28751}" type="slidenum">
              <a:rPr lang="en-US"/>
              <a:pPr/>
              <a:t>17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29262F6-BF62-48B3-9B2E-845651183BA4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85D83F70-C804-4A3C-9E73-2E0315C222EC}" type="datetime3">
              <a:rPr lang="en-US"/>
              <a:pPr/>
              <a:t>28 February 2014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6EB569-82D2-435C-AF35-E0DAFA6E6FB4}" type="slidenum">
              <a:rPr lang="en-US"/>
              <a:pPr/>
              <a:t>21</a:t>
            </a:fld>
            <a:endParaRPr lang="en-US"/>
          </a:p>
        </p:txBody>
      </p:sp>
      <p:sp>
        <p:nvSpPr>
          <p:cNvPr id="506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6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E1B3D0A8-DC85-4037-B582-48B71D7E487F}" type="datetime3">
              <a:rPr lang="en-US"/>
              <a:pPr/>
              <a:t>28 February 2014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590A6E-C565-4E00-A3EF-D72641296BF9}" type="slidenum">
              <a:rPr lang="en-US"/>
              <a:pPr/>
              <a:t>23</a:t>
            </a:fld>
            <a:endParaRPr lang="en-US"/>
          </a:p>
        </p:txBody>
      </p:sp>
      <p:sp>
        <p:nvSpPr>
          <p:cNvPr id="492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2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D4C88B95-2A75-4C4F-B783-8921D5914E58}" type="datetime3">
              <a:rPr lang="en-US"/>
              <a:pPr/>
              <a:t>28 February 2014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949BDB-9A43-4BC1-B6FE-0DC09BC10DA2}" type="slidenum">
              <a:rPr lang="en-US"/>
              <a:pPr/>
              <a:t>3</a:t>
            </a:fld>
            <a:endParaRPr lang="en-US"/>
          </a:p>
        </p:txBody>
      </p:sp>
      <p:sp>
        <p:nvSpPr>
          <p:cNvPr id="500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0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C3AFDB2D-BA81-40C6-ABF2-6987B14B5A49}" type="datetime3">
              <a:rPr lang="en-US"/>
              <a:pPr/>
              <a:t>28 February 2014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E85F8B-DDF8-4E1A-98BB-E0179CCBFE0A}" type="slidenum">
              <a:rPr lang="en-US"/>
              <a:pPr/>
              <a:t>36</a:t>
            </a:fld>
            <a:endParaRPr lang="en-US"/>
          </a:p>
        </p:txBody>
      </p:sp>
      <p:sp>
        <p:nvSpPr>
          <p:cNvPr id="521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74D2560F-3D96-4930-A892-F85638243354}" type="datetime3">
              <a:rPr lang="en-US"/>
              <a:pPr/>
              <a:t>28 February 2014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C80D8A-C9FD-4016-8FFF-9656854A6935}" type="slidenum">
              <a:rPr lang="en-US"/>
              <a:pPr/>
              <a:t>37</a:t>
            </a:fld>
            <a:endParaRPr lang="en-US"/>
          </a:p>
        </p:txBody>
      </p:sp>
      <p:sp>
        <p:nvSpPr>
          <p:cNvPr id="490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0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F75F724-5128-4AEE-9CB9-4F900ECAF4F3}" type="datetime3">
              <a:rPr lang="en-US"/>
              <a:pPr/>
              <a:t>28 February 2014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F86742-B01E-4576-840A-E904ECC2F4B9}" type="slidenum">
              <a:rPr lang="en-US"/>
              <a:pPr/>
              <a:t>5</a:t>
            </a:fld>
            <a:endParaRPr lang="en-US"/>
          </a:p>
        </p:txBody>
      </p:sp>
      <p:sp>
        <p:nvSpPr>
          <p:cNvPr id="504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4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7915C406-77AD-44DA-98CE-0250C9B77087}" type="datetime3">
              <a:rPr lang="en-US"/>
              <a:pPr/>
              <a:t>28 February 2014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D22882-56E4-4D2F-9A0A-44DE0FF7595A}" type="slidenum">
              <a:rPr lang="en-US"/>
              <a:pPr/>
              <a:t>55</a:t>
            </a:fld>
            <a:endParaRPr lang="en-US"/>
          </a:p>
        </p:txBody>
      </p:sp>
      <p:sp>
        <p:nvSpPr>
          <p:cNvPr id="488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8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8077D065-2899-479D-8700-105C4652EE49}" type="datetime3">
              <a:rPr lang="en-US"/>
              <a:pPr/>
              <a:t>28 February 2014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0F8212-8458-4741-BFEA-9BABD2FC718A}" type="slidenum">
              <a:rPr lang="en-US"/>
              <a:pPr/>
              <a:t>6</a:t>
            </a:fld>
            <a:endParaRPr lang="en-US"/>
          </a:p>
        </p:txBody>
      </p:sp>
      <p:sp>
        <p:nvSpPr>
          <p:cNvPr id="519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9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65</a:t>
            </a:fld>
            <a:endParaRPr 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66</a:t>
            </a:fld>
            <a:endParaRPr 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31B65FAD-C90A-48B0-A9DF-A3F9008CC51E}" type="datetime3">
              <a:rPr lang="en-US"/>
              <a:pPr/>
              <a:t>28 February 2014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83C875-374B-4297-803C-835702D0E3BD}" type="slidenum">
              <a:rPr lang="en-US"/>
              <a:pPr/>
              <a:t>67</a:t>
            </a:fld>
            <a:endParaRPr lang="en-US"/>
          </a:p>
        </p:txBody>
      </p:sp>
      <p:sp>
        <p:nvSpPr>
          <p:cNvPr id="478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8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27C9447E-79AB-4EAF-BDCA-BEC0BAFB225F}" type="datetime3">
              <a:rPr lang="en-US"/>
              <a:pPr/>
              <a:t>28 February 2014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A79204-498B-4154-9E6F-EBB80D98EB16}" type="slidenum">
              <a:rPr lang="en-US"/>
              <a:pPr/>
              <a:t>68</a:t>
            </a:fld>
            <a:endParaRPr lang="en-US"/>
          </a:p>
        </p:txBody>
      </p:sp>
      <p:sp>
        <p:nvSpPr>
          <p:cNvPr id="486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6754F9E3-2FAA-488F-9BDA-66B528FA31D7}" type="datetime3">
              <a:rPr lang="en-US"/>
              <a:pPr/>
              <a:t>28 February 2014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7092E4-4147-4EFE-8198-9AA82C38E4FE}" type="slidenum">
              <a:rPr lang="en-US"/>
              <a:pPr/>
              <a:t>7</a:t>
            </a:fld>
            <a:endParaRPr lang="en-US"/>
          </a:p>
        </p:txBody>
      </p:sp>
      <p:sp>
        <p:nvSpPr>
          <p:cNvPr id="529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9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C3AFDB2D-BA81-40C6-ABF2-6987B14B5A49}" type="datetime3">
              <a:rPr lang="en-US"/>
              <a:pPr/>
              <a:t>28 February 2014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E85F8B-DDF8-4E1A-98BB-E0179CCBFE0A}" type="slidenum">
              <a:rPr lang="en-US"/>
              <a:pPr/>
              <a:t>8</a:t>
            </a:fld>
            <a:endParaRPr lang="en-US"/>
          </a:p>
        </p:txBody>
      </p:sp>
      <p:sp>
        <p:nvSpPr>
          <p:cNvPr id="521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5E796F69-9414-4498-8FCA-FA5AB4D0CDBA}" type="datetime3">
              <a:rPr lang="en-US"/>
              <a:pPr/>
              <a:t>28 February 2014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462986-8F47-429B-AB4B-69F8F84A3FA9}" type="slidenum">
              <a:rPr lang="en-US"/>
              <a:pPr/>
              <a:t>9</a:t>
            </a:fld>
            <a:endParaRPr lang="en-US"/>
          </a:p>
        </p:txBody>
      </p:sp>
      <p:sp>
        <p:nvSpPr>
          <p:cNvPr id="523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9035143" y="672495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8830843" y="6601841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1"/>
          <p:cNvSpPr>
            <a:spLocks/>
          </p:cNvSpPr>
          <p:nvPr userDrawn="1"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2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2"/>
          <p:cNvSpPr>
            <a:spLocks/>
          </p:cNvSpPr>
          <p:nvPr userDrawn="1"/>
        </p:nvSpPr>
        <p:spPr bwMode="auto">
          <a:xfrm>
            <a:off x="7467600" y="22225"/>
            <a:ext cx="15240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 dirty="0" smtClean="0">
                <a:solidFill>
                  <a:srgbClr val="FFFFFF"/>
                </a:solidFill>
                <a:ea typeface="Gill Sans" charset="0"/>
                <a:cs typeface="Gill Sans" charset="0"/>
              </a:rPr>
              <a:t>Saint Louis University</a:t>
            </a:r>
            <a:endParaRPr lang="en-US" sz="1200" dirty="0">
              <a:solidFill>
                <a:srgbClr val="FFFFFF"/>
              </a:solidFill>
              <a:ea typeface="Gill Sans" charset="0"/>
              <a:cs typeface="Gill San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470025"/>
          </a:xfrm>
        </p:spPr>
        <p:txBody>
          <a:bodyPr/>
          <a:lstStyle/>
          <a:p>
            <a:pPr marL="0" indent="0"/>
            <a:r>
              <a:rPr lang="en-US" dirty="0"/>
              <a:t>Machine-Level Programming </a:t>
            </a:r>
            <a:r>
              <a:rPr lang="en-US" dirty="0" smtClean="0"/>
              <a:t>I –			 Introduction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/>
              <a:t>CSCI 224 / ECE 317:  Computer Architecture</a:t>
            </a:r>
            <a:r>
              <a:rPr lang="en-US" b="0" dirty="0"/>
              <a:t/>
            </a:r>
            <a:br>
              <a:rPr lang="en-US" b="0" dirty="0"/>
            </a:br>
            <a:endParaRPr lang="en-US" sz="2000" b="0" dirty="0" smtClean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pPr lvl="0">
              <a:defRPr/>
            </a:pPr>
            <a:r>
              <a:rPr lang="en-US" b="1" dirty="0" smtClean="0"/>
              <a:t>Instructor:</a:t>
            </a:r>
            <a:r>
              <a:rPr lang="en-US" dirty="0" smtClean="0"/>
              <a:t> </a:t>
            </a:r>
            <a:endParaRPr lang="en-US" dirty="0"/>
          </a:p>
          <a:p>
            <a:pPr lvl="0">
              <a:defRPr/>
            </a:pPr>
            <a:r>
              <a:rPr lang="en-US" dirty="0"/>
              <a:t>Prof. Jason </a:t>
            </a:r>
            <a:r>
              <a:rPr lang="en-US" dirty="0" err="1"/>
              <a:t>Fritts</a:t>
            </a:r>
            <a:endParaRPr lang="en-US" dirty="0"/>
          </a:p>
        </p:txBody>
      </p:sp>
      <p:sp>
        <p:nvSpPr>
          <p:cNvPr id="4" name="Rectangle 5"/>
          <p:cNvSpPr>
            <a:spLocks/>
          </p:cNvSpPr>
          <p:nvPr/>
        </p:nvSpPr>
        <p:spPr bwMode="auto">
          <a:xfrm>
            <a:off x="2029028" y="5562600"/>
            <a:ext cx="5085944" cy="384721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0" dirty="0" smtClean="0">
                <a:solidFill>
                  <a:srgbClr val="C00000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Slides adapted from Bryant &amp; </a:t>
            </a:r>
            <a:r>
              <a:rPr lang="en-US" sz="2000" b="0" dirty="0" err="1" smtClean="0">
                <a:solidFill>
                  <a:srgbClr val="C00000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O’Hallaron’s</a:t>
            </a:r>
            <a:r>
              <a:rPr lang="en-US" sz="2000" b="0" dirty="0" smtClean="0">
                <a:solidFill>
                  <a:srgbClr val="C00000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slides</a:t>
            </a:r>
            <a:endParaRPr lang="en-US" sz="2000" b="0" dirty="0">
              <a:solidFill>
                <a:srgbClr val="C00000"/>
              </a:solidFill>
              <a:latin typeface="Calibri Italic" charset="0"/>
              <a:ea typeface="Calibri Italic" charset="0"/>
              <a:cs typeface="Calibri Italic" charset="0"/>
              <a:sym typeface="Calibri Ital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7864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81000"/>
            <a:ext cx="8259762" cy="641350"/>
          </a:xfrm>
        </p:spPr>
        <p:txBody>
          <a:bodyPr/>
          <a:lstStyle/>
          <a:p>
            <a:r>
              <a:rPr lang="en-US" sz="3600" dirty="0"/>
              <a:t>Software Architecture:  Register File</a:t>
            </a:r>
            <a:endParaRPr lang="en-AU" sz="3600" dirty="0"/>
          </a:p>
        </p:txBody>
      </p:sp>
      <p:sp>
        <p:nvSpPr>
          <p:cNvPr id="530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96975"/>
            <a:ext cx="7920037" cy="5111750"/>
          </a:xfrm>
        </p:spPr>
        <p:txBody>
          <a:bodyPr/>
          <a:lstStyle/>
          <a:p>
            <a:r>
              <a:rPr lang="en-US" sz="2400" dirty="0"/>
              <a:t>The </a:t>
            </a:r>
            <a:r>
              <a:rPr lang="en-US" sz="2400" i="1" dirty="0" smtClean="0"/>
              <a:t>Register File</a:t>
            </a:r>
            <a:r>
              <a:rPr lang="en-US" sz="2400" dirty="0" smtClean="0"/>
              <a:t> </a:t>
            </a:r>
            <a:r>
              <a:rPr lang="en-US" sz="2400" dirty="0"/>
              <a:t>is a small, fast </a:t>
            </a:r>
            <a:r>
              <a:rPr lang="en-US" sz="2400" dirty="0" smtClean="0"/>
              <a:t>temporary storage area </a:t>
            </a:r>
            <a:r>
              <a:rPr lang="en-US" sz="2400" dirty="0"/>
              <a:t>in the processor’s CPU</a:t>
            </a:r>
          </a:p>
          <a:p>
            <a:pPr lvl="1"/>
            <a:r>
              <a:rPr lang="en-US" sz="2000" dirty="0"/>
              <a:t>it serves as the primary place for holding data values currently being operated upon by the CPU</a:t>
            </a:r>
          </a:p>
          <a:p>
            <a:pPr lvl="2"/>
            <a:endParaRPr lang="en-US" sz="700" dirty="0"/>
          </a:p>
          <a:p>
            <a:r>
              <a:rPr lang="en-US" sz="2400" dirty="0"/>
              <a:t>The organization of the register file </a:t>
            </a:r>
            <a:r>
              <a:rPr lang="en-US" sz="2400" dirty="0" smtClean="0"/>
              <a:t>determines</a:t>
            </a:r>
            <a:endParaRPr lang="en-US" sz="2400" dirty="0"/>
          </a:p>
          <a:p>
            <a:pPr lvl="1"/>
            <a:r>
              <a:rPr lang="en-US" sz="2000" dirty="0"/>
              <a:t>the number of registers</a:t>
            </a:r>
          </a:p>
          <a:p>
            <a:pPr lvl="2"/>
            <a:r>
              <a:rPr lang="en-US" sz="1800" dirty="0"/>
              <a:t>a large number of registers is desirable, but having too many will negatively impact processor speed</a:t>
            </a:r>
          </a:p>
          <a:p>
            <a:pPr lvl="1"/>
            <a:r>
              <a:rPr lang="en-US" sz="2000" dirty="0"/>
              <a:t>the number of bits per register</a:t>
            </a:r>
          </a:p>
          <a:p>
            <a:pPr lvl="2"/>
            <a:r>
              <a:rPr lang="en-US" sz="1800" dirty="0"/>
              <a:t>this is equivalent to the width of the </a:t>
            </a:r>
            <a:r>
              <a:rPr lang="en-US" sz="1800" dirty="0" err="1"/>
              <a:t>datapath</a:t>
            </a:r>
            <a:endParaRPr lang="en-US" sz="1800" dirty="0"/>
          </a:p>
          <a:p>
            <a:pPr lvl="1"/>
            <a:r>
              <a:rPr lang="en-US" sz="2000" dirty="0"/>
              <a:t>the purpose of each register</a:t>
            </a:r>
          </a:p>
          <a:p>
            <a:pPr lvl="2"/>
            <a:r>
              <a:rPr lang="en-US" sz="1800" dirty="0"/>
              <a:t>ideally, most </a:t>
            </a:r>
            <a:r>
              <a:rPr lang="en-US" sz="1800" dirty="0" smtClean="0"/>
              <a:t>registers should be general-purpose</a:t>
            </a:r>
            <a:endParaRPr lang="en-US" sz="1800" dirty="0"/>
          </a:p>
          <a:p>
            <a:pPr lvl="2"/>
            <a:r>
              <a:rPr lang="en-US" sz="1800" dirty="0"/>
              <a:t>however, some registers </a:t>
            </a:r>
            <a:r>
              <a:rPr lang="en-US" sz="1800" dirty="0" smtClean="0"/>
              <a:t>serve specific </a:t>
            </a:r>
            <a:r>
              <a:rPr lang="en-US" sz="1800" dirty="0"/>
              <a:t>purposes</a:t>
            </a:r>
          </a:p>
        </p:txBody>
      </p:sp>
    </p:spTree>
    <p:extLst>
      <p:ext uri="{BB962C8B-B14F-4D97-AF65-F5344CB8AC3E}">
        <p14:creationId xmlns:p14="http://schemas.microsoft.com/office/powerpoint/2010/main" val="206383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Purpose of Register File</a:t>
            </a:r>
            <a:endParaRPr lang="en-AU"/>
          </a:p>
        </p:txBody>
      </p:sp>
      <p:sp>
        <p:nvSpPr>
          <p:cNvPr id="538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442325" cy="49720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Registers are </a:t>
            </a:r>
            <a:r>
              <a:rPr lang="en-US" sz="2800" u="sng" dirty="0"/>
              <a:t>faster</a:t>
            </a:r>
            <a:r>
              <a:rPr lang="en-US" sz="2800" dirty="0"/>
              <a:t> to access than memory</a:t>
            </a:r>
          </a:p>
          <a:p>
            <a:pPr>
              <a:lnSpc>
                <a:spcPct val="90000"/>
              </a:lnSpc>
            </a:pPr>
            <a:endParaRPr lang="en-US" sz="2800" u="sng" dirty="0"/>
          </a:p>
          <a:p>
            <a:pPr>
              <a:lnSpc>
                <a:spcPct val="90000"/>
              </a:lnSpc>
            </a:pPr>
            <a:r>
              <a:rPr lang="en-US" sz="2800" dirty="0"/>
              <a:t>Operating on memory data requires loads and stores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More instructions to be executed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800" dirty="0" smtClean="0"/>
              <a:t>Compilers store values in registers whenever possible</a:t>
            </a:r>
            <a:endParaRPr lang="en-US" sz="28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Only spill to memory for less frequently used variables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Register optimization is important!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12524122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81000"/>
            <a:ext cx="8259762" cy="641350"/>
          </a:xfrm>
        </p:spPr>
        <p:txBody>
          <a:bodyPr/>
          <a:lstStyle/>
          <a:p>
            <a:r>
              <a:rPr lang="en-US" sz="3600" dirty="0"/>
              <a:t>Software Architecture:  Memory</a:t>
            </a:r>
            <a:endParaRPr lang="en-AU" sz="3600" dirty="0"/>
          </a:p>
        </p:txBody>
      </p:sp>
      <p:sp>
        <p:nvSpPr>
          <p:cNvPr id="532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96975"/>
            <a:ext cx="8458200" cy="5111750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i="1" dirty="0" smtClean="0"/>
              <a:t>Memory Organization &amp;</a:t>
            </a:r>
            <a:r>
              <a:rPr lang="en-US" i="1" dirty="0"/>
              <a:t> </a:t>
            </a:r>
            <a:r>
              <a:rPr lang="en-US" i="1" dirty="0" smtClean="0"/>
              <a:t>Addressing </a:t>
            </a:r>
            <a:r>
              <a:rPr lang="en-US" dirty="0" smtClean="0"/>
              <a:t>defines</a:t>
            </a:r>
            <a:endParaRPr lang="en-US" dirty="0"/>
          </a:p>
          <a:p>
            <a:pPr lvl="1"/>
            <a:r>
              <a:rPr lang="en-US" b="1" dirty="0" smtClean="0"/>
              <a:t>how memory is organized in the architecture</a:t>
            </a:r>
            <a:endParaRPr lang="en-US" dirty="0"/>
          </a:p>
          <a:p>
            <a:pPr lvl="2"/>
            <a:r>
              <a:rPr lang="en-US" dirty="0" smtClean="0"/>
              <a:t>where data and program memory are unified or separate</a:t>
            </a:r>
          </a:p>
          <a:p>
            <a:pPr lvl="2"/>
            <a:r>
              <a:rPr lang="en-US" dirty="0" smtClean="0"/>
              <a:t>the </a:t>
            </a:r>
            <a:r>
              <a:rPr lang="en-US" dirty="0"/>
              <a:t>amount of addressable memory</a:t>
            </a:r>
          </a:p>
          <a:p>
            <a:pPr lvl="3"/>
            <a:r>
              <a:rPr lang="en-US" sz="1800" dirty="0" smtClean="0"/>
              <a:t>usually </a:t>
            </a:r>
            <a:r>
              <a:rPr lang="en-US" sz="1800" dirty="0"/>
              <a:t>determined by the </a:t>
            </a:r>
            <a:r>
              <a:rPr lang="en-US" sz="1800" dirty="0" err="1"/>
              <a:t>datapath</a:t>
            </a:r>
            <a:r>
              <a:rPr lang="en-US" sz="1800" dirty="0"/>
              <a:t> width</a:t>
            </a:r>
          </a:p>
          <a:p>
            <a:pPr lvl="2"/>
            <a:r>
              <a:rPr lang="en-US" dirty="0"/>
              <a:t>the number of bytes per address</a:t>
            </a:r>
          </a:p>
          <a:p>
            <a:pPr lvl="3"/>
            <a:r>
              <a:rPr lang="en-US" sz="1800" dirty="0"/>
              <a:t>most </a:t>
            </a:r>
            <a:r>
              <a:rPr lang="en-US" sz="1800" dirty="0" smtClean="0"/>
              <a:t>processors are </a:t>
            </a:r>
            <a:r>
              <a:rPr lang="en-US" sz="1800" i="1" dirty="0" smtClean="0"/>
              <a:t>byte-addressable</a:t>
            </a:r>
            <a:r>
              <a:rPr lang="en-US" sz="1800" dirty="0"/>
              <a:t>, so each byte has a unique </a:t>
            </a:r>
            <a:r>
              <a:rPr lang="en-US" sz="1800" dirty="0" err="1" smtClean="0"/>
              <a:t>addr</a:t>
            </a:r>
            <a:endParaRPr lang="en-US" sz="1800" dirty="0"/>
          </a:p>
          <a:p>
            <a:pPr lvl="2"/>
            <a:r>
              <a:rPr lang="en-US" dirty="0"/>
              <a:t>whether </a:t>
            </a:r>
            <a:r>
              <a:rPr lang="en-US" dirty="0" smtClean="0"/>
              <a:t>it employs </a:t>
            </a:r>
            <a:r>
              <a:rPr lang="en-US" dirty="0"/>
              <a:t>virtual memory, or just physical memory</a:t>
            </a:r>
          </a:p>
          <a:p>
            <a:pPr lvl="3"/>
            <a:r>
              <a:rPr lang="en-US" sz="1800" dirty="0"/>
              <a:t>virtual memory is usually required in complex computer systems</a:t>
            </a:r>
            <a:r>
              <a:rPr lang="en-US" sz="1800" dirty="0" smtClean="0"/>
              <a:t>,      like </a:t>
            </a:r>
            <a:r>
              <a:rPr lang="en-US" sz="1800" dirty="0"/>
              <a:t>desktops, laptops, servers, tablets, smart phones, etc.</a:t>
            </a:r>
          </a:p>
          <a:p>
            <a:pPr lvl="3"/>
            <a:r>
              <a:rPr lang="en-US" sz="1800" dirty="0"/>
              <a:t>simpler systems use embedded processors with only physical </a:t>
            </a:r>
            <a:r>
              <a:rPr lang="en-US" sz="1800" dirty="0" smtClean="0"/>
              <a:t>memory</a:t>
            </a:r>
            <a:endParaRPr lang="en-US" sz="2400" dirty="0" smtClean="0"/>
          </a:p>
          <a:p>
            <a:pPr lvl="1"/>
            <a:r>
              <a:rPr lang="en-US" b="1" dirty="0" smtClean="0"/>
              <a:t>rules identifying how instructions </a:t>
            </a:r>
            <a:r>
              <a:rPr lang="en-US" b="1" dirty="0"/>
              <a:t>access data in </a:t>
            </a:r>
            <a:r>
              <a:rPr lang="en-US" b="1" dirty="0" smtClean="0"/>
              <a:t>memory</a:t>
            </a:r>
            <a:endParaRPr lang="en-US" sz="700" b="1" dirty="0"/>
          </a:p>
          <a:p>
            <a:pPr lvl="2"/>
            <a:r>
              <a:rPr lang="en-US" dirty="0" smtClean="0"/>
              <a:t>what </a:t>
            </a:r>
            <a:r>
              <a:rPr lang="en-US" dirty="0"/>
              <a:t>instructions may access </a:t>
            </a:r>
            <a:r>
              <a:rPr lang="en-US" dirty="0" smtClean="0"/>
              <a:t>memory (usually only loads, stores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what addressing modes are supported</a:t>
            </a:r>
          </a:p>
          <a:p>
            <a:pPr lvl="2"/>
            <a:r>
              <a:rPr lang="en-US" dirty="0"/>
              <a:t>the </a:t>
            </a:r>
            <a:r>
              <a:rPr lang="en-US" dirty="0" smtClean="0"/>
              <a:t>ordering and alignment </a:t>
            </a:r>
            <a:r>
              <a:rPr lang="en-US" dirty="0"/>
              <a:t>rules </a:t>
            </a:r>
            <a:r>
              <a:rPr lang="en-US" dirty="0" smtClean="0"/>
              <a:t>for multi-byte primitive data types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51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11163"/>
            <a:ext cx="8259762" cy="579437"/>
          </a:xfrm>
        </p:spPr>
        <p:txBody>
          <a:bodyPr/>
          <a:lstStyle/>
          <a:p>
            <a:r>
              <a:rPr lang="en-US" dirty="0"/>
              <a:t>Software Architecture:  Operating Modes</a:t>
            </a:r>
            <a:endParaRPr lang="en-AU" dirty="0"/>
          </a:p>
        </p:txBody>
      </p:sp>
      <p:sp>
        <p:nvSpPr>
          <p:cNvPr id="534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59762" cy="5111750"/>
          </a:xfrm>
        </p:spPr>
        <p:txBody>
          <a:bodyPr/>
          <a:lstStyle/>
          <a:p>
            <a:r>
              <a:rPr lang="en-US" i="1" dirty="0" smtClean="0"/>
              <a:t>Operating Modes</a:t>
            </a:r>
            <a:r>
              <a:rPr lang="en-US" dirty="0" smtClean="0"/>
              <a:t> define </a:t>
            </a:r>
            <a:r>
              <a:rPr lang="en-US" dirty="0"/>
              <a:t>the </a:t>
            </a:r>
            <a:r>
              <a:rPr lang="en-US" dirty="0" smtClean="0"/>
              <a:t>processor’s modes </a:t>
            </a:r>
            <a:r>
              <a:rPr lang="en-US" dirty="0"/>
              <a:t>of execution</a:t>
            </a:r>
          </a:p>
          <a:p>
            <a:pPr lvl="2"/>
            <a:endParaRPr lang="en-US" sz="1050" dirty="0"/>
          </a:p>
          <a:p>
            <a:r>
              <a:rPr lang="en-US" dirty="0"/>
              <a:t>The ISA typically supports at least two operating modes</a:t>
            </a:r>
          </a:p>
          <a:p>
            <a:pPr lvl="1"/>
            <a:r>
              <a:rPr lang="en-US" sz="2400" dirty="0"/>
              <a:t>user mode</a:t>
            </a:r>
          </a:p>
          <a:p>
            <a:pPr lvl="2"/>
            <a:r>
              <a:rPr lang="en-US" dirty="0"/>
              <a:t>this is the mode of execution for typical use</a:t>
            </a:r>
          </a:p>
          <a:p>
            <a:pPr lvl="1"/>
            <a:r>
              <a:rPr lang="en-US" sz="2400" dirty="0"/>
              <a:t>system mode</a:t>
            </a:r>
          </a:p>
          <a:p>
            <a:pPr lvl="2"/>
            <a:r>
              <a:rPr lang="en-US" dirty="0" smtClean="0"/>
              <a:t>allows </a:t>
            </a:r>
            <a:r>
              <a:rPr lang="en-US" dirty="0"/>
              <a:t>access to privileged instructions and memory</a:t>
            </a:r>
          </a:p>
          <a:p>
            <a:pPr lvl="2"/>
            <a:r>
              <a:rPr lang="en-US" dirty="0"/>
              <a:t>aside from interrupt and exception handling, system mode is typically only available to system programmers and administrators</a:t>
            </a:r>
          </a:p>
          <a:p>
            <a:pPr lvl="2"/>
            <a:endParaRPr lang="en-US" sz="1050" dirty="0"/>
          </a:p>
          <a:p>
            <a:r>
              <a:rPr lang="en-US" b="0" dirty="0"/>
              <a:t>Processors also </a:t>
            </a:r>
            <a:r>
              <a:rPr lang="en-US" b="0" dirty="0" smtClean="0"/>
              <a:t>generally have hardware testing modes</a:t>
            </a:r>
            <a:r>
              <a:rPr lang="en-US" b="0" dirty="0"/>
              <a:t>, but these are usually </a:t>
            </a:r>
            <a:r>
              <a:rPr lang="en-US" b="0" dirty="0" smtClean="0"/>
              <a:t>part of </a:t>
            </a:r>
            <a:r>
              <a:rPr lang="en-US" b="0" dirty="0"/>
              <a:t>the </a:t>
            </a:r>
            <a:r>
              <a:rPr lang="en-US" b="0" dirty="0" smtClean="0"/>
              <a:t>microarchitecture</a:t>
            </a:r>
            <a:r>
              <a:rPr lang="en-US" b="0" dirty="0"/>
              <a:t>, not the </a:t>
            </a:r>
            <a:r>
              <a:rPr lang="en-US" b="0" dirty="0" smtClean="0"/>
              <a:t>(software) </a:t>
            </a:r>
            <a:r>
              <a:rPr lang="en-US" b="0" dirty="0"/>
              <a:t>architecture</a:t>
            </a:r>
            <a:endParaRPr lang="en-US" sz="1600" b="0" dirty="0"/>
          </a:p>
        </p:txBody>
      </p:sp>
    </p:spTree>
    <p:extLst>
      <p:ext uri="{BB962C8B-B14F-4D97-AF65-F5344CB8AC3E}">
        <p14:creationId xmlns:p14="http://schemas.microsoft.com/office/powerpoint/2010/main" val="379497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329782" cy="762000"/>
          </a:xfrm>
        </p:spPr>
        <p:txBody>
          <a:bodyPr/>
          <a:lstStyle/>
          <a:p>
            <a:r>
              <a:rPr lang="en-US" dirty="0"/>
              <a:t>Machine Programming I –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Instruction Set Architecture</a:t>
            </a:r>
          </a:p>
          <a:p>
            <a:pPr lvl="1"/>
            <a:r>
              <a:rPr lang="en-US" dirty="0" smtClean="0">
                <a:solidFill>
                  <a:schemeClr val="bg2"/>
                </a:solidFill>
              </a:rPr>
              <a:t>Software Architecture vs. Hardware Architecture</a:t>
            </a:r>
          </a:p>
          <a:p>
            <a:pPr lvl="1"/>
            <a:r>
              <a:rPr lang="en-US" dirty="0" smtClean="0"/>
              <a:t>Common Architecture Classifications</a:t>
            </a:r>
            <a:endParaRPr lang="en-US" dirty="0"/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The Intel x86 ISA – History and Microarchitectures</a:t>
            </a:r>
          </a:p>
          <a:p>
            <a:r>
              <a:rPr lang="en-US" dirty="0">
                <a:solidFill>
                  <a:schemeClr val="bg2"/>
                </a:solidFill>
              </a:rPr>
              <a:t>Dive into C, Assembly, and Machine code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The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Intel x86 </a:t>
            </a:r>
            <a:r>
              <a:rPr lang="en-US" dirty="0">
                <a:solidFill>
                  <a:schemeClr val="bg2"/>
                </a:solidFill>
              </a:rPr>
              <a:t>Assembly Basics:</a:t>
            </a:r>
          </a:p>
          <a:p>
            <a:pPr lvl="1"/>
            <a:r>
              <a:rPr lang="en-US" dirty="0">
                <a:solidFill>
                  <a:schemeClr val="bg2"/>
                </a:solidFill>
              </a:rPr>
              <a:t>Registers</a:t>
            </a:r>
          </a:p>
          <a:p>
            <a:pPr lvl="1"/>
            <a:r>
              <a:rPr lang="en-US" dirty="0">
                <a:solidFill>
                  <a:schemeClr val="bg2"/>
                </a:solidFill>
              </a:rPr>
              <a:t>Operands</a:t>
            </a:r>
          </a:p>
          <a:p>
            <a:pPr lvl="1"/>
            <a:r>
              <a:rPr lang="en-US" b="1" dirty="0" err="1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r>
              <a:rPr lang="en-US" dirty="0">
                <a:solidFill>
                  <a:schemeClr val="bg2"/>
                </a:solidFill>
              </a:rPr>
              <a:t> instruction</a:t>
            </a:r>
          </a:p>
          <a:p>
            <a:r>
              <a:rPr lang="en-US" dirty="0">
                <a:solidFill>
                  <a:schemeClr val="bg2"/>
                </a:solidFill>
              </a:rPr>
              <a:t>Intro to x86-64</a:t>
            </a:r>
          </a:p>
          <a:p>
            <a:pPr marL="742950" lvl="2" indent="-342900">
              <a:buSzPct val="60000"/>
              <a:buFont typeface="Wingdings 2" pitchFamily="18" charset="2"/>
              <a:buChar char="¢"/>
            </a:pPr>
            <a:r>
              <a:rPr lang="en-US" dirty="0">
                <a:solidFill>
                  <a:schemeClr val="bg2"/>
                </a:solidFill>
              </a:rPr>
              <a:t>AMD was first</a:t>
            </a:r>
            <a:r>
              <a:rPr lang="en-US" dirty="0" smtClean="0">
                <a:solidFill>
                  <a:schemeClr val="bg2"/>
                </a:solidFill>
              </a:rPr>
              <a:t>!</a:t>
            </a:r>
            <a:endParaRPr lang="en-US" sz="24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254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 smtClean="0"/>
              <a:t>Common Architecture (ISA) Classifications: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442325" cy="49720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Concise vs. Fast:   CISC vs. RISC</a:t>
            </a:r>
          </a:p>
          <a:p>
            <a:pPr lvl="1">
              <a:lnSpc>
                <a:spcPct val="90000"/>
              </a:lnSpc>
            </a:pPr>
            <a:r>
              <a:rPr lang="en-US" i="1" dirty="0" smtClean="0"/>
              <a:t>CISC – Complex Instruction Set Computers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complex instructions targeting efficient program representation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variable-length instructions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versatile addressing modes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specialized instructions and registers implement complex tasks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NOT optimized for speed – tend to be SLOW</a:t>
            </a:r>
          </a:p>
          <a:p>
            <a:pPr lvl="2">
              <a:lnSpc>
                <a:spcPct val="90000"/>
              </a:lnSpc>
            </a:pPr>
            <a:endParaRPr lang="en-US" sz="1400" dirty="0" smtClean="0"/>
          </a:p>
          <a:p>
            <a:pPr lvl="1">
              <a:lnSpc>
                <a:spcPct val="90000"/>
              </a:lnSpc>
            </a:pPr>
            <a:r>
              <a:rPr lang="en-US" i="1" dirty="0" smtClean="0"/>
              <a:t>RISC </a:t>
            </a:r>
            <a:r>
              <a:rPr lang="en-US" i="1" dirty="0"/>
              <a:t>– </a:t>
            </a:r>
            <a:r>
              <a:rPr lang="en-US" i="1" dirty="0" smtClean="0"/>
              <a:t>Reduced </a:t>
            </a:r>
            <a:r>
              <a:rPr lang="en-US" i="1" dirty="0"/>
              <a:t>Instruction Set Computers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small set of simple instructions targeting high speed implementation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en-US" dirty="0" smtClean="0"/>
              <a:t>fixed-length instructions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simple addressing modes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en-US" dirty="0" smtClean="0"/>
              <a:t>many general-purpose registers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en-US" dirty="0" smtClean="0"/>
              <a:t>leads to FAST hardware implementations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but less memory efficient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8343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024982" cy="762000"/>
          </a:xfrm>
        </p:spPr>
        <p:txBody>
          <a:bodyPr/>
          <a:lstStyle/>
          <a:p>
            <a:r>
              <a:rPr lang="en-US" sz="3200" dirty="0" smtClean="0"/>
              <a:t>Classifications:  Unified vs. Separate Memory</a:t>
            </a:r>
            <a:endParaRPr lang="en-AU" sz="3200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518525" cy="49720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von Neumann vs. Harvard architecture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relates to whether program and data in unified or separate memory</a:t>
            </a:r>
          </a:p>
          <a:p>
            <a:pPr lvl="1">
              <a:lnSpc>
                <a:spcPct val="90000"/>
              </a:lnSpc>
            </a:pPr>
            <a:r>
              <a:rPr lang="en-US" i="1" dirty="0" smtClean="0"/>
              <a:t>von Neumann</a:t>
            </a:r>
            <a:r>
              <a:rPr lang="en-US" i="1" dirty="0"/>
              <a:t> </a:t>
            </a:r>
            <a:r>
              <a:rPr lang="en-US" dirty="0"/>
              <a:t>architecture</a:t>
            </a:r>
            <a:endParaRPr lang="en-US" i="1" dirty="0" smtClean="0"/>
          </a:p>
          <a:p>
            <a:pPr lvl="2">
              <a:lnSpc>
                <a:spcPct val="90000"/>
              </a:lnSpc>
            </a:pPr>
            <a:r>
              <a:rPr lang="en-US" dirty="0" smtClean="0"/>
              <a:t>program and data are stored in the </a:t>
            </a:r>
            <a:r>
              <a:rPr lang="en-US" u="sng" dirty="0" smtClean="0"/>
              <a:t>same</a:t>
            </a:r>
            <a:r>
              <a:rPr lang="en-US" dirty="0" smtClean="0"/>
              <a:t> unified memory space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requires only one physical memory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allows self-modifying code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however, code and data must share the same memory bus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used by most general-purpose processors (e.g. Intel x86)</a:t>
            </a:r>
          </a:p>
          <a:p>
            <a:pPr lvl="2">
              <a:lnSpc>
                <a:spcPct val="90000"/>
              </a:lnSpc>
            </a:pPr>
            <a:endParaRPr lang="en-US" sz="1400" dirty="0" smtClean="0"/>
          </a:p>
          <a:p>
            <a:pPr lvl="1">
              <a:lnSpc>
                <a:spcPct val="90000"/>
              </a:lnSpc>
            </a:pPr>
            <a:r>
              <a:rPr lang="en-US" i="1" dirty="0" smtClean="0"/>
              <a:t>Harvard </a:t>
            </a:r>
            <a:r>
              <a:rPr lang="en-US" dirty="0" smtClean="0"/>
              <a:t>architecture</a:t>
            </a:r>
            <a:endParaRPr lang="en-US" i="1" dirty="0"/>
          </a:p>
          <a:p>
            <a:pPr lvl="2">
              <a:lnSpc>
                <a:spcPct val="90000"/>
              </a:lnSpc>
            </a:pPr>
            <a:r>
              <a:rPr lang="en-US" dirty="0" smtClean="0"/>
              <a:t>program and data are stored in separate memory spaces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en-US" dirty="0" smtClean="0"/>
              <a:t>requires separate physical memory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code and data do not share same bus, giving higher bandwidths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en-US" dirty="0" smtClean="0"/>
              <a:t>often used by digital signal processors for data-intensive applications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8486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 smtClean="0"/>
              <a:t>Classifications:  Performance vs. Specificity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442325" cy="49720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Microprocessor vs. Microcontroller</a:t>
            </a:r>
          </a:p>
          <a:p>
            <a:pPr lvl="1">
              <a:lnSpc>
                <a:spcPct val="90000"/>
              </a:lnSpc>
            </a:pPr>
            <a:r>
              <a:rPr lang="en-US" i="1" dirty="0" smtClean="0"/>
              <a:t>Microprocessor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processors designed for high-performance and flexibility in personal computers and other general purpose applications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architectures target high performance through a combination of high speed and parallelism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processor chip contains only CPU(s) and cache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no peripherals included on-chip</a:t>
            </a:r>
            <a:endParaRPr lang="en-US" sz="1400" dirty="0" smtClean="0"/>
          </a:p>
          <a:p>
            <a:pPr lvl="1">
              <a:lnSpc>
                <a:spcPct val="90000"/>
              </a:lnSpc>
            </a:pPr>
            <a:r>
              <a:rPr lang="en-US" i="1" dirty="0" smtClean="0"/>
              <a:t>Microcontroller</a:t>
            </a:r>
            <a:endParaRPr lang="en-US" i="1" dirty="0"/>
          </a:p>
          <a:p>
            <a:pPr lvl="2">
              <a:lnSpc>
                <a:spcPct val="90000"/>
              </a:lnSpc>
            </a:pPr>
            <a:r>
              <a:rPr lang="en-US" dirty="0" smtClean="0"/>
              <a:t>processors designed for specific purposes in embedded systems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only need performance sufficient to </a:t>
            </a:r>
            <a:r>
              <a:rPr lang="en-US" dirty="0"/>
              <a:t>needs of </a:t>
            </a:r>
            <a:r>
              <a:rPr lang="en-US" dirty="0" smtClean="0"/>
              <a:t>that application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processor chip generally includes:</a:t>
            </a:r>
          </a:p>
          <a:p>
            <a:pPr lvl="3">
              <a:lnSpc>
                <a:spcPct val="90000"/>
              </a:lnSpc>
            </a:pPr>
            <a:r>
              <a:rPr lang="en-US" sz="1800" dirty="0" smtClean="0"/>
              <a:t>a </a:t>
            </a:r>
            <a:r>
              <a:rPr lang="en-US" sz="1800" dirty="0"/>
              <a:t>simple </a:t>
            </a:r>
            <a:r>
              <a:rPr lang="en-US" sz="1800" dirty="0" smtClean="0"/>
              <a:t>CPU</a:t>
            </a:r>
          </a:p>
          <a:p>
            <a:pPr lvl="3">
              <a:lnSpc>
                <a:spcPct val="90000"/>
              </a:lnSpc>
            </a:pPr>
            <a:r>
              <a:rPr lang="en-US" sz="1800" dirty="0" smtClean="0"/>
              <a:t>modest amounts of RAM and (Flash) ROM</a:t>
            </a:r>
          </a:p>
          <a:p>
            <a:pPr lvl="3">
              <a:lnSpc>
                <a:spcPct val="90000"/>
              </a:lnSpc>
            </a:pPr>
            <a:r>
              <a:rPr lang="en-US" sz="1800" dirty="0" smtClean="0"/>
              <a:t>appropriate </a:t>
            </a:r>
            <a:r>
              <a:rPr lang="en-US" sz="1800" dirty="0"/>
              <a:t>peripherals </a:t>
            </a:r>
            <a:r>
              <a:rPr lang="en-US" sz="1800" dirty="0" smtClean="0"/>
              <a:t>needed for specific application</a:t>
            </a:r>
            <a:endParaRPr lang="en-US" sz="1800" dirty="0"/>
          </a:p>
          <a:p>
            <a:pPr lvl="2">
              <a:lnSpc>
                <a:spcPct val="90000"/>
              </a:lnSpc>
            </a:pPr>
            <a:r>
              <a:rPr lang="en-US" dirty="0" smtClean="0"/>
              <a:t>also often need to meet low power and/or real-time requirements</a:t>
            </a:r>
          </a:p>
        </p:txBody>
      </p:sp>
    </p:spTree>
    <p:extLst>
      <p:ext uri="{BB962C8B-B14F-4D97-AF65-F5344CB8AC3E}">
        <p14:creationId xmlns:p14="http://schemas.microsoft.com/office/powerpoint/2010/main" val="20082532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Machine Programming I –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Instruction Set Architecture</a:t>
            </a:r>
          </a:p>
          <a:p>
            <a:pPr lvl="1"/>
            <a:r>
              <a:rPr lang="en-US" dirty="0">
                <a:solidFill>
                  <a:schemeClr val="bg2"/>
                </a:solidFill>
              </a:rPr>
              <a:t>Software Architecture vs. Hardware Architecture</a:t>
            </a:r>
          </a:p>
          <a:p>
            <a:pPr lvl="1"/>
            <a:r>
              <a:rPr lang="en-US" dirty="0">
                <a:solidFill>
                  <a:schemeClr val="bg2"/>
                </a:solidFill>
              </a:rPr>
              <a:t>Common </a:t>
            </a:r>
            <a:r>
              <a:rPr lang="en-US" dirty="0" smtClean="0">
                <a:solidFill>
                  <a:schemeClr val="bg2"/>
                </a:solidFill>
              </a:rPr>
              <a:t>Architecture Classifications</a:t>
            </a:r>
            <a:endParaRPr lang="en-US" dirty="0">
              <a:solidFill>
                <a:schemeClr val="bg2"/>
              </a:solidFill>
            </a:endParaRPr>
          </a:p>
          <a:p>
            <a:r>
              <a:rPr lang="en-US" dirty="0"/>
              <a:t>The Intel x86 ISA – History and Microarchitectures</a:t>
            </a:r>
          </a:p>
          <a:p>
            <a:r>
              <a:rPr lang="en-US" dirty="0">
                <a:solidFill>
                  <a:schemeClr val="bg2"/>
                </a:solidFill>
              </a:rPr>
              <a:t>Dive into C, Assembly, and Machine code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The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Intel x86 </a:t>
            </a:r>
            <a:r>
              <a:rPr lang="en-US" dirty="0">
                <a:solidFill>
                  <a:schemeClr val="bg2"/>
                </a:solidFill>
              </a:rPr>
              <a:t>Assembly Basics:</a:t>
            </a:r>
          </a:p>
          <a:p>
            <a:pPr lvl="1"/>
            <a:r>
              <a:rPr lang="en-US" dirty="0">
                <a:solidFill>
                  <a:schemeClr val="bg2"/>
                </a:solidFill>
              </a:rPr>
              <a:t>Registers</a:t>
            </a:r>
          </a:p>
          <a:p>
            <a:pPr lvl="1"/>
            <a:r>
              <a:rPr lang="en-US" dirty="0">
                <a:solidFill>
                  <a:schemeClr val="bg2"/>
                </a:solidFill>
              </a:rPr>
              <a:t>Operands</a:t>
            </a:r>
          </a:p>
          <a:p>
            <a:pPr lvl="1"/>
            <a:r>
              <a:rPr lang="en-US" b="1" dirty="0" err="1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r>
              <a:rPr lang="en-US" dirty="0">
                <a:solidFill>
                  <a:schemeClr val="bg2"/>
                </a:solidFill>
              </a:rPr>
              <a:t> instruction</a:t>
            </a:r>
          </a:p>
          <a:p>
            <a:r>
              <a:rPr lang="en-US" dirty="0">
                <a:solidFill>
                  <a:schemeClr val="bg2"/>
                </a:solidFill>
              </a:rPr>
              <a:t>Intro to x86-64</a:t>
            </a:r>
          </a:p>
          <a:p>
            <a:pPr marL="742950" lvl="2" indent="-342900">
              <a:buSzPct val="60000"/>
              <a:buFont typeface="Wingdings 2" pitchFamily="18" charset="2"/>
              <a:buChar char="¢"/>
            </a:pPr>
            <a:r>
              <a:rPr lang="en-US" dirty="0">
                <a:solidFill>
                  <a:schemeClr val="bg2"/>
                </a:solidFill>
              </a:rPr>
              <a:t>AMD was first!</a:t>
            </a:r>
            <a:endParaRPr lang="en-US" sz="24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33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ffectLst/>
        </p:spPr>
        <p:txBody>
          <a:bodyPr/>
          <a:lstStyle/>
          <a:p>
            <a:r>
              <a:rPr lang="en-US" dirty="0" smtClean="0"/>
              <a:t>Intel x86 Processors</a:t>
            </a:r>
            <a:endParaRPr lang="en-US" dirty="0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62075"/>
            <a:ext cx="8534400" cy="4972050"/>
          </a:xfrm>
          <a:noFill/>
          <a:ln/>
        </p:spPr>
        <p:txBody>
          <a:bodyPr lIns="90487" tIns="44450" rIns="90487" bIns="44450"/>
          <a:lstStyle/>
          <a:p>
            <a:pPr>
              <a:lnSpc>
                <a:spcPct val="80000"/>
              </a:lnSpc>
            </a:pPr>
            <a:r>
              <a:rPr lang="en-US" dirty="0"/>
              <a:t>The main software architecture for Intel is the x86 ISA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also known as IA-32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for 64-bit processors, it is known as </a:t>
            </a:r>
            <a:r>
              <a:rPr lang="en-US" dirty="0" smtClean="0"/>
              <a:t>x86-64</a:t>
            </a:r>
          </a:p>
          <a:p>
            <a:pPr lvl="1">
              <a:lnSpc>
                <a:spcPct val="80000"/>
              </a:lnSpc>
            </a:pPr>
            <a:endParaRPr lang="en-US" dirty="0"/>
          </a:p>
          <a:p>
            <a:r>
              <a:rPr lang="en-US" dirty="0" smtClean="0"/>
              <a:t>Totally dominate laptop/desktop/server market</a:t>
            </a:r>
          </a:p>
          <a:p>
            <a:pPr lvl="1">
              <a:lnSpc>
                <a:spcPct val="80000"/>
              </a:lnSpc>
            </a:pPr>
            <a:endParaRPr lang="en-US" dirty="0"/>
          </a:p>
          <a:p>
            <a:r>
              <a:rPr lang="en-US" dirty="0" smtClean="0"/>
              <a:t>Evolutionary design</a:t>
            </a:r>
            <a:endParaRPr lang="en-US" dirty="0"/>
          </a:p>
          <a:p>
            <a:pPr lvl="1"/>
            <a:r>
              <a:rPr lang="en-US" dirty="0" smtClean="0"/>
              <a:t>Backwards compatible back to 8086, introduced in 1978</a:t>
            </a:r>
            <a:endParaRPr lang="en-US" dirty="0"/>
          </a:p>
          <a:p>
            <a:pPr lvl="1"/>
            <a:r>
              <a:rPr lang="en-US" dirty="0"/>
              <a:t>Added more features as time goes </a:t>
            </a:r>
            <a:r>
              <a:rPr lang="en-US" dirty="0" smtClean="0"/>
              <a:t>on</a:t>
            </a:r>
            <a:endParaRPr lang="en-US" dirty="0"/>
          </a:p>
          <a:p>
            <a:pPr lvl="1">
              <a:lnSpc>
                <a:spcPct val="80000"/>
              </a:lnSpc>
            </a:pPr>
            <a:endParaRPr lang="en-US" dirty="0"/>
          </a:p>
          <a:p>
            <a:r>
              <a:rPr lang="en-US" dirty="0" smtClean="0"/>
              <a:t>Complex instruction set computer </a:t>
            </a:r>
            <a:r>
              <a:rPr lang="en-US" dirty="0"/>
              <a:t>(CISC)</a:t>
            </a:r>
          </a:p>
          <a:p>
            <a:pPr lvl="1"/>
            <a:r>
              <a:rPr lang="en-US" dirty="0"/>
              <a:t>Many different instructions with many different formats</a:t>
            </a:r>
          </a:p>
          <a:p>
            <a:pPr lvl="2"/>
            <a:r>
              <a:rPr lang="en-US" i="1" dirty="0"/>
              <a:t>b</a:t>
            </a:r>
            <a:r>
              <a:rPr lang="en-US" i="1" dirty="0" smtClean="0"/>
              <a:t>ut</a:t>
            </a:r>
            <a:r>
              <a:rPr lang="en-US" i="1" dirty="0"/>
              <a:t>, only small subset </a:t>
            </a:r>
            <a:r>
              <a:rPr lang="en-US" i="1" dirty="0" smtClean="0"/>
              <a:t>used in Linux programs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7585038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329782" cy="762000"/>
          </a:xfrm>
        </p:spPr>
        <p:txBody>
          <a:bodyPr/>
          <a:lstStyle/>
          <a:p>
            <a:r>
              <a:rPr lang="en-US" dirty="0"/>
              <a:t>Machine Programming I –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Instruction Set Architecture</a:t>
            </a:r>
          </a:p>
          <a:p>
            <a:pPr lvl="1"/>
            <a:r>
              <a:rPr lang="en-US" dirty="0" smtClean="0"/>
              <a:t>Software Architecture vs. Hardware Architecture</a:t>
            </a:r>
          </a:p>
          <a:p>
            <a:pPr lvl="1"/>
            <a:r>
              <a:rPr lang="en-US" dirty="0" smtClean="0">
                <a:solidFill>
                  <a:schemeClr val="bg2"/>
                </a:solidFill>
              </a:rPr>
              <a:t>Common Architecture Classifications</a:t>
            </a:r>
            <a:endParaRPr lang="en-US" dirty="0">
              <a:solidFill>
                <a:schemeClr val="bg2"/>
              </a:solidFill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The Intel x86 ISA – History and Microarchitectures</a:t>
            </a:r>
          </a:p>
          <a:p>
            <a:r>
              <a:rPr lang="en-US" dirty="0">
                <a:solidFill>
                  <a:schemeClr val="bg2"/>
                </a:solidFill>
              </a:rPr>
              <a:t>Dive into C, Assembly, and Machine code</a:t>
            </a:r>
          </a:p>
          <a:p>
            <a:r>
              <a:rPr lang="en-US" dirty="0">
                <a:solidFill>
                  <a:schemeClr val="bg2"/>
                </a:solidFill>
              </a:rPr>
              <a:t>The Intel x86 Assembly Basics:</a:t>
            </a:r>
          </a:p>
          <a:p>
            <a:pPr lvl="1"/>
            <a:r>
              <a:rPr lang="en-US" dirty="0">
                <a:solidFill>
                  <a:schemeClr val="bg2"/>
                </a:solidFill>
              </a:rPr>
              <a:t>Registers and Operands</a:t>
            </a:r>
          </a:p>
          <a:p>
            <a:pPr lvl="1"/>
            <a:r>
              <a:rPr lang="en-US" b="1" dirty="0" err="1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r>
              <a:rPr lang="en-US" dirty="0">
                <a:solidFill>
                  <a:schemeClr val="bg2"/>
                </a:solidFill>
              </a:rPr>
              <a:t> instruction</a:t>
            </a:r>
          </a:p>
          <a:p>
            <a:r>
              <a:rPr lang="en-US" dirty="0" smtClean="0">
                <a:solidFill>
                  <a:schemeClr val="bg2"/>
                </a:solidFill>
              </a:rPr>
              <a:t>Intro </a:t>
            </a:r>
            <a:r>
              <a:rPr lang="en-US" dirty="0">
                <a:solidFill>
                  <a:schemeClr val="bg2"/>
                </a:solidFill>
              </a:rPr>
              <a:t>to x86-64</a:t>
            </a:r>
          </a:p>
          <a:p>
            <a:pPr marL="742950" lvl="2" indent="-342900">
              <a:buSzPct val="60000"/>
              <a:buFont typeface="Wingdings 2" pitchFamily="18" charset="2"/>
              <a:buChar char="¢"/>
            </a:pPr>
            <a:r>
              <a:rPr lang="en-US" dirty="0">
                <a:solidFill>
                  <a:schemeClr val="bg2"/>
                </a:solidFill>
              </a:rPr>
              <a:t>AMD was first!</a:t>
            </a:r>
            <a:endParaRPr lang="en-US" sz="2400" dirty="0">
              <a:solidFill>
                <a:schemeClr val="bg2"/>
              </a:solidFill>
            </a:endParaRPr>
          </a:p>
          <a:p>
            <a:pPr>
              <a:buNone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64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ChangeArrowheads="1"/>
          </p:cNvSpPr>
          <p:nvPr/>
        </p:nvSpPr>
        <p:spPr bwMode="auto">
          <a:xfrm>
            <a:off x="1371600" y="1409700"/>
            <a:ext cx="2057400" cy="4724400"/>
          </a:xfrm>
          <a:prstGeom prst="rect">
            <a:avLst/>
          </a:prstGeom>
          <a:solidFill>
            <a:srgbClr val="CFC183"/>
          </a:solidFill>
          <a:ln w="25400" algn="ctr">
            <a:noFill/>
            <a:round/>
            <a:headEnd/>
            <a:tailEnd type="triangle" w="med" len="med"/>
          </a:ln>
        </p:spPr>
        <p:txBody>
          <a:bodyPr/>
          <a:lstStyle/>
          <a:p>
            <a:pPr eaLnBrk="0" hangingPunct="0"/>
            <a:endParaRPr lang="en-US" dirty="0">
              <a:latin typeface="Calibri" pitchFamily="34" charset="0"/>
            </a:endParaRPr>
          </a:p>
        </p:txBody>
      </p:sp>
      <p:sp>
        <p:nvSpPr>
          <p:cNvPr id="6147" name="Title 1"/>
          <p:cNvSpPr>
            <a:spLocks noGrp="1"/>
          </p:cNvSpPr>
          <p:nvPr>
            <p:ph type="title"/>
          </p:nvPr>
        </p:nvSpPr>
        <p:spPr>
          <a:xfrm>
            <a:off x="274638" y="325438"/>
            <a:ext cx="8412162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Intel x86 Family:  </a:t>
            </a:r>
            <a:r>
              <a:rPr lang="en-US" i="1" u="sng" dirty="0" smtClean="0"/>
              <a:t>Many</a:t>
            </a:r>
            <a:r>
              <a:rPr lang="en-US" dirty="0" smtClean="0"/>
              <a:t> Microarchitectures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828800" y="1409700"/>
            <a:ext cx="1600200" cy="3581400"/>
          </a:xfrm>
          <a:prstGeom prst="rect">
            <a:avLst/>
          </a:prstGeom>
          <a:solidFill>
            <a:srgbClr val="DDD3A7"/>
          </a:solidFill>
          <a:ln w="25400" algn="ctr">
            <a:noFill/>
            <a:round/>
            <a:headEnd/>
            <a:tailEnd type="triangle" w="med" len="med"/>
          </a:ln>
        </p:spPr>
        <p:txBody>
          <a:bodyPr/>
          <a:lstStyle/>
          <a:p>
            <a:pPr eaLnBrk="0" hangingPunct="0"/>
            <a:endParaRPr lang="en-US" dirty="0">
              <a:latin typeface="Calibri" pitchFamily="34" charset="0"/>
            </a:endParaRPr>
          </a:p>
        </p:txBody>
      </p:sp>
      <p:sp>
        <p:nvSpPr>
          <p:cNvPr id="6149" name="TextBox 6"/>
          <p:cNvSpPr txBox="1">
            <a:spLocks noChangeArrowheads="1"/>
          </p:cNvSpPr>
          <p:nvPr/>
        </p:nvSpPr>
        <p:spPr bwMode="auto">
          <a:xfrm>
            <a:off x="1480134" y="4937125"/>
            <a:ext cx="194886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2000" dirty="0">
                <a:latin typeface="Calibri" pitchFamily="34" charset="0"/>
              </a:rPr>
              <a:t>X86-64 / </a:t>
            </a:r>
            <a:r>
              <a:rPr lang="en-US" sz="2000" dirty="0" smtClean="0">
                <a:latin typeface="Calibri" pitchFamily="34" charset="0"/>
              </a:rPr>
              <a:t>Intel 64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150" name="Rectangle 3"/>
          <p:cNvSpPr>
            <a:spLocks noChangeArrowheads="1"/>
          </p:cNvSpPr>
          <p:nvPr/>
        </p:nvSpPr>
        <p:spPr bwMode="auto">
          <a:xfrm>
            <a:off x="2286000" y="1409700"/>
            <a:ext cx="1143000" cy="914400"/>
          </a:xfrm>
          <a:prstGeom prst="rect">
            <a:avLst/>
          </a:prstGeom>
          <a:solidFill>
            <a:srgbClr val="EAE4C8"/>
          </a:solidFill>
          <a:ln w="25400" algn="ctr">
            <a:noFill/>
            <a:round/>
            <a:headEnd/>
            <a:tailEnd type="triangle" w="med" len="med"/>
          </a:ln>
        </p:spPr>
        <p:txBody>
          <a:bodyPr/>
          <a:lstStyle/>
          <a:p>
            <a:pPr eaLnBrk="0" hangingPunct="0"/>
            <a:endParaRPr lang="en-US" dirty="0">
              <a:latin typeface="Calibri" pitchFamily="34" charset="0"/>
            </a:endParaRPr>
          </a:p>
        </p:txBody>
      </p:sp>
      <p:sp>
        <p:nvSpPr>
          <p:cNvPr id="6151" name="TextBox 10"/>
          <p:cNvSpPr txBox="1">
            <a:spLocks noChangeArrowheads="1"/>
          </p:cNvSpPr>
          <p:nvPr/>
        </p:nvSpPr>
        <p:spPr bwMode="auto">
          <a:xfrm>
            <a:off x="1905000" y="2305050"/>
            <a:ext cx="163378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dirty="0" smtClean="0">
                <a:latin typeface="Calibri" pitchFamily="34" charset="0"/>
              </a:rPr>
              <a:t>X86-32 / IA32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152" name="TextBox 11"/>
          <p:cNvSpPr txBox="1">
            <a:spLocks noChangeArrowheads="1"/>
          </p:cNvSpPr>
          <p:nvPr/>
        </p:nvSpPr>
        <p:spPr bwMode="auto">
          <a:xfrm>
            <a:off x="2565400" y="1371600"/>
            <a:ext cx="92365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dirty="0">
                <a:latin typeface="Calibri" pitchFamily="34" charset="0"/>
              </a:rPr>
              <a:t>X86-16</a:t>
            </a:r>
          </a:p>
        </p:txBody>
      </p:sp>
      <p:cxnSp>
        <p:nvCxnSpPr>
          <p:cNvPr id="6155" name="Straight Connector 15"/>
          <p:cNvCxnSpPr>
            <a:cxnSpLocks noChangeShapeType="1"/>
          </p:cNvCxnSpPr>
          <p:nvPr/>
        </p:nvCxnSpPr>
        <p:spPr bwMode="auto">
          <a:xfrm>
            <a:off x="3429000" y="2324100"/>
            <a:ext cx="2667000" cy="1588"/>
          </a:xfrm>
          <a:prstGeom prst="line">
            <a:avLst/>
          </a:prstGeom>
          <a:noFill/>
          <a:ln w="12700" algn="ctr">
            <a:solidFill>
              <a:srgbClr val="C0B46C"/>
            </a:solidFill>
            <a:round/>
            <a:headEnd/>
            <a:tailEnd/>
          </a:ln>
        </p:spPr>
      </p:cxnSp>
      <p:cxnSp>
        <p:nvCxnSpPr>
          <p:cNvPr id="6156" name="Straight Connector 18"/>
          <p:cNvCxnSpPr>
            <a:cxnSpLocks noChangeShapeType="1"/>
          </p:cNvCxnSpPr>
          <p:nvPr/>
        </p:nvCxnSpPr>
        <p:spPr bwMode="auto">
          <a:xfrm>
            <a:off x="3429000" y="4991100"/>
            <a:ext cx="2743200" cy="1588"/>
          </a:xfrm>
          <a:prstGeom prst="line">
            <a:avLst/>
          </a:prstGeom>
          <a:noFill/>
          <a:ln w="12700" algn="ctr">
            <a:solidFill>
              <a:srgbClr val="C0B46C"/>
            </a:solidFill>
            <a:round/>
            <a:headEnd/>
            <a:tailEnd/>
          </a:ln>
        </p:spPr>
      </p:cxnSp>
      <p:sp>
        <p:nvSpPr>
          <p:cNvPr id="6157" name="TextBox 19"/>
          <p:cNvSpPr txBox="1">
            <a:spLocks noChangeArrowheads="1"/>
          </p:cNvSpPr>
          <p:nvPr/>
        </p:nvSpPr>
        <p:spPr bwMode="auto">
          <a:xfrm>
            <a:off x="4724400" y="1400175"/>
            <a:ext cx="65274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dirty="0">
                <a:latin typeface="Calibri" pitchFamily="34" charset="0"/>
              </a:rPr>
              <a:t>8086</a:t>
            </a:r>
          </a:p>
          <a:p>
            <a:pPr eaLnBrk="0" hangingPunct="0"/>
            <a:endParaRPr lang="en-US" sz="1800" dirty="0">
              <a:latin typeface="Calibri" pitchFamily="34" charset="0"/>
            </a:endParaRPr>
          </a:p>
          <a:p>
            <a:pPr eaLnBrk="0" hangingPunct="0"/>
            <a:r>
              <a:rPr lang="en-US" sz="1800" dirty="0">
                <a:latin typeface="Calibri" pitchFamily="34" charset="0"/>
              </a:rPr>
              <a:t>286</a:t>
            </a:r>
          </a:p>
        </p:txBody>
      </p:sp>
      <p:sp>
        <p:nvSpPr>
          <p:cNvPr id="6158" name="TextBox 22"/>
          <p:cNvSpPr txBox="1">
            <a:spLocks noChangeArrowheads="1"/>
          </p:cNvSpPr>
          <p:nvPr/>
        </p:nvSpPr>
        <p:spPr bwMode="auto">
          <a:xfrm>
            <a:off x="4724400" y="2314575"/>
            <a:ext cx="1571841" cy="2646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dirty="0">
                <a:latin typeface="Calibri" pitchFamily="34" charset="0"/>
              </a:rPr>
              <a:t>386</a:t>
            </a:r>
          </a:p>
          <a:p>
            <a:pPr eaLnBrk="0" hangingPunct="0"/>
            <a:r>
              <a:rPr lang="en-US" sz="1800" dirty="0">
                <a:latin typeface="Calibri" pitchFamily="34" charset="0"/>
              </a:rPr>
              <a:t>486</a:t>
            </a:r>
          </a:p>
          <a:p>
            <a:pPr eaLnBrk="0" hangingPunct="0"/>
            <a:r>
              <a:rPr lang="en-US" sz="1800" dirty="0">
                <a:latin typeface="Calibri" pitchFamily="34" charset="0"/>
              </a:rPr>
              <a:t>Pentium</a:t>
            </a:r>
          </a:p>
          <a:p>
            <a:pPr eaLnBrk="0" hangingPunct="0"/>
            <a:r>
              <a:rPr lang="en-US" sz="1800" dirty="0">
                <a:latin typeface="Calibri" pitchFamily="34" charset="0"/>
              </a:rPr>
              <a:t>Pentium MMX</a:t>
            </a:r>
          </a:p>
          <a:p>
            <a:pPr eaLnBrk="0" hangingPunct="0">
              <a:spcBef>
                <a:spcPts val="1600"/>
              </a:spcBef>
            </a:pPr>
            <a:r>
              <a:rPr lang="en-US" sz="1800" dirty="0">
                <a:latin typeface="Calibri" pitchFamily="34" charset="0"/>
              </a:rPr>
              <a:t>Pentium III</a:t>
            </a:r>
          </a:p>
          <a:p>
            <a:pPr eaLnBrk="0" hangingPunct="0">
              <a:spcBef>
                <a:spcPts val="1600"/>
              </a:spcBef>
            </a:pPr>
            <a:r>
              <a:rPr lang="en-US" sz="1800" dirty="0">
                <a:latin typeface="Calibri" pitchFamily="34" charset="0"/>
              </a:rPr>
              <a:t>Pentium 4</a:t>
            </a:r>
          </a:p>
          <a:p>
            <a:pPr eaLnBrk="0" hangingPunct="0">
              <a:spcBef>
                <a:spcPts val="1600"/>
              </a:spcBef>
            </a:pPr>
            <a:r>
              <a:rPr lang="en-US" sz="1800" dirty="0">
                <a:latin typeface="Calibri" pitchFamily="34" charset="0"/>
              </a:rPr>
              <a:t>Pentium 4E</a:t>
            </a:r>
          </a:p>
        </p:txBody>
      </p:sp>
      <p:sp>
        <p:nvSpPr>
          <p:cNvPr id="6159" name="TextBox 23"/>
          <p:cNvSpPr txBox="1">
            <a:spLocks noChangeArrowheads="1"/>
          </p:cNvSpPr>
          <p:nvPr/>
        </p:nvSpPr>
        <p:spPr bwMode="auto">
          <a:xfrm>
            <a:off x="4724400" y="4968875"/>
            <a:ext cx="126406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dirty="0">
                <a:latin typeface="Calibri" pitchFamily="34" charset="0"/>
              </a:rPr>
              <a:t>Pentium 4F</a:t>
            </a:r>
          </a:p>
          <a:p>
            <a:pPr eaLnBrk="0" hangingPunct="0"/>
            <a:endParaRPr lang="en-US" sz="1800" dirty="0">
              <a:latin typeface="Calibri" pitchFamily="34" charset="0"/>
            </a:endParaRPr>
          </a:p>
          <a:p>
            <a:pPr eaLnBrk="0" hangingPunct="0"/>
            <a:r>
              <a:rPr lang="en-US" sz="1800" dirty="0">
                <a:latin typeface="Calibri" pitchFamily="34" charset="0"/>
              </a:rPr>
              <a:t>Core 2 </a:t>
            </a:r>
            <a:r>
              <a:rPr lang="en-US" sz="1800" dirty="0" smtClean="0">
                <a:latin typeface="Calibri" pitchFamily="34" charset="0"/>
              </a:rPr>
              <a:t>Duo</a:t>
            </a:r>
          </a:p>
          <a:p>
            <a:pPr eaLnBrk="0" hangingPunct="0"/>
            <a:r>
              <a:rPr lang="en-US" sz="1800" dirty="0" smtClean="0">
                <a:latin typeface="Calibri" pitchFamily="34" charset="0"/>
              </a:rPr>
              <a:t>Core i7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6160" name="TextBox 26"/>
          <p:cNvSpPr txBox="1">
            <a:spLocks noChangeArrowheads="1"/>
          </p:cNvSpPr>
          <p:nvPr/>
        </p:nvSpPr>
        <p:spPr bwMode="auto">
          <a:xfrm>
            <a:off x="1748161" y="6248400"/>
            <a:ext cx="59480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 smtClean="0">
                <a:latin typeface="Calibri" pitchFamily="34" charset="0"/>
              </a:rPr>
              <a:t>IA: </a:t>
            </a:r>
            <a:r>
              <a:rPr lang="en-US" dirty="0">
                <a:latin typeface="Calibri" pitchFamily="34" charset="0"/>
              </a:rPr>
              <a:t>often redefined as latest Intel architecture</a:t>
            </a:r>
          </a:p>
        </p:txBody>
      </p:sp>
      <p:sp>
        <p:nvSpPr>
          <p:cNvPr id="6161" name="AutoShape 18"/>
          <p:cNvSpPr>
            <a:spLocks noChangeArrowheads="1"/>
          </p:cNvSpPr>
          <p:nvPr/>
        </p:nvSpPr>
        <p:spPr bwMode="auto">
          <a:xfrm>
            <a:off x="7162800" y="1485900"/>
            <a:ext cx="914400" cy="4724400"/>
          </a:xfrm>
          <a:prstGeom prst="downArrow">
            <a:avLst>
              <a:gd name="adj1" fmla="val 50000"/>
              <a:gd name="adj2" fmla="val 129167"/>
            </a:avLst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6162" name="Text Box 20"/>
          <p:cNvSpPr txBox="1">
            <a:spLocks noChangeArrowheads="1"/>
          </p:cNvSpPr>
          <p:nvPr/>
        </p:nvSpPr>
        <p:spPr bwMode="auto">
          <a:xfrm>
            <a:off x="7239000" y="4991100"/>
            <a:ext cx="7729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Calibri" pitchFamily="34" charset="0"/>
              </a:rPr>
              <a:t>time</a:t>
            </a:r>
          </a:p>
        </p:txBody>
      </p:sp>
      <p:sp>
        <p:nvSpPr>
          <p:cNvPr id="6163" name="Text Box 21"/>
          <p:cNvSpPr txBox="1">
            <a:spLocks noChangeArrowheads="1"/>
          </p:cNvSpPr>
          <p:nvPr/>
        </p:nvSpPr>
        <p:spPr bwMode="auto">
          <a:xfrm>
            <a:off x="1585913" y="990600"/>
            <a:ext cx="18882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B8AA58"/>
                </a:solidFill>
                <a:latin typeface="Calibri" pitchFamily="34" charset="0"/>
              </a:rPr>
              <a:t>Architectures</a:t>
            </a:r>
          </a:p>
        </p:txBody>
      </p:sp>
      <p:sp>
        <p:nvSpPr>
          <p:cNvPr id="6164" name="Text Box 29"/>
          <p:cNvSpPr txBox="1">
            <a:spLocks noChangeArrowheads="1"/>
          </p:cNvSpPr>
          <p:nvPr/>
        </p:nvSpPr>
        <p:spPr bwMode="auto">
          <a:xfrm>
            <a:off x="4451350" y="990600"/>
            <a:ext cx="1547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B8AA58"/>
                </a:solidFill>
                <a:latin typeface="Calibri" pitchFamily="34" charset="0"/>
              </a:rPr>
              <a:t>Processors</a:t>
            </a:r>
          </a:p>
        </p:txBody>
      </p:sp>
      <p:sp>
        <p:nvSpPr>
          <p:cNvPr id="19" name="TextBox 12"/>
          <p:cNvSpPr txBox="1">
            <a:spLocks noChangeArrowheads="1"/>
          </p:cNvSpPr>
          <p:nvPr/>
        </p:nvSpPr>
        <p:spPr bwMode="auto">
          <a:xfrm>
            <a:off x="2771384" y="3154363"/>
            <a:ext cx="657617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1600" i="1" dirty="0">
                <a:latin typeface="Calibri" pitchFamily="34" charset="0"/>
              </a:rPr>
              <a:t>MMX</a:t>
            </a:r>
          </a:p>
          <a:p>
            <a:pPr algn="r" eaLnBrk="0" hangingPunct="0"/>
            <a:endParaRPr lang="en-US" sz="1600" i="1" dirty="0">
              <a:latin typeface="Calibri" pitchFamily="34" charset="0"/>
            </a:endParaRPr>
          </a:p>
          <a:p>
            <a:pPr algn="r" eaLnBrk="0" hangingPunct="0"/>
            <a:r>
              <a:rPr lang="en-US" sz="1600" i="1" dirty="0">
                <a:latin typeface="Calibri" pitchFamily="34" charset="0"/>
              </a:rPr>
              <a:t>SSE</a:t>
            </a:r>
          </a:p>
          <a:p>
            <a:pPr algn="r" eaLnBrk="0" hangingPunct="0"/>
            <a:endParaRPr lang="en-US" sz="1600" i="1" dirty="0">
              <a:latin typeface="Calibri" pitchFamily="34" charset="0"/>
            </a:endParaRPr>
          </a:p>
          <a:p>
            <a:pPr algn="r" eaLnBrk="0" hangingPunct="0"/>
            <a:r>
              <a:rPr lang="en-US" sz="1600" i="1" dirty="0">
                <a:latin typeface="Calibri" pitchFamily="34" charset="0"/>
              </a:rPr>
              <a:t>SSE2</a:t>
            </a:r>
          </a:p>
          <a:p>
            <a:pPr algn="r" eaLnBrk="0" hangingPunct="0"/>
            <a:endParaRPr lang="en-US" sz="1600" i="1" dirty="0">
              <a:latin typeface="Calibri" pitchFamily="34" charset="0"/>
            </a:endParaRPr>
          </a:p>
          <a:p>
            <a:pPr algn="r" eaLnBrk="0" hangingPunct="0"/>
            <a:r>
              <a:rPr lang="en-US" sz="1600" i="1" dirty="0">
                <a:latin typeface="Calibri" pitchFamily="34" charset="0"/>
              </a:rPr>
              <a:t>SSE3</a:t>
            </a:r>
          </a:p>
        </p:txBody>
      </p:sp>
      <p:sp>
        <p:nvSpPr>
          <p:cNvPr id="20" name="Rectangle 13"/>
          <p:cNvSpPr>
            <a:spLocks noChangeArrowheads="1"/>
          </p:cNvSpPr>
          <p:nvPr/>
        </p:nvSpPr>
        <p:spPr bwMode="auto">
          <a:xfrm>
            <a:off x="2848393" y="5753100"/>
            <a:ext cx="58060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1600" i="1">
                <a:latin typeface="Calibri" pitchFamily="34" charset="0"/>
              </a:rPr>
              <a:t>SSE4</a:t>
            </a:r>
          </a:p>
        </p:txBody>
      </p:sp>
    </p:spTree>
    <p:extLst>
      <p:ext uri="{BB962C8B-B14F-4D97-AF65-F5344CB8AC3E}">
        <p14:creationId xmlns:p14="http://schemas.microsoft.com/office/powerpoint/2010/main" val="57780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5858" name="Picture 2" descr="f02-43-P37449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8787" y="3657600"/>
            <a:ext cx="4310062" cy="2989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5859" name="Rectangle 3"/>
          <p:cNvSpPr>
            <a:spLocks noGrp="1" noChangeArrowheads="1"/>
          </p:cNvSpPr>
          <p:nvPr>
            <p:ph type="title"/>
          </p:nvPr>
        </p:nvSpPr>
        <p:spPr>
          <a:xfrm>
            <a:off x="684213" y="304800"/>
            <a:ext cx="8259762" cy="701675"/>
          </a:xfrm>
        </p:spPr>
        <p:txBody>
          <a:bodyPr/>
          <a:lstStyle/>
          <a:p>
            <a:r>
              <a:rPr lang="en-AU" sz="4000" dirty="0"/>
              <a:t>Software architecture can grow</a:t>
            </a:r>
          </a:p>
        </p:txBody>
      </p:sp>
      <p:sp>
        <p:nvSpPr>
          <p:cNvPr id="5058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1" y="1125538"/>
            <a:ext cx="8421688" cy="26082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AU" dirty="0"/>
              <a:t>Backward compatibility does </a:t>
            </a:r>
            <a:r>
              <a:rPr lang="en-AU" u="sng" dirty="0"/>
              <a:t>not</a:t>
            </a:r>
            <a:r>
              <a:rPr lang="en-AU" dirty="0"/>
              <a:t> mean instruction set is fixed</a:t>
            </a:r>
            <a:endParaRPr lang="en-US" dirty="0">
              <a:sym typeface="Symbol" pitchFamily="18" charset="2"/>
            </a:endParaRPr>
          </a:p>
          <a:p>
            <a:pPr lvl="1">
              <a:lnSpc>
                <a:spcPct val="90000"/>
              </a:lnSpc>
            </a:pPr>
            <a:r>
              <a:rPr lang="en-AU" dirty="0">
                <a:sym typeface="Symbol" pitchFamily="18" charset="2"/>
              </a:rPr>
              <a:t>new instructions and functionality can be added to the software architecture over </a:t>
            </a:r>
            <a:r>
              <a:rPr lang="en-AU" dirty="0" smtClean="0">
                <a:sym typeface="Symbol" pitchFamily="18" charset="2"/>
              </a:rPr>
              <a:t>time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Intel added additional features </a:t>
            </a:r>
            <a:r>
              <a:rPr lang="en-US" dirty="0"/>
              <a:t>over </a:t>
            </a:r>
            <a:r>
              <a:rPr lang="en-US" dirty="0" smtClean="0"/>
              <a:t>time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Instructions </a:t>
            </a:r>
            <a:r>
              <a:rPr lang="en-US" dirty="0"/>
              <a:t>to support multimedia </a:t>
            </a:r>
            <a:r>
              <a:rPr lang="en-US" dirty="0" smtClean="0"/>
              <a:t>operations  (</a:t>
            </a:r>
            <a:r>
              <a:rPr lang="en-US" i="1" dirty="0" smtClean="0"/>
              <a:t>MMX</a:t>
            </a:r>
            <a:r>
              <a:rPr lang="en-US" dirty="0" smtClean="0"/>
              <a:t>, </a:t>
            </a:r>
            <a:r>
              <a:rPr lang="en-US" i="1" dirty="0" smtClean="0"/>
              <a:t>SSE</a:t>
            </a:r>
            <a:r>
              <a:rPr lang="en-US" dirty="0" smtClean="0"/>
              <a:t>)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SIMD parallelism – same operation done across multiple data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Instructions enabling more </a:t>
            </a:r>
            <a:r>
              <a:rPr lang="en-US" dirty="0"/>
              <a:t>efficient conditional </a:t>
            </a:r>
            <a:r>
              <a:rPr lang="en-US" dirty="0" smtClean="0"/>
              <a:t>operations</a:t>
            </a:r>
            <a:endParaRPr lang="en-US" dirty="0"/>
          </a:p>
        </p:txBody>
      </p:sp>
      <p:sp>
        <p:nvSpPr>
          <p:cNvPr id="505861" name="Text Box 5"/>
          <p:cNvSpPr txBox="1">
            <a:spLocks noChangeArrowheads="1"/>
          </p:cNvSpPr>
          <p:nvPr/>
        </p:nvSpPr>
        <p:spPr bwMode="auto">
          <a:xfrm>
            <a:off x="6453187" y="4567535"/>
            <a:ext cx="2462213" cy="46166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AU" dirty="0"/>
              <a:t>x86 instruction set</a:t>
            </a:r>
          </a:p>
        </p:txBody>
      </p:sp>
    </p:spTree>
    <p:extLst>
      <p:ext uri="{BB962C8B-B14F-4D97-AF65-F5344CB8AC3E}">
        <p14:creationId xmlns:p14="http://schemas.microsoft.com/office/powerpoint/2010/main" val="33174852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573088"/>
          </a:xfrm>
        </p:spPr>
        <p:txBody>
          <a:bodyPr/>
          <a:lstStyle/>
          <a:p>
            <a:r>
              <a:rPr lang="en-US" dirty="0" smtClean="0"/>
              <a:t>Intel x86:  Milestones &amp; Trends</a:t>
            </a:r>
            <a:endParaRPr lang="en-US" dirty="0"/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7924800" cy="5486400"/>
          </a:xfrm>
        </p:spPr>
        <p:txBody>
          <a:bodyPr/>
          <a:lstStyle/>
          <a:p>
            <a:pPr marL="223838" indent="-223838" defTabSz="895350">
              <a:buNone/>
              <a:tabLst>
                <a:tab pos="2055813" algn="l"/>
                <a:tab pos="3884613" algn="l"/>
                <a:tab pos="5946775" algn="l"/>
              </a:tabLst>
            </a:pPr>
            <a:r>
              <a:rPr lang="en-US" i="1" dirty="0" smtClean="0">
                <a:solidFill>
                  <a:srgbClr val="C00000"/>
                </a:solidFill>
              </a:rPr>
              <a:t>	</a:t>
            </a:r>
            <a:r>
              <a:rPr lang="en-US" i="1" u="sng" dirty="0" smtClean="0">
                <a:solidFill>
                  <a:srgbClr val="C00000"/>
                </a:solidFill>
              </a:rPr>
              <a:t>Name</a:t>
            </a:r>
            <a:r>
              <a:rPr lang="en-US" i="1" dirty="0">
                <a:solidFill>
                  <a:srgbClr val="C00000"/>
                </a:solidFill>
              </a:rPr>
              <a:t>	</a:t>
            </a:r>
            <a:r>
              <a:rPr lang="en-US" i="1" u="sng" dirty="0">
                <a:solidFill>
                  <a:srgbClr val="C00000"/>
                </a:solidFill>
              </a:rPr>
              <a:t>Date</a:t>
            </a:r>
            <a:r>
              <a:rPr lang="en-US" i="1" dirty="0">
                <a:solidFill>
                  <a:srgbClr val="C00000"/>
                </a:solidFill>
              </a:rPr>
              <a:t>	</a:t>
            </a:r>
            <a:r>
              <a:rPr lang="en-US" i="1" u="sng" dirty="0" smtClean="0">
                <a:solidFill>
                  <a:srgbClr val="C00000"/>
                </a:solidFill>
              </a:rPr>
              <a:t>Transistors</a:t>
            </a:r>
            <a:r>
              <a:rPr lang="en-US" i="1" dirty="0" smtClean="0">
                <a:solidFill>
                  <a:srgbClr val="C00000"/>
                </a:solidFill>
              </a:rPr>
              <a:t>	</a:t>
            </a:r>
            <a:r>
              <a:rPr lang="en-US" i="1" u="sng" dirty="0" smtClean="0">
                <a:solidFill>
                  <a:srgbClr val="C00000"/>
                </a:solidFill>
              </a:rPr>
              <a:t>MHz</a:t>
            </a:r>
            <a:endParaRPr lang="en-US" i="1" u="sng" dirty="0">
              <a:solidFill>
                <a:srgbClr val="C00000"/>
              </a:solidFill>
            </a:endParaRPr>
          </a:p>
          <a:p>
            <a:pPr marL="223838" indent="-223838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/>
              <a:t>8086	1978	</a:t>
            </a:r>
            <a:r>
              <a:rPr lang="en-US" dirty="0" smtClean="0"/>
              <a:t>29K	5-10</a:t>
            </a:r>
            <a:endParaRPr lang="en-US" dirty="0"/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sz="1800" dirty="0" smtClean="0"/>
              <a:t>First 16-bit </a:t>
            </a:r>
            <a:r>
              <a:rPr lang="en-US" sz="1800" dirty="0"/>
              <a:t>processor.  Basis for IBM PC &amp; DOS</a:t>
            </a:r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sz="1800" dirty="0" smtClean="0"/>
              <a:t>1MB </a:t>
            </a:r>
            <a:r>
              <a:rPr lang="en-US" sz="1800" dirty="0"/>
              <a:t>address </a:t>
            </a:r>
            <a:r>
              <a:rPr lang="en-US" sz="1800" dirty="0" smtClean="0"/>
              <a:t>space</a:t>
            </a:r>
            <a:endParaRPr lang="en-US" sz="1800" dirty="0"/>
          </a:p>
          <a:p>
            <a:pPr marL="223838" indent="-223838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/>
              <a:t>386	1985	</a:t>
            </a:r>
            <a:r>
              <a:rPr lang="en-US" dirty="0" smtClean="0"/>
              <a:t>275K	16-33</a:t>
            </a:r>
            <a:r>
              <a:rPr lang="en-US" dirty="0"/>
              <a:t>	</a:t>
            </a:r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sz="1800" dirty="0" smtClean="0"/>
              <a:t>First 32 bit processor, referred to as IA32</a:t>
            </a:r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sz="1800" dirty="0" smtClean="0"/>
              <a:t>Added </a:t>
            </a:r>
            <a:r>
              <a:rPr lang="en-US" sz="1800" dirty="0"/>
              <a:t>“flat addressing</a:t>
            </a:r>
            <a:r>
              <a:rPr lang="en-US" sz="1800" dirty="0" smtClean="0"/>
              <a:t>”</a:t>
            </a:r>
            <a:endParaRPr lang="en-US" sz="1800" dirty="0"/>
          </a:p>
          <a:p>
            <a:pPr marL="160338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Pentium</a:t>
            </a:r>
            <a:r>
              <a:rPr lang="en-US" dirty="0"/>
              <a:t>	</a:t>
            </a:r>
            <a:r>
              <a:rPr lang="en-US" dirty="0" smtClean="0"/>
              <a:t>1993</a:t>
            </a:r>
            <a:r>
              <a:rPr lang="en-US" dirty="0"/>
              <a:t>	</a:t>
            </a:r>
            <a:r>
              <a:rPr lang="en-US" dirty="0" smtClean="0"/>
              <a:t>3.1M</a:t>
            </a:r>
            <a:r>
              <a:rPr lang="en-US" dirty="0"/>
              <a:t>	</a:t>
            </a:r>
            <a:r>
              <a:rPr lang="en-US" dirty="0" smtClean="0"/>
              <a:t>50-75</a:t>
            </a:r>
            <a:endParaRPr lang="en-US" dirty="0"/>
          </a:p>
          <a:p>
            <a:pPr marL="160338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Pentium II</a:t>
            </a:r>
            <a:r>
              <a:rPr lang="en-US" dirty="0"/>
              <a:t>	</a:t>
            </a:r>
            <a:r>
              <a:rPr lang="en-US" dirty="0" smtClean="0"/>
              <a:t>1996</a:t>
            </a:r>
            <a:r>
              <a:rPr lang="en-US" dirty="0"/>
              <a:t>	</a:t>
            </a:r>
            <a:r>
              <a:rPr lang="en-US" dirty="0" smtClean="0"/>
              <a:t>7.5M</a:t>
            </a:r>
            <a:r>
              <a:rPr lang="en-US" dirty="0"/>
              <a:t>	</a:t>
            </a:r>
            <a:r>
              <a:rPr lang="en-US" dirty="0" smtClean="0"/>
              <a:t>233-300</a:t>
            </a:r>
            <a:endParaRPr lang="en-US" dirty="0"/>
          </a:p>
          <a:p>
            <a:pPr marL="160338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/>
              <a:t>Pentium </a:t>
            </a:r>
            <a:r>
              <a:rPr lang="en-US" dirty="0" smtClean="0"/>
              <a:t>III</a:t>
            </a:r>
            <a:r>
              <a:rPr lang="en-US" dirty="0"/>
              <a:t>	</a:t>
            </a:r>
            <a:r>
              <a:rPr lang="en-US" dirty="0" smtClean="0"/>
              <a:t>1999</a:t>
            </a:r>
            <a:r>
              <a:rPr lang="en-US" dirty="0"/>
              <a:t>	</a:t>
            </a:r>
            <a:r>
              <a:rPr lang="en-US" dirty="0" smtClean="0"/>
              <a:t>9.5-21M</a:t>
            </a:r>
            <a:r>
              <a:rPr lang="en-US" dirty="0"/>
              <a:t>	</a:t>
            </a:r>
            <a:r>
              <a:rPr lang="en-US" dirty="0" smtClean="0"/>
              <a:t>450-800</a:t>
            </a:r>
            <a:endParaRPr lang="en-US" dirty="0"/>
          </a:p>
          <a:p>
            <a:pPr marL="160338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Pentium 4F	2004	169M	3200-3800</a:t>
            </a:r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sz="1800" dirty="0" smtClean="0"/>
              <a:t>First 64-bit processor</a:t>
            </a:r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sz="1800" dirty="0"/>
              <a:t>G</a:t>
            </a:r>
            <a:r>
              <a:rPr lang="en-US" sz="1800" dirty="0" smtClean="0"/>
              <a:t>ot very hot</a:t>
            </a:r>
          </a:p>
          <a:p>
            <a:pPr marL="160338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Core i7	2008	731M	2667-3333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253582" cy="762000"/>
          </a:xfrm>
        </p:spPr>
        <p:txBody>
          <a:bodyPr/>
          <a:lstStyle/>
          <a:p>
            <a:r>
              <a:rPr lang="en-US" dirty="0" smtClean="0"/>
              <a:t>But IA-32 is CISC?   How does it get speed?</a:t>
            </a:r>
            <a:endParaRPr lang="en-AU" dirty="0"/>
          </a:p>
        </p:txBody>
      </p:sp>
      <p:sp>
        <p:nvSpPr>
          <p:cNvPr id="491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</p:spPr>
        <p:txBody>
          <a:bodyPr/>
          <a:lstStyle/>
          <a:p>
            <a:pPr marL="342900" lvl="1" indent="-342900">
              <a:buSzPct val="60000"/>
              <a:buFont typeface="Wingdings 2" pitchFamily="18" charset="2"/>
              <a:buChar char="¢"/>
            </a:pPr>
            <a:r>
              <a:rPr lang="en-US" sz="2400" b="1" dirty="0"/>
              <a:t>Hard to match </a:t>
            </a:r>
            <a:r>
              <a:rPr lang="en-US" sz="2400" b="1" dirty="0" smtClean="0"/>
              <a:t>RISC performance, </a:t>
            </a:r>
            <a:r>
              <a:rPr lang="en-US" sz="2400" b="1" dirty="0"/>
              <a:t>but Intel has done just that! </a:t>
            </a:r>
            <a:r>
              <a:rPr lang="en-US" sz="2400" b="1" dirty="0" smtClean="0"/>
              <a:t>		</a:t>
            </a:r>
            <a:r>
              <a:rPr lang="en-US" i="1" dirty="0" smtClean="0"/>
              <a:t>….</a:t>
            </a:r>
            <a:r>
              <a:rPr lang="en-US" i="1" dirty="0"/>
              <a:t>In terms of </a:t>
            </a:r>
            <a:r>
              <a:rPr lang="en-US" i="1" u="sng" dirty="0"/>
              <a:t>speed</a:t>
            </a:r>
            <a:r>
              <a:rPr lang="en-US" i="1" dirty="0"/>
              <a:t>;  less so for power </a:t>
            </a:r>
            <a:endParaRPr lang="en-US" i="1" dirty="0" smtClean="0"/>
          </a:p>
          <a:p>
            <a:pPr lvl="1"/>
            <a:endParaRPr lang="en-US" dirty="0"/>
          </a:p>
          <a:p>
            <a:r>
              <a:rPr lang="en-US" dirty="0" smtClean="0"/>
              <a:t>CISC instruction </a:t>
            </a:r>
            <a:r>
              <a:rPr lang="en-US" dirty="0"/>
              <a:t>set makes implementation difficult</a:t>
            </a:r>
          </a:p>
          <a:p>
            <a:pPr lvl="1"/>
            <a:r>
              <a:rPr lang="en-US" dirty="0" smtClean="0"/>
              <a:t>Hardware translates instructions to simpler </a:t>
            </a:r>
            <a:r>
              <a:rPr lang="en-US" i="1" dirty="0" smtClean="0"/>
              <a:t>micro-operations</a:t>
            </a:r>
          </a:p>
          <a:p>
            <a:pPr lvl="2">
              <a:tabLst>
                <a:tab pos="4343400" algn="l"/>
              </a:tabLst>
            </a:pPr>
            <a:r>
              <a:rPr lang="en-US" dirty="0" smtClean="0"/>
              <a:t>simple instructions:	1–to–1</a:t>
            </a:r>
          </a:p>
          <a:p>
            <a:pPr lvl="2">
              <a:tabLst>
                <a:tab pos="4343400" algn="l"/>
              </a:tabLst>
            </a:pPr>
            <a:r>
              <a:rPr lang="en-US" dirty="0" smtClean="0"/>
              <a:t>complex instructions:	1–to–many</a:t>
            </a:r>
            <a:endParaRPr lang="en-US" dirty="0"/>
          </a:p>
          <a:p>
            <a:pPr lvl="1"/>
            <a:r>
              <a:rPr lang="en-US" dirty="0" smtClean="0"/>
              <a:t>Micro-engine </a:t>
            </a:r>
            <a:r>
              <a:rPr lang="en-US" dirty="0"/>
              <a:t>similar to RISC</a:t>
            </a:r>
          </a:p>
          <a:p>
            <a:pPr lvl="1"/>
            <a:r>
              <a:rPr lang="en-US" dirty="0"/>
              <a:t>Market share makes this economically </a:t>
            </a:r>
            <a:r>
              <a:rPr lang="en-US" dirty="0" smtClean="0"/>
              <a:t>viable</a:t>
            </a:r>
          </a:p>
          <a:p>
            <a:pPr lvl="1"/>
            <a:endParaRPr lang="en-US" dirty="0"/>
          </a:p>
          <a:p>
            <a:r>
              <a:rPr lang="en-US" dirty="0"/>
              <a:t>Comparable performance to RISC</a:t>
            </a:r>
          </a:p>
          <a:p>
            <a:pPr lvl="1"/>
            <a:r>
              <a:rPr lang="en-US" dirty="0"/>
              <a:t>Compilers avoid </a:t>
            </a:r>
            <a:r>
              <a:rPr lang="en-US" dirty="0" smtClean="0"/>
              <a:t>CISC instructions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0287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417512"/>
            <a:ext cx="8229600" cy="573088"/>
          </a:xfrm>
        </p:spPr>
        <p:txBody>
          <a:bodyPr/>
          <a:lstStyle/>
          <a:p>
            <a:r>
              <a:rPr lang="en-US" dirty="0" smtClean="0"/>
              <a:t>Processor Trends</a:t>
            </a:r>
            <a:endParaRPr lang="en-US" dirty="0"/>
          </a:p>
        </p:txBody>
      </p:sp>
      <p:sp>
        <p:nvSpPr>
          <p:cNvPr id="14438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09575" y="5410200"/>
            <a:ext cx="8124825" cy="1066800"/>
          </a:xfrm>
        </p:spPr>
        <p:txBody>
          <a:bodyPr/>
          <a:lstStyle/>
          <a:p>
            <a:pPr marL="223838" indent="-223838" defTabSz="895350">
              <a:tabLst>
                <a:tab pos="2349500" algn="l"/>
              </a:tabLst>
            </a:pPr>
            <a:r>
              <a:rPr lang="en-US" dirty="0" smtClean="0"/>
              <a:t>Number of transistors has continued to double every 2 years</a:t>
            </a:r>
          </a:p>
          <a:p>
            <a:pPr marL="223838" indent="-223838" defTabSz="895350">
              <a:tabLst>
                <a:tab pos="2349500" algn="l"/>
              </a:tabLst>
            </a:pPr>
            <a:r>
              <a:rPr lang="en-US" dirty="0" smtClean="0"/>
              <a:t>In 2004 – we hit the </a:t>
            </a:r>
            <a:r>
              <a:rPr lang="en-US" i="1" dirty="0" smtClean="0"/>
              <a:t>Power Wall</a:t>
            </a:r>
          </a:p>
          <a:p>
            <a:pPr marL="623888" lvl="1" indent="-223838" defTabSz="895350">
              <a:tabLst>
                <a:tab pos="2349500" algn="l"/>
              </a:tabLst>
            </a:pPr>
            <a:r>
              <a:rPr lang="en-US" dirty="0" smtClean="0"/>
              <a:t>Processor clock speeds started to leveled off</a:t>
            </a:r>
            <a:endParaRPr lang="en-US" dirty="0"/>
          </a:p>
        </p:txBody>
      </p:sp>
      <p:pic>
        <p:nvPicPr>
          <p:cNvPr id="1026" name="Picture 2" descr="http://commonsenseatheism.com/wp-content/uploads/2013/05/Moores-law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5865" y="990600"/>
            <a:ext cx="6024135" cy="4403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Machine Programming I –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Instruction </a:t>
            </a:r>
            <a:r>
              <a:rPr lang="en-US" dirty="0">
                <a:solidFill>
                  <a:schemeClr val="bg2"/>
                </a:solidFill>
              </a:rPr>
              <a:t>Set Architecture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2"/>
                </a:solidFill>
              </a:rPr>
              <a:t>	Software Architecture (“Architecture” or “ISA”)					vs.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2"/>
                </a:solidFill>
              </a:rPr>
              <a:t>	Hardware Architecture (“Microarchitecture”)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The Intel x86 ISA – History and Microarchitectures</a:t>
            </a:r>
          </a:p>
          <a:p>
            <a:r>
              <a:rPr lang="en-US" dirty="0" smtClean="0"/>
              <a:t>Dive into C, Assembly, and </a:t>
            </a:r>
            <a:r>
              <a:rPr lang="en-US" dirty="0"/>
              <a:t>Machine code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The Intel x86 </a:t>
            </a:r>
            <a:r>
              <a:rPr lang="en-US" dirty="0">
                <a:solidFill>
                  <a:schemeClr val="bg2"/>
                </a:solidFill>
              </a:rPr>
              <a:t>Assembly Basics:</a:t>
            </a:r>
          </a:p>
          <a:p>
            <a:pPr lvl="1"/>
            <a:r>
              <a:rPr lang="en-US" dirty="0">
                <a:solidFill>
                  <a:schemeClr val="bg2"/>
                </a:solidFill>
              </a:rPr>
              <a:t>Registers</a:t>
            </a:r>
          </a:p>
          <a:p>
            <a:pPr lvl="1"/>
            <a:r>
              <a:rPr lang="en-US" dirty="0">
                <a:solidFill>
                  <a:schemeClr val="bg2"/>
                </a:solidFill>
              </a:rPr>
              <a:t>Operands</a:t>
            </a:r>
          </a:p>
          <a:p>
            <a:pPr lvl="1"/>
            <a:r>
              <a:rPr lang="en-US" b="1" dirty="0" err="1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r>
              <a:rPr lang="en-US" dirty="0">
                <a:solidFill>
                  <a:schemeClr val="bg2"/>
                </a:solidFill>
              </a:rPr>
              <a:t> instruction</a:t>
            </a:r>
          </a:p>
          <a:p>
            <a:r>
              <a:rPr lang="en-US" dirty="0">
                <a:solidFill>
                  <a:schemeClr val="bg2"/>
                </a:solidFill>
              </a:rPr>
              <a:t>Intro to x86-64</a:t>
            </a:r>
          </a:p>
          <a:p>
            <a:pPr marL="742950" lvl="2" indent="-342900">
              <a:buSzPct val="60000"/>
              <a:buFont typeface="Wingdings 2" pitchFamily="18" charset="2"/>
              <a:buChar char="¢"/>
            </a:pPr>
            <a:r>
              <a:rPr lang="en-US" dirty="0">
                <a:solidFill>
                  <a:schemeClr val="bg2"/>
                </a:solidFill>
              </a:rPr>
              <a:t>AMD was first!</a:t>
            </a:r>
            <a:endParaRPr lang="en-US" sz="24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90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428625" y="3031455"/>
            <a:ext cx="8410575" cy="3445545"/>
            <a:chOff x="828675" y="2514600"/>
            <a:chExt cx="8074025" cy="3826545"/>
          </a:xfrm>
        </p:grpSpPr>
        <p:sp>
          <p:nvSpPr>
            <p:cNvPr id="148482" name="Rectangle 2"/>
            <p:cNvSpPr>
              <a:spLocks noChangeArrowheads="1"/>
            </p:cNvSpPr>
            <p:nvPr/>
          </p:nvSpPr>
          <p:spPr bwMode="auto">
            <a:xfrm>
              <a:off x="1101725" y="2514600"/>
              <a:ext cx="727075" cy="4591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>
              <a:spAutoFit/>
            </a:bodyPr>
            <a:lstStyle/>
            <a:p>
              <a:pPr algn="r">
                <a:lnSpc>
                  <a:spcPct val="100000"/>
                </a:lnSpc>
              </a:pPr>
              <a:r>
                <a:rPr lang="en-US" i="1" dirty="0">
                  <a:latin typeface="Calibri" pitchFamily="34" charset="0"/>
                </a:rPr>
                <a:t>text</a:t>
              </a:r>
            </a:p>
          </p:txBody>
        </p:sp>
        <p:sp>
          <p:nvSpPr>
            <p:cNvPr id="148483" name="Rectangle 3"/>
            <p:cNvSpPr>
              <a:spLocks noChangeArrowheads="1"/>
            </p:cNvSpPr>
            <p:nvPr/>
          </p:nvSpPr>
          <p:spPr bwMode="auto">
            <a:xfrm>
              <a:off x="1101725" y="3655700"/>
              <a:ext cx="727075" cy="4591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>
              <a:spAutoFit/>
            </a:bodyPr>
            <a:lstStyle/>
            <a:p>
              <a:pPr algn="r">
                <a:lnSpc>
                  <a:spcPct val="100000"/>
                </a:lnSpc>
              </a:pPr>
              <a:r>
                <a:rPr lang="en-US" i="1" dirty="0">
                  <a:latin typeface="Calibri" pitchFamily="34" charset="0"/>
                </a:rPr>
                <a:t>text</a:t>
              </a:r>
            </a:p>
          </p:txBody>
        </p:sp>
        <p:sp>
          <p:nvSpPr>
            <p:cNvPr id="148484" name="Rectangle 4"/>
            <p:cNvSpPr>
              <a:spLocks noChangeArrowheads="1"/>
            </p:cNvSpPr>
            <p:nvPr/>
          </p:nvSpPr>
          <p:spPr bwMode="auto">
            <a:xfrm>
              <a:off x="828675" y="4724400"/>
              <a:ext cx="1000125" cy="4591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>
              <a:spAutoFit/>
            </a:bodyPr>
            <a:lstStyle/>
            <a:p>
              <a:pPr algn="r">
                <a:lnSpc>
                  <a:spcPct val="100000"/>
                </a:lnSpc>
              </a:pPr>
              <a:r>
                <a:rPr lang="en-US" i="1" dirty="0">
                  <a:latin typeface="Calibri" pitchFamily="34" charset="0"/>
                </a:rPr>
                <a:t>binary</a:t>
              </a:r>
            </a:p>
          </p:txBody>
        </p:sp>
        <p:sp>
          <p:nvSpPr>
            <p:cNvPr id="148485" name="Rectangle 5"/>
            <p:cNvSpPr>
              <a:spLocks noChangeArrowheads="1"/>
            </p:cNvSpPr>
            <p:nvPr/>
          </p:nvSpPr>
          <p:spPr bwMode="auto">
            <a:xfrm>
              <a:off x="828675" y="5867400"/>
              <a:ext cx="1000125" cy="4591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>
              <a:spAutoFit/>
            </a:bodyPr>
            <a:lstStyle/>
            <a:p>
              <a:pPr algn="r">
                <a:lnSpc>
                  <a:spcPct val="100000"/>
                </a:lnSpc>
              </a:pPr>
              <a:r>
                <a:rPr lang="en-US" i="1" dirty="0">
                  <a:latin typeface="Calibri" pitchFamily="34" charset="0"/>
                </a:rPr>
                <a:t>binary</a:t>
              </a:r>
            </a:p>
          </p:txBody>
        </p:sp>
        <p:sp>
          <p:nvSpPr>
            <p:cNvPr id="148486" name="Line 6"/>
            <p:cNvSpPr>
              <a:spLocks noChangeShapeType="1"/>
            </p:cNvSpPr>
            <p:nvPr/>
          </p:nvSpPr>
          <p:spPr bwMode="auto">
            <a:xfrm>
              <a:off x="3989388" y="2977233"/>
              <a:ext cx="0" cy="68036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square" lIns="90487" tIns="44450" rIns="90487" bIns="44450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48487" name="Rectangle 7"/>
            <p:cNvSpPr>
              <a:spLocks noChangeArrowheads="1"/>
            </p:cNvSpPr>
            <p:nvPr/>
          </p:nvSpPr>
          <p:spPr bwMode="auto">
            <a:xfrm>
              <a:off x="4295774" y="3124200"/>
              <a:ext cx="3082925" cy="39754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lIns="90487" tIns="44450" rIns="90487" bIns="4445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dirty="0">
                  <a:latin typeface="Calibri" pitchFamily="34" charset="0"/>
                </a:rPr>
                <a:t>Compiler (</a:t>
              </a:r>
              <a:r>
                <a:rPr lang="en-US" sz="2000" dirty="0" err="1">
                  <a:latin typeface="Courier New" pitchFamily="49" charset="0"/>
                </a:rPr>
                <a:t>gcc</a:t>
              </a:r>
              <a:r>
                <a:rPr lang="en-US" sz="2000" dirty="0">
                  <a:latin typeface="Courier New" pitchFamily="49" charset="0"/>
                </a:rPr>
                <a:t> </a:t>
              </a:r>
              <a:r>
                <a:rPr lang="en-US" sz="2000" dirty="0" smtClean="0">
                  <a:latin typeface="Courier New" pitchFamily="49" charset="0"/>
                </a:rPr>
                <a:t>–S –m32</a:t>
              </a:r>
              <a:r>
                <a:rPr lang="en-US" sz="2000" dirty="0" smtClean="0">
                  <a:latin typeface="Calibri" pitchFamily="34" charset="0"/>
                </a:rPr>
                <a:t>)</a:t>
              </a:r>
              <a:endParaRPr lang="en-US" sz="2000" dirty="0">
                <a:latin typeface="Calibri" pitchFamily="34" charset="0"/>
              </a:endParaRPr>
            </a:p>
          </p:txBody>
        </p:sp>
        <p:sp>
          <p:nvSpPr>
            <p:cNvPr id="148488" name="Rectangle 8"/>
            <p:cNvSpPr>
              <a:spLocks noChangeArrowheads="1"/>
            </p:cNvSpPr>
            <p:nvPr/>
          </p:nvSpPr>
          <p:spPr bwMode="auto">
            <a:xfrm>
              <a:off x="4279900" y="4191000"/>
              <a:ext cx="3048000" cy="39754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dirty="0">
                  <a:latin typeface="Calibri" pitchFamily="34" charset="0"/>
                </a:rPr>
                <a:t>Assembler (</a:t>
              </a:r>
              <a:r>
                <a:rPr lang="en-US" sz="2000" dirty="0" err="1">
                  <a:latin typeface="Courier New" pitchFamily="49" charset="0"/>
                </a:rPr>
                <a:t>gcc</a:t>
              </a:r>
              <a:r>
                <a:rPr lang="en-US" sz="2000" dirty="0">
                  <a:latin typeface="Calibri" pitchFamily="34" charset="0"/>
                </a:rPr>
                <a:t> or </a:t>
              </a:r>
              <a:r>
                <a:rPr lang="en-US" sz="2000" dirty="0">
                  <a:latin typeface="Courier New" pitchFamily="49" charset="0"/>
                </a:rPr>
                <a:t>as</a:t>
              </a:r>
              <a:r>
                <a:rPr lang="en-US" sz="2000" dirty="0">
                  <a:latin typeface="Calibri" pitchFamily="34" charset="0"/>
                </a:rPr>
                <a:t>)</a:t>
              </a:r>
            </a:p>
          </p:txBody>
        </p:sp>
        <p:sp>
          <p:nvSpPr>
            <p:cNvPr id="148489" name="Rectangle 9"/>
            <p:cNvSpPr>
              <a:spLocks noChangeArrowheads="1"/>
            </p:cNvSpPr>
            <p:nvPr/>
          </p:nvSpPr>
          <p:spPr bwMode="auto">
            <a:xfrm>
              <a:off x="4295775" y="5334000"/>
              <a:ext cx="2638425" cy="39754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dirty="0">
                  <a:latin typeface="Calibri" pitchFamily="34" charset="0"/>
                </a:rPr>
                <a:t>Linker (</a:t>
              </a:r>
              <a:r>
                <a:rPr lang="en-US" sz="2000" dirty="0" err="1">
                  <a:latin typeface="Courier New" pitchFamily="49" charset="0"/>
                </a:rPr>
                <a:t>gcc</a:t>
              </a:r>
              <a:r>
                <a:rPr lang="en-US" sz="2000" dirty="0">
                  <a:latin typeface="Calibri" pitchFamily="34" charset="0"/>
                </a:rPr>
                <a:t> or</a:t>
              </a:r>
              <a:r>
                <a:rPr lang="en-US" sz="2000" dirty="0">
                  <a:latin typeface="Courier" pitchFamily="49" charset="0"/>
                </a:rPr>
                <a:t> </a:t>
              </a:r>
              <a:r>
                <a:rPr lang="en-US" sz="2000" dirty="0">
                  <a:latin typeface="Courier New" pitchFamily="49" charset="0"/>
                </a:rPr>
                <a:t>ld</a:t>
              </a:r>
              <a:r>
                <a:rPr lang="en-US" sz="2000" dirty="0">
                  <a:latin typeface="Calibri" pitchFamily="34" charset="0"/>
                </a:rPr>
                <a:t>)</a:t>
              </a:r>
            </a:p>
          </p:txBody>
        </p:sp>
        <p:sp>
          <p:nvSpPr>
            <p:cNvPr id="148490" name="Rectangle 10"/>
            <p:cNvSpPr>
              <a:spLocks noChangeArrowheads="1"/>
            </p:cNvSpPr>
            <p:nvPr/>
          </p:nvSpPr>
          <p:spPr bwMode="auto">
            <a:xfrm>
              <a:off x="2373313" y="2579688"/>
              <a:ext cx="3263900" cy="397545"/>
            </a:xfrm>
            <a:prstGeom prst="rect">
              <a:avLst/>
            </a:prstGeom>
            <a:solidFill>
              <a:srgbClr val="F6F5BD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90487" tIns="44450" rIns="90487" bIns="44450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dirty="0">
                  <a:latin typeface="Calibri" pitchFamily="34" charset="0"/>
                </a:rPr>
                <a:t>C program (</a:t>
              </a:r>
              <a:r>
                <a:rPr lang="en-US" sz="2000" dirty="0">
                  <a:latin typeface="Courier New" pitchFamily="49" charset="0"/>
                </a:rPr>
                <a:t>p1.c p2.c</a:t>
              </a:r>
              <a:r>
                <a:rPr lang="en-US" sz="2000" dirty="0">
                  <a:latin typeface="Calibri" pitchFamily="34" charset="0"/>
                </a:rPr>
                <a:t>)</a:t>
              </a:r>
            </a:p>
          </p:txBody>
        </p:sp>
        <p:sp>
          <p:nvSpPr>
            <p:cNvPr id="148491" name="Rectangle 11"/>
            <p:cNvSpPr>
              <a:spLocks noChangeArrowheads="1"/>
            </p:cNvSpPr>
            <p:nvPr/>
          </p:nvSpPr>
          <p:spPr bwMode="auto">
            <a:xfrm>
              <a:off x="2259013" y="3657600"/>
              <a:ext cx="3492500" cy="397545"/>
            </a:xfrm>
            <a:prstGeom prst="rect">
              <a:avLst/>
            </a:prstGeom>
            <a:solidFill>
              <a:srgbClr val="F6F5BD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90487" tIns="44450" rIns="90487" bIns="44450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Asm</a:t>
              </a:r>
              <a:r>
                <a:rPr lang="en-US" sz="2000" dirty="0">
                  <a:latin typeface="Calibri" pitchFamily="34" charset="0"/>
                </a:rPr>
                <a:t> program (</a:t>
              </a:r>
              <a:r>
                <a:rPr lang="en-US" sz="2000" dirty="0">
                  <a:latin typeface="Courier New" pitchFamily="49" charset="0"/>
                </a:rPr>
                <a:t>p1.s p2.s</a:t>
              </a:r>
              <a:r>
                <a:rPr lang="en-US" sz="2000" dirty="0">
                  <a:latin typeface="Calibri" pitchFamily="34" charset="0"/>
                </a:rPr>
                <a:t>)</a:t>
              </a:r>
            </a:p>
          </p:txBody>
        </p:sp>
        <p:sp>
          <p:nvSpPr>
            <p:cNvPr id="148492" name="Rectangle 12"/>
            <p:cNvSpPr>
              <a:spLocks noChangeArrowheads="1"/>
            </p:cNvSpPr>
            <p:nvPr/>
          </p:nvSpPr>
          <p:spPr bwMode="auto">
            <a:xfrm>
              <a:off x="2144713" y="4800600"/>
              <a:ext cx="3721100" cy="397545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90487" tIns="44450" rIns="90487" bIns="44450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dirty="0">
                  <a:latin typeface="Calibri" pitchFamily="34" charset="0"/>
                </a:rPr>
                <a:t>Object program (</a:t>
              </a:r>
              <a:r>
                <a:rPr lang="en-US" sz="2000" dirty="0">
                  <a:latin typeface="Courier New" pitchFamily="49" charset="0"/>
                </a:rPr>
                <a:t>p1.o p2.o</a:t>
              </a:r>
              <a:r>
                <a:rPr lang="en-US" sz="2000" dirty="0">
                  <a:latin typeface="Calibri" pitchFamily="34" charset="0"/>
                </a:rPr>
                <a:t>)</a:t>
              </a:r>
            </a:p>
          </p:txBody>
        </p:sp>
        <p:sp>
          <p:nvSpPr>
            <p:cNvPr id="148493" name="Rectangle 13"/>
            <p:cNvSpPr>
              <a:spLocks noChangeArrowheads="1"/>
            </p:cNvSpPr>
            <p:nvPr/>
          </p:nvSpPr>
          <p:spPr bwMode="auto">
            <a:xfrm>
              <a:off x="2131219" y="5943600"/>
              <a:ext cx="3748088" cy="397545"/>
            </a:xfrm>
            <a:prstGeom prst="rect">
              <a:avLst/>
            </a:prstGeom>
            <a:solidFill>
              <a:srgbClr val="FF999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90487" tIns="44450" rIns="90487" bIns="44450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dirty="0">
                  <a:latin typeface="Calibri" pitchFamily="34" charset="0"/>
                </a:rPr>
                <a:t>Executable program (</a:t>
              </a:r>
              <a:r>
                <a:rPr lang="en-US" sz="2000" dirty="0">
                  <a:latin typeface="Courier New" pitchFamily="49" charset="0"/>
                </a:rPr>
                <a:t>p</a:t>
              </a:r>
              <a:r>
                <a:rPr lang="en-US" sz="2000" dirty="0">
                  <a:latin typeface="Calibri" pitchFamily="34" charset="0"/>
                </a:rPr>
                <a:t>)</a:t>
              </a:r>
            </a:p>
          </p:txBody>
        </p:sp>
        <p:sp>
          <p:nvSpPr>
            <p:cNvPr id="148494" name="Line 14"/>
            <p:cNvSpPr>
              <a:spLocks noChangeShapeType="1"/>
            </p:cNvSpPr>
            <p:nvPr/>
          </p:nvSpPr>
          <p:spPr bwMode="auto">
            <a:xfrm>
              <a:off x="3989388" y="4055145"/>
              <a:ext cx="0" cy="72640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square" lIns="90487" tIns="44450" rIns="90487" bIns="44450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48495" name="Line 15"/>
            <p:cNvSpPr>
              <a:spLocks noChangeShapeType="1"/>
            </p:cNvSpPr>
            <p:nvPr/>
          </p:nvSpPr>
          <p:spPr bwMode="auto">
            <a:xfrm>
              <a:off x="3989388" y="5198145"/>
              <a:ext cx="0" cy="72640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square" lIns="90487" tIns="44450" rIns="90487" bIns="44450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48496" name="Rectangle 16"/>
            <p:cNvSpPr>
              <a:spLocks noChangeArrowheads="1"/>
            </p:cNvSpPr>
            <p:nvPr/>
          </p:nvSpPr>
          <p:spPr bwMode="auto">
            <a:xfrm>
              <a:off x="6858000" y="4800600"/>
              <a:ext cx="2044700" cy="705321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90487" tIns="44450" rIns="90487" bIns="44450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dirty="0">
                  <a:latin typeface="Calibri" pitchFamily="34" charset="0"/>
                </a:rPr>
                <a:t>Static libraries (</a:t>
              </a:r>
              <a:r>
                <a:rPr lang="en-US" sz="2000" dirty="0">
                  <a:latin typeface="Courier New" pitchFamily="49" charset="0"/>
                </a:rPr>
                <a:t>.a</a:t>
              </a:r>
              <a:r>
                <a:rPr lang="en-US" sz="2000" dirty="0">
                  <a:latin typeface="Calibri" pitchFamily="34" charset="0"/>
                </a:rPr>
                <a:t>)</a:t>
              </a:r>
            </a:p>
          </p:txBody>
        </p:sp>
        <p:sp>
          <p:nvSpPr>
            <p:cNvPr id="148497" name="Line 17"/>
            <p:cNvSpPr>
              <a:spLocks noChangeShapeType="1"/>
            </p:cNvSpPr>
            <p:nvPr/>
          </p:nvSpPr>
          <p:spPr bwMode="auto">
            <a:xfrm flipH="1">
              <a:off x="5865813" y="5334000"/>
              <a:ext cx="990600" cy="9144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lIns="90487" tIns="44450" rIns="90487" bIns="44450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48498" name="Rectangle 18"/>
          <p:cNvSpPr>
            <a:spLocks noGrp="1" noChangeArrowheads="1"/>
          </p:cNvSpPr>
          <p:nvPr>
            <p:ph type="title"/>
          </p:nvPr>
        </p:nvSpPr>
        <p:spPr>
          <a:xfrm>
            <a:off x="381000" y="341312"/>
            <a:ext cx="6997700" cy="573088"/>
          </a:xfrm>
        </p:spPr>
        <p:txBody>
          <a:bodyPr/>
          <a:lstStyle/>
          <a:p>
            <a:r>
              <a:rPr lang="en-US"/>
              <a:t>Turning C into Object Code</a:t>
            </a:r>
          </a:p>
        </p:txBody>
      </p:sp>
      <p:sp>
        <p:nvSpPr>
          <p:cNvPr id="148499" name="Rectangle 19"/>
          <p:cNvSpPr>
            <a:spLocks noGrp="1" noChangeArrowheads="1"/>
          </p:cNvSpPr>
          <p:nvPr>
            <p:ph type="body" idx="1"/>
          </p:nvPr>
        </p:nvSpPr>
        <p:spPr>
          <a:xfrm>
            <a:off x="290513" y="990600"/>
            <a:ext cx="8307387" cy="1828800"/>
          </a:xfrm>
        </p:spPr>
        <p:txBody>
          <a:bodyPr/>
          <a:lstStyle/>
          <a:p>
            <a:pPr marL="560388" lvl="1" indent="-222250" defTabSz="895350">
              <a:tabLst>
                <a:tab pos="2286000" algn="l"/>
                <a:tab pos="3543300" algn="l"/>
              </a:tabLst>
            </a:pPr>
            <a:r>
              <a:rPr lang="en-US" dirty="0"/>
              <a:t>Code in files</a:t>
            </a:r>
            <a:r>
              <a:rPr lang="en-US" dirty="0" smtClean="0"/>
              <a:t>  </a:t>
            </a:r>
            <a:r>
              <a:rPr lang="en-US" b="1" dirty="0" smtClean="0">
                <a:latin typeface="Courier New" pitchFamily="49" charset="0"/>
              </a:rPr>
              <a:t>p1</a:t>
            </a:r>
            <a:r>
              <a:rPr lang="en-US" b="1" dirty="0">
                <a:latin typeface="Courier New" pitchFamily="49" charset="0"/>
              </a:rPr>
              <a:t>.c p2.c</a:t>
            </a:r>
            <a:endParaRPr lang="en-US" b="1" dirty="0">
              <a:latin typeface="Courier" pitchFamily="49" charset="0"/>
            </a:endParaRPr>
          </a:p>
          <a:p>
            <a:pPr marL="560388" lvl="1" indent="-222250" defTabSz="895350">
              <a:tabLst>
                <a:tab pos="2286000" algn="l"/>
                <a:tab pos="3543300" algn="l"/>
              </a:tabLst>
            </a:pPr>
            <a:r>
              <a:rPr lang="en-US" dirty="0"/>
              <a:t>Compile with command:</a:t>
            </a:r>
            <a:r>
              <a:rPr lang="en-US" dirty="0" smtClean="0"/>
              <a:t>  </a:t>
            </a:r>
            <a:r>
              <a:rPr lang="en-US" b="1" dirty="0" err="1" smtClean="0">
                <a:latin typeface="Courier New" pitchFamily="49" charset="0"/>
              </a:rPr>
              <a:t>gcc</a:t>
            </a:r>
            <a:r>
              <a:rPr lang="en-US" b="1" dirty="0" smtClean="0">
                <a:latin typeface="Courier New" pitchFamily="49" charset="0"/>
              </a:rPr>
              <a:t> –O1 –m32 p1.c </a:t>
            </a:r>
            <a:r>
              <a:rPr lang="en-US" b="1" dirty="0">
                <a:latin typeface="Courier New" pitchFamily="49" charset="0"/>
              </a:rPr>
              <a:t>p2.c -o p</a:t>
            </a:r>
            <a:endParaRPr lang="en-US" b="1" dirty="0">
              <a:latin typeface="Courier" pitchFamily="49" charset="0"/>
            </a:endParaRPr>
          </a:p>
          <a:p>
            <a:pPr marL="839788" lvl="2" indent="-165100" defTabSz="895350">
              <a:tabLst>
                <a:tab pos="2286000" algn="l"/>
                <a:tab pos="3543300" algn="l"/>
              </a:tabLst>
            </a:pPr>
            <a:r>
              <a:rPr lang="en-US" dirty="0"/>
              <a:t>Use </a:t>
            </a:r>
            <a:r>
              <a:rPr lang="en-US" dirty="0" smtClean="0"/>
              <a:t>basic optimizations </a:t>
            </a:r>
            <a:r>
              <a:rPr lang="en-US" dirty="0"/>
              <a:t>(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-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</a:rPr>
              <a:t>O1</a:t>
            </a:r>
            <a:r>
              <a:rPr lang="en-US" dirty="0" smtClean="0"/>
              <a:t>)</a:t>
            </a:r>
          </a:p>
          <a:p>
            <a:pPr marL="839788" lvl="2" indent="-165100" defTabSz="895350">
              <a:tabLst>
                <a:tab pos="2286000" algn="l"/>
                <a:tab pos="3543300" algn="l"/>
              </a:tabLst>
            </a:pPr>
            <a:r>
              <a:rPr lang="en-US" dirty="0"/>
              <a:t>Put resulting binary in file </a:t>
            </a:r>
            <a:r>
              <a:rPr lang="en-US" b="1" dirty="0">
                <a:latin typeface="Courier New" pitchFamily="49" charset="0"/>
              </a:rPr>
              <a:t>p</a:t>
            </a:r>
            <a:endParaRPr lang="en-US" b="1" dirty="0"/>
          </a:p>
          <a:p>
            <a:pPr marL="839788" lvl="2" indent="-165100" defTabSz="895350">
              <a:tabLst>
                <a:tab pos="2286000" algn="l"/>
                <a:tab pos="3543300" algn="l"/>
              </a:tabLst>
            </a:pPr>
            <a:r>
              <a:rPr lang="en-US" dirty="0" smtClean="0"/>
              <a:t>On 64-bit machines, specify 32-bit x86 </a:t>
            </a:r>
            <a:r>
              <a:rPr lang="en-US" dirty="0"/>
              <a:t>code  </a:t>
            </a:r>
            <a:r>
              <a:rPr lang="en-US" dirty="0" smtClean="0"/>
              <a:t>(</a:t>
            </a:r>
            <a:r>
              <a:rPr lang="en-US" b="1" dirty="0" smtClean="0">
                <a:latin typeface="Courier New" pitchFamily="49" charset="0"/>
              </a:rPr>
              <a:t>-m32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34975"/>
            <a:ext cx="6845300" cy="555625"/>
          </a:xfrm>
          <a:noFill/>
          <a:ln/>
          <a:effectLst/>
        </p:spPr>
        <p:txBody>
          <a:bodyPr/>
          <a:lstStyle/>
          <a:p>
            <a:r>
              <a:rPr lang="en-US"/>
              <a:t>Compiling Into Assembly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1622425" cy="363538"/>
          </a:xfrm>
          <a:noFill/>
          <a:ln/>
        </p:spPr>
        <p:txBody>
          <a:bodyPr lIns="90487" tIns="44450" rIns="90487" bIns="44450"/>
          <a:lstStyle/>
          <a:p>
            <a:pPr>
              <a:buNone/>
            </a:pPr>
            <a:r>
              <a:rPr lang="en-US" dirty="0"/>
              <a:t>C Code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149508" name="Rectangle 4"/>
          <p:cNvSpPr>
            <a:spLocks noChangeArrowheads="1"/>
          </p:cNvSpPr>
          <p:nvPr/>
        </p:nvSpPr>
        <p:spPr bwMode="auto">
          <a:xfrm>
            <a:off x="533400" y="1600200"/>
            <a:ext cx="3581399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sum(int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x</a:t>
            </a:r>
            <a:r>
              <a:rPr lang="en-US" sz="1800" dirty="0">
                <a:latin typeface="Courier New" pitchFamily="49" charset="0"/>
              </a:rPr>
              <a:t>,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y</a:t>
            </a:r>
            <a:r>
              <a:rPr lang="en-US" sz="1800" dirty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t</a:t>
            </a:r>
            <a:r>
              <a:rPr lang="en-US" sz="1800" dirty="0">
                <a:latin typeface="Courier New" pitchFamily="49" charset="0"/>
              </a:rPr>
              <a:t> = </a:t>
            </a:r>
            <a:r>
              <a:rPr lang="en-US" sz="1800" dirty="0" err="1">
                <a:latin typeface="Courier New" pitchFamily="49" charset="0"/>
              </a:rPr>
              <a:t>x+y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return </a:t>
            </a:r>
            <a:r>
              <a:rPr lang="en-US" sz="1800" dirty="0" err="1">
                <a:latin typeface="Courier New" pitchFamily="49" charset="0"/>
              </a:rPr>
              <a:t>t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49509" name="Rectangle 5"/>
          <p:cNvSpPr>
            <a:spLocks noChangeArrowheads="1"/>
          </p:cNvSpPr>
          <p:nvPr/>
        </p:nvSpPr>
        <p:spPr bwMode="auto">
          <a:xfrm>
            <a:off x="4419600" y="1111250"/>
            <a:ext cx="41148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Generated IA32 Assembly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49510" name="Rectangle 6"/>
          <p:cNvSpPr>
            <a:spLocks noChangeArrowheads="1"/>
          </p:cNvSpPr>
          <p:nvPr/>
        </p:nvSpPr>
        <p:spPr bwMode="auto">
          <a:xfrm>
            <a:off x="4876800" y="1592263"/>
            <a:ext cx="3733800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sum: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</a:t>
            </a:r>
            <a:r>
              <a:rPr lang="en-US" sz="1800" dirty="0" err="1" smtClean="0">
                <a:latin typeface="Courier New" pitchFamily="49" charset="0"/>
              </a:rPr>
              <a:t>pushl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ebp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esp,%ebp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12(%ebp),%eax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</a:t>
            </a:r>
            <a:r>
              <a:rPr lang="en-US" sz="1800" dirty="0" err="1" smtClean="0">
                <a:latin typeface="Courier New" pitchFamily="49" charset="0"/>
              </a:rPr>
              <a:t>addl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8(%ebp),%</a:t>
            </a:r>
            <a:r>
              <a:rPr lang="en-US" sz="1800" dirty="0" smtClean="0">
                <a:latin typeface="Courier New" pitchFamily="49" charset="0"/>
              </a:rPr>
              <a:t>eax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</a:t>
            </a:r>
            <a:r>
              <a:rPr lang="en-US" sz="1800" dirty="0" err="1" smtClean="0">
                <a:latin typeface="Courier New" pitchFamily="49" charset="0"/>
              </a:rPr>
              <a:t>popl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ebp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ret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49511" name="Rectangle 7"/>
          <p:cNvSpPr>
            <a:spLocks noChangeArrowheads="1"/>
          </p:cNvSpPr>
          <p:nvPr/>
        </p:nvSpPr>
        <p:spPr bwMode="auto">
          <a:xfrm>
            <a:off x="609600" y="4495800"/>
            <a:ext cx="7467600" cy="193642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Obtain with </a:t>
            </a:r>
            <a:r>
              <a:rPr lang="en-US" dirty="0" smtClean="0">
                <a:latin typeface="Calibri" pitchFamily="34" charset="0"/>
              </a:rPr>
              <a:t>command:</a:t>
            </a:r>
            <a:endParaRPr lang="en-US" dirty="0">
              <a:latin typeface="Calibri" pitchFamily="34" charset="0"/>
            </a:endParaRPr>
          </a:p>
          <a:p>
            <a:pPr lvl="1">
              <a:spcBef>
                <a:spcPct val="50000"/>
              </a:spcBef>
            </a:pPr>
            <a:r>
              <a:rPr lang="en-US" dirty="0" smtClean="0">
                <a:latin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</a:rPr>
              <a:t>gcc</a:t>
            </a:r>
            <a:r>
              <a:rPr lang="en-US" dirty="0" smtClean="0">
                <a:latin typeface="Courier New" pitchFamily="49" charset="0"/>
              </a:rPr>
              <a:t> –O1 </a:t>
            </a:r>
            <a:r>
              <a:rPr lang="en-US" dirty="0">
                <a:latin typeface="Courier New" pitchFamily="49" charset="0"/>
              </a:rPr>
              <a:t>-S –m32 </a:t>
            </a:r>
            <a:r>
              <a:rPr lang="en-US" dirty="0" err="1">
                <a:latin typeface="Courier New" pitchFamily="49" charset="0"/>
              </a:rPr>
              <a:t>code.c</a:t>
            </a:r>
            <a:endParaRPr lang="en-US" dirty="0">
              <a:latin typeface="Courier New" pitchFamily="49" charset="0"/>
            </a:endParaRPr>
          </a:p>
          <a:p>
            <a:pPr>
              <a:spcBef>
                <a:spcPct val="50000"/>
              </a:spcBef>
            </a:pPr>
            <a:r>
              <a:rPr lang="en-US" dirty="0">
                <a:latin typeface="Courier New" pitchFamily="49" charset="0"/>
              </a:rPr>
              <a:t>-S </a:t>
            </a:r>
            <a:r>
              <a:rPr lang="en-US" dirty="0" smtClean="0">
                <a:latin typeface="Calibri" pitchFamily="34" charset="0"/>
              </a:rPr>
              <a:t>specifies compile to assembly (</a:t>
            </a:r>
            <a:r>
              <a:rPr lang="en-US" dirty="0" err="1" smtClean="0">
                <a:latin typeface="Calibri" pitchFamily="34" charset="0"/>
              </a:rPr>
              <a:t>vs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</a:rPr>
              <a:t>object) code, and	 produces </a:t>
            </a:r>
            <a:r>
              <a:rPr lang="en-US" dirty="0">
                <a:latin typeface="Calibri" pitchFamily="34" charset="0"/>
              </a:rPr>
              <a:t>file </a:t>
            </a:r>
            <a:r>
              <a:rPr lang="en-US" dirty="0" err="1">
                <a:latin typeface="Courier New" pitchFamily="49" charset="0"/>
              </a:rPr>
              <a:t>code.s</a:t>
            </a:r>
            <a:endParaRPr lang="en-US" dirty="0">
              <a:latin typeface="Courier New" pitchFamily="49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1173163" y="3225007"/>
            <a:ext cx="4160836" cy="1034256"/>
            <a:chOff x="866774" y="3074964"/>
            <a:chExt cx="4160836" cy="1034256"/>
          </a:xfrm>
        </p:grpSpPr>
        <p:sp>
          <p:nvSpPr>
            <p:cNvPr id="149513" name="Line 9"/>
            <p:cNvSpPr>
              <a:spLocks noChangeShapeType="1"/>
            </p:cNvSpPr>
            <p:nvPr/>
          </p:nvSpPr>
          <p:spPr bwMode="auto">
            <a:xfrm flipH="1">
              <a:off x="3808409" y="3074964"/>
              <a:ext cx="1219201" cy="619124"/>
            </a:xfrm>
            <a:prstGeom prst="line">
              <a:avLst/>
            </a:prstGeom>
            <a:noFill/>
            <a:ln w="19050">
              <a:solidFill>
                <a:schemeClr val="accent2">
                  <a:lumMod val="75000"/>
                </a:schemeClr>
              </a:solidFill>
              <a:round/>
              <a:headEnd type="triangle" w="lg" len="med"/>
              <a:tailEnd type="none" w="sm" len="sm"/>
            </a:ln>
            <a:effectLst/>
          </p:spPr>
          <p:txBody>
            <a:bodyPr wrap="square" lIns="45720" rIns="45720"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49514" name="Text Box 10"/>
            <p:cNvSpPr txBox="1">
              <a:spLocks noChangeArrowheads="1"/>
            </p:cNvSpPr>
            <p:nvPr/>
          </p:nvSpPr>
          <p:spPr bwMode="auto">
            <a:xfrm>
              <a:off x="866774" y="3278957"/>
              <a:ext cx="2941637" cy="83026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square" lIns="45720" rIns="45720">
              <a:spAutoFit/>
            </a:bodyPr>
            <a:lstStyle/>
            <a:p>
              <a:pPr algn="l"/>
              <a:r>
                <a:rPr lang="en-US" dirty="0">
                  <a:latin typeface="Calibri" pitchFamily="34" charset="0"/>
                </a:rPr>
                <a:t>Some compilers use </a:t>
              </a:r>
              <a:r>
                <a:rPr lang="en-US" dirty="0" smtClean="0">
                  <a:latin typeface="Calibri" pitchFamily="34" charset="0"/>
                </a:rPr>
                <a:t>instruction </a:t>
              </a:r>
              <a:r>
                <a:rPr lang="en-US" dirty="0">
                  <a:latin typeface="Calibri" pitchFamily="34" charset="0"/>
                </a:rPr>
                <a:t>“</a:t>
              </a:r>
              <a:r>
                <a:rPr lang="en-US" dirty="0">
                  <a:latin typeface="Courier New" pitchFamily="49" charset="0"/>
                  <a:cs typeface="Courier New" pitchFamily="49" charset="0"/>
                </a:rPr>
                <a:t>leave</a:t>
              </a:r>
              <a:r>
                <a:rPr lang="en-US" dirty="0">
                  <a:latin typeface="Calibri" pitchFamily="34" charset="0"/>
                </a:rPr>
                <a:t>”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8839200" cy="573088"/>
          </a:xfrm>
        </p:spPr>
        <p:txBody>
          <a:bodyPr/>
          <a:lstStyle/>
          <a:p>
            <a:r>
              <a:rPr lang="en-US" dirty="0" smtClean="0"/>
              <a:t>Assembly Characteristics:   </a:t>
            </a:r>
            <a:r>
              <a:rPr lang="en-US" u="sng" dirty="0" smtClean="0"/>
              <a:t>Simple</a:t>
            </a:r>
            <a:r>
              <a:rPr lang="en-US" dirty="0" smtClean="0"/>
              <a:t> Types</a:t>
            </a:r>
            <a:endParaRPr lang="en-US" dirty="0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50950"/>
            <a:ext cx="8548687" cy="4692650"/>
          </a:xfrm>
        </p:spPr>
        <p:txBody>
          <a:bodyPr/>
          <a:lstStyle/>
          <a:p>
            <a:r>
              <a:rPr lang="en-US" dirty="0" smtClean="0"/>
              <a:t>Integer </a:t>
            </a:r>
            <a:r>
              <a:rPr lang="en-US" dirty="0"/>
              <a:t>data of 1, 2, or 4 bytes</a:t>
            </a:r>
          </a:p>
          <a:p>
            <a:pPr lvl="1"/>
            <a:r>
              <a:rPr lang="en-US" dirty="0"/>
              <a:t>Data values</a:t>
            </a:r>
          </a:p>
          <a:p>
            <a:pPr lvl="1"/>
            <a:r>
              <a:rPr lang="en-US" dirty="0"/>
              <a:t>Addresses </a:t>
            </a:r>
            <a:r>
              <a:rPr lang="en-US" dirty="0" smtClean="0"/>
              <a:t> (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void*</a:t>
            </a:r>
            <a:r>
              <a:rPr lang="en-US" dirty="0" smtClean="0"/>
              <a:t> pointers</a:t>
            </a:r>
            <a:r>
              <a:rPr lang="en-US" dirty="0"/>
              <a:t>)</a:t>
            </a:r>
          </a:p>
          <a:p>
            <a:endParaRPr lang="en-US" dirty="0" smtClean="0"/>
          </a:p>
          <a:p>
            <a:r>
              <a:rPr lang="en-US" dirty="0" smtClean="0"/>
              <a:t>Floating </a:t>
            </a:r>
            <a:r>
              <a:rPr lang="en-US" dirty="0"/>
              <a:t>point data of </a:t>
            </a:r>
            <a:r>
              <a:rPr lang="en-US" dirty="0" smtClean="0"/>
              <a:t>4, 8, or </a:t>
            </a:r>
            <a:r>
              <a:rPr lang="en-US" dirty="0"/>
              <a:t>10 bytes</a:t>
            </a:r>
          </a:p>
          <a:p>
            <a:endParaRPr lang="en-US" dirty="0" smtClean="0"/>
          </a:p>
          <a:p>
            <a:r>
              <a:rPr lang="en-US" dirty="0" smtClean="0"/>
              <a:t>No concept of aggregate </a:t>
            </a:r>
            <a:r>
              <a:rPr lang="en-US" dirty="0"/>
              <a:t>types such as arrays or structures</a:t>
            </a:r>
          </a:p>
          <a:p>
            <a:pPr lvl="1"/>
            <a:r>
              <a:rPr lang="en-US" dirty="0"/>
              <a:t>Just contiguously allocated bytes in </a:t>
            </a:r>
            <a:r>
              <a:rPr lang="en-US" dirty="0" smtClean="0"/>
              <a:t>memory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8382000" cy="573088"/>
          </a:xfrm>
        </p:spPr>
        <p:txBody>
          <a:bodyPr/>
          <a:lstStyle/>
          <a:p>
            <a:r>
              <a:rPr lang="en-US" dirty="0"/>
              <a:t>Assembly </a:t>
            </a:r>
            <a:r>
              <a:rPr lang="en-US" dirty="0" smtClean="0"/>
              <a:t>Characteristics:   Operations</a:t>
            </a:r>
            <a:endParaRPr lang="en-US" dirty="0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327150"/>
            <a:ext cx="8548687" cy="4921250"/>
          </a:xfrm>
        </p:spPr>
        <p:txBody>
          <a:bodyPr/>
          <a:lstStyle/>
          <a:p>
            <a:r>
              <a:rPr lang="en-US" dirty="0" smtClean="0"/>
              <a:t>Perform some operation on </a:t>
            </a:r>
            <a:r>
              <a:rPr lang="en-US" dirty="0"/>
              <a:t>register or memory </a:t>
            </a:r>
            <a:r>
              <a:rPr lang="en-US" dirty="0" smtClean="0"/>
              <a:t>data</a:t>
            </a:r>
          </a:p>
          <a:p>
            <a:pPr lvl="1"/>
            <a:r>
              <a:rPr lang="en-US" dirty="0" smtClean="0"/>
              <a:t>arithmetic</a:t>
            </a:r>
          </a:p>
          <a:p>
            <a:pPr lvl="1"/>
            <a:r>
              <a:rPr lang="en-US" dirty="0" smtClean="0"/>
              <a:t>logical</a:t>
            </a:r>
          </a:p>
          <a:p>
            <a:pPr lvl="1"/>
            <a:r>
              <a:rPr lang="en-US" dirty="0" smtClean="0"/>
              <a:t>bit shift or manipulation</a:t>
            </a:r>
          </a:p>
          <a:p>
            <a:pPr lvl="1"/>
            <a:r>
              <a:rPr lang="en-US" dirty="0" smtClean="0"/>
              <a:t>comparison  (relational)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Transfer </a:t>
            </a:r>
            <a:r>
              <a:rPr lang="en-US" dirty="0"/>
              <a:t>data between memory and register</a:t>
            </a:r>
          </a:p>
          <a:p>
            <a:pPr lvl="1"/>
            <a:r>
              <a:rPr lang="en-US" dirty="0"/>
              <a:t>Load data from memory into register</a:t>
            </a:r>
          </a:p>
          <a:p>
            <a:pPr lvl="1"/>
            <a:r>
              <a:rPr lang="en-US" dirty="0"/>
              <a:t>Store register data into memory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Transfer </a:t>
            </a:r>
            <a:r>
              <a:rPr lang="en-US" dirty="0"/>
              <a:t>control</a:t>
            </a:r>
          </a:p>
          <a:p>
            <a:pPr lvl="1"/>
            <a:r>
              <a:rPr lang="en-US" dirty="0"/>
              <a:t>Unconditional jumps to/from procedures</a:t>
            </a:r>
          </a:p>
          <a:p>
            <a:pPr lvl="1"/>
            <a:r>
              <a:rPr lang="en-US" dirty="0"/>
              <a:t>Conditional branches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49250"/>
            <a:ext cx="8259762" cy="641350"/>
          </a:xfrm>
        </p:spPr>
        <p:txBody>
          <a:bodyPr/>
          <a:lstStyle/>
          <a:p>
            <a:r>
              <a:rPr lang="en-US" sz="3600" dirty="0"/>
              <a:t>Hardware vs. Software Architecture</a:t>
            </a:r>
            <a:endParaRPr lang="en-AU" sz="3600" dirty="0"/>
          </a:p>
        </p:txBody>
      </p:sp>
      <p:sp>
        <p:nvSpPr>
          <p:cNvPr id="499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96975"/>
            <a:ext cx="8154987" cy="5111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There are two parts to the computer architecture of a processor:</a:t>
            </a:r>
          </a:p>
          <a:p>
            <a:pPr lvl="1">
              <a:lnSpc>
                <a:spcPct val="90000"/>
              </a:lnSpc>
            </a:pPr>
            <a:r>
              <a:rPr lang="en-US" sz="2000" i="1" dirty="0"/>
              <a:t>Software architecture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/>
              <a:t>commonly know as the </a:t>
            </a:r>
            <a:r>
              <a:rPr lang="en-US" sz="1800" b="1" i="1" dirty="0">
                <a:solidFill>
                  <a:srgbClr val="FF0000"/>
                </a:solidFill>
              </a:rPr>
              <a:t>Architecture</a:t>
            </a:r>
            <a:r>
              <a:rPr lang="en-US" sz="1800" i="1" dirty="0">
                <a:solidFill>
                  <a:srgbClr val="FF0000"/>
                </a:solidFill>
              </a:rPr>
              <a:t> </a:t>
            </a:r>
            <a:r>
              <a:rPr lang="en-US" sz="1800" dirty="0" smtClean="0"/>
              <a:t>or</a:t>
            </a:r>
            <a:r>
              <a:rPr lang="en-US" sz="1800" i="1" dirty="0" smtClean="0"/>
              <a:t> </a:t>
            </a:r>
            <a:r>
              <a:rPr lang="en-US" sz="1800" b="1" i="1" dirty="0" smtClean="0">
                <a:solidFill>
                  <a:srgbClr val="FF0000"/>
                </a:solidFill>
              </a:rPr>
              <a:t>Instruction </a:t>
            </a:r>
            <a:r>
              <a:rPr lang="en-US" sz="1800" b="1" i="1" dirty="0">
                <a:solidFill>
                  <a:srgbClr val="FF0000"/>
                </a:solidFill>
              </a:rPr>
              <a:t>Set Architecture (ISA)</a:t>
            </a:r>
          </a:p>
          <a:p>
            <a:pPr lvl="1">
              <a:lnSpc>
                <a:spcPct val="90000"/>
              </a:lnSpc>
            </a:pPr>
            <a:r>
              <a:rPr lang="en-US" sz="2000" i="1" dirty="0"/>
              <a:t>Hardware </a:t>
            </a:r>
            <a:r>
              <a:rPr lang="en-US" sz="2000" i="1" dirty="0" smtClean="0"/>
              <a:t>architecture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commonly </a:t>
            </a:r>
            <a:r>
              <a:rPr lang="en-US" sz="1800" dirty="0" smtClean="0"/>
              <a:t>know </a:t>
            </a:r>
            <a:r>
              <a:rPr lang="en-US" sz="1800" dirty="0"/>
              <a:t>as the </a:t>
            </a:r>
            <a:r>
              <a:rPr lang="en-US" sz="1800" b="1" i="1" dirty="0" smtClean="0">
                <a:solidFill>
                  <a:srgbClr val="FF0000"/>
                </a:solidFill>
              </a:rPr>
              <a:t>Microarchitecture</a:t>
            </a:r>
          </a:p>
          <a:p>
            <a:pPr lvl="2">
              <a:lnSpc>
                <a:spcPct val="90000"/>
              </a:lnSpc>
            </a:pPr>
            <a:endParaRPr lang="en-US" sz="1000" dirty="0"/>
          </a:p>
          <a:p>
            <a:pPr>
              <a:lnSpc>
                <a:spcPct val="90000"/>
              </a:lnSpc>
            </a:pPr>
            <a:r>
              <a:rPr lang="en-US" sz="2400" dirty="0"/>
              <a:t>The </a:t>
            </a:r>
            <a:r>
              <a:rPr lang="en-US" sz="2400" i="1" dirty="0" smtClean="0"/>
              <a:t>(software) </a:t>
            </a:r>
            <a:r>
              <a:rPr lang="en-US" sz="2400" i="1" dirty="0">
                <a:solidFill>
                  <a:srgbClr val="FF0000"/>
                </a:solidFill>
              </a:rPr>
              <a:t>architecture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includes </a:t>
            </a:r>
            <a:r>
              <a:rPr lang="en-US" sz="2400" u="sng" dirty="0"/>
              <a:t>all</a:t>
            </a:r>
            <a:r>
              <a:rPr lang="en-US" sz="2400" dirty="0"/>
              <a:t> aspects of the design that are visible to programmers</a:t>
            </a:r>
          </a:p>
          <a:p>
            <a:pPr lvl="2">
              <a:lnSpc>
                <a:spcPct val="90000"/>
              </a:lnSpc>
            </a:pPr>
            <a:endParaRPr lang="en-US" sz="1000" dirty="0"/>
          </a:p>
          <a:p>
            <a:pPr>
              <a:lnSpc>
                <a:spcPct val="90000"/>
              </a:lnSpc>
            </a:pPr>
            <a:r>
              <a:rPr lang="en-US" sz="2400" dirty="0"/>
              <a:t>The</a:t>
            </a:r>
            <a:r>
              <a:rPr lang="en-US" sz="2400" i="1" dirty="0"/>
              <a:t> </a:t>
            </a:r>
            <a:r>
              <a:rPr lang="en-US" sz="2400" i="1" dirty="0" smtClean="0">
                <a:solidFill>
                  <a:srgbClr val="FF0000"/>
                </a:solidFill>
              </a:rPr>
              <a:t>microarchitecture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/>
              <a:t>refers to one specific implementation of a software architecture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e.g. number </a:t>
            </a:r>
            <a:r>
              <a:rPr lang="en-US" dirty="0"/>
              <a:t>of cores, processor frequency, cache sizes, </a:t>
            </a:r>
            <a:r>
              <a:rPr lang="en-US" dirty="0" smtClean="0"/>
              <a:t>instructions supported, etc</a:t>
            </a:r>
            <a:r>
              <a:rPr lang="en-US" dirty="0"/>
              <a:t>.</a:t>
            </a:r>
            <a:endParaRPr lang="en-US" i="1" dirty="0"/>
          </a:p>
          <a:p>
            <a:pPr lvl="1">
              <a:lnSpc>
                <a:spcPct val="90000"/>
              </a:lnSpc>
            </a:pPr>
            <a:r>
              <a:rPr lang="en-US" sz="2000" dirty="0" smtClean="0"/>
              <a:t>the </a:t>
            </a:r>
            <a:r>
              <a:rPr lang="en-US" sz="2000" dirty="0"/>
              <a:t>set of all independent hardware architectures for a given software architecture is known as the </a:t>
            </a:r>
            <a:r>
              <a:rPr lang="en-US" sz="2000" i="1" dirty="0"/>
              <a:t>processor family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e.g. the Intel x86 </a:t>
            </a:r>
            <a:r>
              <a:rPr lang="en-US" sz="1800" dirty="0" smtClean="0"/>
              <a:t>family</a:t>
            </a:r>
          </a:p>
        </p:txBody>
      </p:sp>
    </p:spTree>
    <p:extLst>
      <p:ext uri="{BB962C8B-B14F-4D97-AF65-F5344CB8AC3E}">
        <p14:creationId xmlns:p14="http://schemas.microsoft.com/office/powerpoint/2010/main" val="405577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ChangeArrowheads="1"/>
          </p:cNvSpPr>
          <p:nvPr/>
        </p:nvSpPr>
        <p:spPr bwMode="auto">
          <a:xfrm>
            <a:off x="342900" y="1371600"/>
            <a:ext cx="25146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Code for </a:t>
            </a:r>
            <a:r>
              <a:rPr lang="en-US" sz="2400" dirty="0">
                <a:latin typeface="Courier New" pitchFamily="49" charset="0"/>
              </a:rPr>
              <a:t>sum</a:t>
            </a: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1555" name="Rectangle 3"/>
          <p:cNvSpPr>
            <a:spLocks noChangeArrowheads="1"/>
          </p:cNvSpPr>
          <p:nvPr/>
        </p:nvSpPr>
        <p:spPr bwMode="auto">
          <a:xfrm>
            <a:off x="344488" y="1905000"/>
            <a:ext cx="2511425" cy="34137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0x401040 &lt;sum&gt;</a:t>
            </a:r>
            <a:r>
              <a:rPr lang="en-US" sz="1800" dirty="0" smtClean="0">
                <a:latin typeface="Courier New" pitchFamily="49" charset="0"/>
              </a:rPr>
              <a:t>:    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0x55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0x89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0xe5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0x8b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0x45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0x0c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0x03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0x45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0x08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0x5d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0xc3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5155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93712"/>
            <a:ext cx="5524500" cy="573088"/>
          </a:xfrm>
        </p:spPr>
        <p:txBody>
          <a:bodyPr/>
          <a:lstStyle/>
          <a:p>
            <a:r>
              <a:rPr lang="en-US" dirty="0"/>
              <a:t>Object Code</a:t>
            </a:r>
          </a:p>
        </p:txBody>
      </p:sp>
      <p:sp>
        <p:nvSpPr>
          <p:cNvPr id="15155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505200" y="1143000"/>
            <a:ext cx="5486400" cy="5486400"/>
          </a:xfrm>
        </p:spPr>
        <p:txBody>
          <a:bodyPr/>
          <a:lstStyle/>
          <a:p>
            <a:r>
              <a:rPr lang="en-US" dirty="0"/>
              <a:t>Assembler</a:t>
            </a:r>
          </a:p>
          <a:p>
            <a:pPr lvl="1"/>
            <a:r>
              <a:rPr lang="en-US" dirty="0"/>
              <a:t>Translates </a:t>
            </a:r>
            <a:r>
              <a:rPr lang="en-US" dirty="0">
                <a:latin typeface="Courier New" pitchFamily="49" charset="0"/>
              </a:rPr>
              <a:t>.s</a:t>
            </a:r>
            <a:r>
              <a:rPr lang="en-US" dirty="0"/>
              <a:t> into </a:t>
            </a:r>
            <a:r>
              <a:rPr lang="en-US" dirty="0">
                <a:latin typeface="Courier New" pitchFamily="49" charset="0"/>
              </a:rPr>
              <a:t>.o</a:t>
            </a:r>
          </a:p>
          <a:p>
            <a:pPr lvl="1"/>
            <a:r>
              <a:rPr lang="en-US" dirty="0"/>
              <a:t>Binary encoding of each instruction</a:t>
            </a:r>
          </a:p>
          <a:p>
            <a:pPr lvl="1"/>
            <a:r>
              <a:rPr lang="en-US" dirty="0"/>
              <a:t>Nearly-complete image of executable code</a:t>
            </a:r>
          </a:p>
          <a:p>
            <a:pPr lvl="1"/>
            <a:r>
              <a:rPr lang="en-US" dirty="0"/>
              <a:t>Missing linkages between code in different files</a:t>
            </a:r>
          </a:p>
          <a:p>
            <a:r>
              <a:rPr lang="en-US" dirty="0"/>
              <a:t>Linker</a:t>
            </a:r>
          </a:p>
          <a:p>
            <a:pPr lvl="1"/>
            <a:r>
              <a:rPr lang="en-US" dirty="0"/>
              <a:t>Resolves references between files</a:t>
            </a:r>
          </a:p>
          <a:p>
            <a:pPr lvl="1"/>
            <a:r>
              <a:rPr lang="en-US" dirty="0"/>
              <a:t>Combines with static run-time libraries</a:t>
            </a:r>
          </a:p>
          <a:p>
            <a:pPr lvl="2"/>
            <a:r>
              <a:rPr lang="en-US" dirty="0"/>
              <a:t>E.g., code for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malloc</a:t>
            </a:r>
            <a:r>
              <a:rPr lang="en-US" b="1" dirty="0"/>
              <a:t>,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printf</a:t>
            </a:r>
            <a:endParaRPr lang="en-US" b="1" dirty="0">
              <a:solidFill>
                <a:schemeClr val="tx1"/>
              </a:solidFill>
              <a:latin typeface="Courier New" pitchFamily="49" charset="0"/>
            </a:endParaRPr>
          </a:p>
          <a:p>
            <a:pPr lvl="1"/>
            <a:r>
              <a:rPr lang="en-US" dirty="0"/>
              <a:t>Some libraries are </a:t>
            </a:r>
            <a:r>
              <a:rPr lang="en-US" i="1" dirty="0"/>
              <a:t>dynamically linked</a:t>
            </a:r>
          </a:p>
          <a:p>
            <a:pPr lvl="2"/>
            <a:r>
              <a:rPr lang="en-US" dirty="0"/>
              <a:t>Linking occurs when program begins execution</a:t>
            </a:r>
          </a:p>
        </p:txBody>
      </p:sp>
      <p:sp>
        <p:nvSpPr>
          <p:cNvPr id="151558" name="Text Box 6"/>
          <p:cNvSpPr txBox="1">
            <a:spLocks noChangeArrowheads="1"/>
          </p:cNvSpPr>
          <p:nvPr/>
        </p:nvSpPr>
        <p:spPr bwMode="auto">
          <a:xfrm>
            <a:off x="1295400" y="4495800"/>
            <a:ext cx="2362200" cy="1905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560388" lvl="1" indent="-222250" algn="l" defTabSz="895350">
              <a:spcBef>
                <a:spcPct val="30000"/>
              </a:spcBef>
              <a:buFontTx/>
              <a:buChar char="•"/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Total of </a:t>
            </a:r>
            <a:r>
              <a:rPr lang="en-US" sz="1800" dirty="0" smtClean="0">
                <a:solidFill>
                  <a:srgbClr val="C00000"/>
                </a:solidFill>
                <a:latin typeface="Calibri" pitchFamily="34" charset="0"/>
              </a:rPr>
              <a:t>11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bytes</a:t>
            </a:r>
          </a:p>
          <a:p>
            <a:pPr marL="560388" lvl="1" indent="-222250" algn="l" defTabSz="895350">
              <a:spcBef>
                <a:spcPct val="30000"/>
              </a:spcBef>
              <a:buFontTx/>
              <a:buChar char="•"/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Each instruction 1, 2, or 3 bytes</a:t>
            </a:r>
          </a:p>
          <a:p>
            <a:pPr marL="560388" lvl="1" indent="-222250" algn="l" defTabSz="895350">
              <a:spcBef>
                <a:spcPct val="30000"/>
              </a:spcBef>
              <a:buFontTx/>
              <a:buChar char="•"/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Starts at address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0x401040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264400" cy="573088"/>
          </a:xfrm>
        </p:spPr>
        <p:txBody>
          <a:bodyPr/>
          <a:lstStyle/>
          <a:p>
            <a:r>
              <a:rPr lang="en-US"/>
              <a:t>Machine Instruction Example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0" y="838200"/>
            <a:ext cx="4572000" cy="5791200"/>
          </a:xfrm>
        </p:spPr>
        <p:txBody>
          <a:bodyPr/>
          <a:lstStyle/>
          <a:p>
            <a:pPr marL="223838" indent="-223838" defTabSz="895350">
              <a:tabLst>
                <a:tab pos="1143000" algn="l"/>
                <a:tab pos="2514600" algn="l"/>
              </a:tabLst>
            </a:pPr>
            <a:r>
              <a:rPr lang="en-US" dirty="0"/>
              <a:t>C Code</a:t>
            </a:r>
          </a:p>
          <a:p>
            <a:pPr marL="560388" lvl="1" indent="-222250" defTabSz="895350">
              <a:tabLst>
                <a:tab pos="1143000" algn="l"/>
                <a:tab pos="2514600" algn="l"/>
              </a:tabLst>
            </a:pPr>
            <a:r>
              <a:rPr lang="en-US" dirty="0"/>
              <a:t>Add two signed integers</a:t>
            </a:r>
          </a:p>
          <a:p>
            <a:pPr marL="223838" indent="-223838" defTabSz="895350">
              <a:tabLst>
                <a:tab pos="1143000" algn="l"/>
                <a:tab pos="2514600" algn="l"/>
              </a:tabLst>
            </a:pPr>
            <a:r>
              <a:rPr lang="en-US" dirty="0"/>
              <a:t>Assembly</a:t>
            </a:r>
          </a:p>
          <a:p>
            <a:pPr marL="560388" lvl="1" indent="-222250" defTabSz="895350">
              <a:tabLst>
                <a:tab pos="1143000" algn="l"/>
                <a:tab pos="2514600" algn="l"/>
              </a:tabLst>
            </a:pPr>
            <a:r>
              <a:rPr lang="en-US" dirty="0"/>
              <a:t>Add 2 4-byte integers</a:t>
            </a:r>
          </a:p>
          <a:p>
            <a:pPr marL="839788" lvl="2" indent="-165100" defTabSz="895350">
              <a:tabLst>
                <a:tab pos="1143000" algn="l"/>
                <a:tab pos="2514600" algn="l"/>
              </a:tabLst>
            </a:pPr>
            <a:r>
              <a:rPr lang="en-US" dirty="0"/>
              <a:t>“Long” words in GCC parlance</a:t>
            </a:r>
          </a:p>
          <a:p>
            <a:pPr marL="839788" lvl="2" indent="-165100" defTabSz="895350">
              <a:tabLst>
                <a:tab pos="1143000" algn="l"/>
                <a:tab pos="2514600" algn="l"/>
              </a:tabLst>
            </a:pPr>
            <a:r>
              <a:rPr lang="en-US" dirty="0"/>
              <a:t>Same instruction whether signed or unsigned</a:t>
            </a:r>
          </a:p>
          <a:p>
            <a:pPr marL="560388" lvl="1" indent="-222250" defTabSz="895350">
              <a:tabLst>
                <a:tab pos="1143000" algn="l"/>
                <a:tab pos="2514600" algn="l"/>
              </a:tabLst>
            </a:pPr>
            <a:r>
              <a:rPr lang="en-US" dirty="0"/>
              <a:t>Operands:</a:t>
            </a:r>
          </a:p>
          <a:p>
            <a:pPr marL="839788" lvl="2" indent="-165100" defTabSz="895350">
              <a:buFont typeface="Wingdings" pitchFamily="2" charset="2"/>
              <a:buNone/>
              <a:tabLst>
                <a:tab pos="1143000" algn="l"/>
                <a:tab pos="2514600" algn="l"/>
              </a:tabLst>
            </a:pPr>
            <a:r>
              <a:rPr lang="en-US" b="1" dirty="0">
                <a:latin typeface="Courier New" pitchFamily="49" charset="0"/>
              </a:rPr>
              <a:t>x</a:t>
            </a:r>
            <a:r>
              <a:rPr lang="en-US" b="1" dirty="0"/>
              <a:t>:</a:t>
            </a:r>
            <a:r>
              <a:rPr lang="en-US" dirty="0"/>
              <a:t>	Register	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%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eax</a:t>
            </a:r>
            <a:endParaRPr lang="en-US" b="1" dirty="0">
              <a:solidFill>
                <a:schemeClr val="tx1"/>
              </a:solidFill>
              <a:latin typeface="Courier New" pitchFamily="49" charset="0"/>
            </a:endParaRPr>
          </a:p>
          <a:p>
            <a:pPr marL="839788" lvl="2" indent="-165100" defTabSz="895350">
              <a:buFont typeface="Wingdings" pitchFamily="2" charset="2"/>
              <a:buNone/>
              <a:tabLst>
                <a:tab pos="1143000" algn="l"/>
                <a:tab pos="2514600" algn="l"/>
              </a:tabLst>
            </a:pPr>
            <a:r>
              <a:rPr lang="en-US" b="1" dirty="0">
                <a:latin typeface="Courier New" pitchFamily="49" charset="0"/>
              </a:rPr>
              <a:t>y</a:t>
            </a:r>
            <a:r>
              <a:rPr lang="en-US" b="1" dirty="0"/>
              <a:t>:</a:t>
            </a:r>
            <a:r>
              <a:rPr lang="en-US" dirty="0"/>
              <a:t>	Memory	</a:t>
            </a:r>
            <a:r>
              <a:rPr lang="en-US" b="1" dirty="0"/>
              <a:t>M[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%ebp+8]</a:t>
            </a:r>
            <a:endParaRPr lang="en-US" b="1" dirty="0"/>
          </a:p>
          <a:p>
            <a:pPr marL="839788" lvl="2" indent="-165100" defTabSz="895350">
              <a:buFont typeface="Wingdings" pitchFamily="2" charset="2"/>
              <a:buNone/>
              <a:tabLst>
                <a:tab pos="1143000" algn="l"/>
                <a:tab pos="2514600" algn="l"/>
              </a:tabLst>
            </a:pPr>
            <a:r>
              <a:rPr lang="en-US" b="1" dirty="0">
                <a:latin typeface="Courier New" pitchFamily="49" charset="0"/>
              </a:rPr>
              <a:t>t</a:t>
            </a:r>
            <a:r>
              <a:rPr lang="en-US" b="1" dirty="0"/>
              <a:t>:</a:t>
            </a:r>
            <a:r>
              <a:rPr lang="en-US" dirty="0"/>
              <a:t>	Register	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%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eax</a:t>
            </a:r>
            <a:endParaRPr lang="en-US" b="1" dirty="0">
              <a:solidFill>
                <a:schemeClr val="tx1"/>
              </a:solidFill>
              <a:latin typeface="Courier New" pitchFamily="49" charset="0"/>
            </a:endParaRPr>
          </a:p>
          <a:p>
            <a:pPr marL="1120775" lvl="3" indent="-166688" defTabSz="895350">
              <a:tabLst>
                <a:tab pos="1143000" algn="l"/>
                <a:tab pos="2514600" algn="l"/>
              </a:tabLst>
            </a:pPr>
            <a:r>
              <a:rPr lang="en-US" dirty="0"/>
              <a:t>Return function value in 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eax</a:t>
            </a:r>
            <a:endParaRPr lang="en-US" b="1" dirty="0"/>
          </a:p>
          <a:p>
            <a:pPr marL="223838" indent="-223838" defTabSz="895350">
              <a:tabLst>
                <a:tab pos="1143000" algn="l"/>
                <a:tab pos="2514600" algn="l"/>
              </a:tabLst>
            </a:pPr>
            <a:r>
              <a:rPr lang="en-US" dirty="0"/>
              <a:t>Object Code</a:t>
            </a:r>
          </a:p>
          <a:p>
            <a:pPr marL="560388" lvl="1" indent="-222250" defTabSz="895350">
              <a:tabLst>
                <a:tab pos="1143000" algn="l"/>
                <a:tab pos="2514600" algn="l"/>
              </a:tabLst>
            </a:pPr>
            <a:r>
              <a:rPr lang="en-US" dirty="0"/>
              <a:t>3-byte instruction</a:t>
            </a:r>
          </a:p>
          <a:p>
            <a:pPr marL="560388" lvl="1" indent="-222250" defTabSz="895350">
              <a:tabLst>
                <a:tab pos="1143000" algn="l"/>
                <a:tab pos="2514600" algn="l"/>
              </a:tabLst>
            </a:pPr>
            <a:r>
              <a:rPr lang="en-US" dirty="0"/>
              <a:t>Stored at address </a:t>
            </a:r>
            <a:r>
              <a:rPr lang="en-US" b="1" dirty="0" smtClean="0">
                <a:latin typeface="Courier New" pitchFamily="49" charset="0"/>
              </a:rPr>
              <a:t>0x80483ca</a:t>
            </a:r>
            <a:endParaRPr lang="en-US" b="1" dirty="0">
              <a:latin typeface="Courier New" pitchFamily="49" charset="0"/>
            </a:endParaRPr>
          </a:p>
        </p:txBody>
      </p:sp>
      <p:sp>
        <p:nvSpPr>
          <p:cNvPr id="152580" name="Rectangle 4"/>
          <p:cNvSpPr>
            <a:spLocks noChangeArrowheads="1"/>
          </p:cNvSpPr>
          <p:nvPr/>
        </p:nvSpPr>
        <p:spPr bwMode="auto">
          <a:xfrm>
            <a:off x="533400" y="1143000"/>
            <a:ext cx="3883025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t = </a:t>
            </a:r>
            <a:r>
              <a:rPr lang="en-US" sz="1800" dirty="0" err="1">
                <a:latin typeface="Courier New" pitchFamily="49" charset="0"/>
              </a:rPr>
              <a:t>x+y</a:t>
            </a:r>
            <a:r>
              <a:rPr lang="en-US" sz="1800" dirty="0">
                <a:latin typeface="Courier New" pitchFamily="49" charset="0"/>
              </a:rPr>
              <a:t>;</a:t>
            </a:r>
          </a:p>
        </p:txBody>
      </p:sp>
      <p:sp>
        <p:nvSpPr>
          <p:cNvPr id="152581" name="Rectangle 5"/>
          <p:cNvSpPr>
            <a:spLocks noChangeArrowheads="1"/>
          </p:cNvSpPr>
          <p:nvPr/>
        </p:nvSpPr>
        <p:spPr bwMode="auto">
          <a:xfrm>
            <a:off x="533400" y="2286000"/>
            <a:ext cx="3886200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549400" algn="l"/>
              </a:tabLst>
            </a:pPr>
            <a:r>
              <a:rPr lang="en-US" sz="1800" dirty="0" err="1" smtClean="0">
                <a:latin typeface="Courier New" pitchFamily="49" charset="0"/>
              </a:rPr>
              <a:t>addl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8(%</a:t>
            </a:r>
            <a:r>
              <a:rPr lang="en-US" sz="1800" dirty="0" err="1">
                <a:latin typeface="Courier New" pitchFamily="49" charset="0"/>
              </a:rPr>
              <a:t>ebp</a:t>
            </a:r>
            <a:r>
              <a:rPr lang="en-US" sz="1800" dirty="0">
                <a:latin typeface="Courier New" pitchFamily="49" charset="0"/>
              </a:rPr>
              <a:t>),%</a:t>
            </a:r>
            <a:r>
              <a:rPr lang="en-US" sz="1800" dirty="0" err="1">
                <a:latin typeface="Courier New" pitchFamily="49" charset="0"/>
              </a:rPr>
              <a:t>eax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52582" name="Rectangle 6"/>
          <p:cNvSpPr>
            <a:spLocks noChangeArrowheads="1"/>
          </p:cNvSpPr>
          <p:nvPr/>
        </p:nvSpPr>
        <p:spPr bwMode="auto">
          <a:xfrm>
            <a:off x="533400" y="5486400"/>
            <a:ext cx="3886200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292100" algn="l"/>
              </a:tabLst>
            </a:pPr>
            <a:r>
              <a:rPr lang="en-US" sz="1800" dirty="0" smtClean="0">
                <a:latin typeface="Courier New" pitchFamily="49" charset="0"/>
              </a:rPr>
              <a:t>0x80483ca:  03 </a:t>
            </a:r>
            <a:r>
              <a:rPr lang="en-US" sz="1800" dirty="0">
                <a:latin typeface="Courier New" pitchFamily="49" charset="0"/>
              </a:rPr>
              <a:t>45 08</a:t>
            </a:r>
          </a:p>
        </p:txBody>
      </p:sp>
      <p:sp>
        <p:nvSpPr>
          <p:cNvPr id="152583" name="Text Box 7"/>
          <p:cNvSpPr txBox="1">
            <a:spLocks noChangeArrowheads="1"/>
          </p:cNvSpPr>
          <p:nvPr/>
        </p:nvSpPr>
        <p:spPr bwMode="auto">
          <a:xfrm>
            <a:off x="762000" y="2819400"/>
            <a:ext cx="3429000" cy="21698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1800" dirty="0">
                <a:latin typeface="Calibri" pitchFamily="34" charset="0"/>
              </a:rPr>
              <a:t>Similar to expression: </a:t>
            </a:r>
            <a:r>
              <a:rPr lang="en-US" sz="1800" dirty="0">
                <a:latin typeface="Courier New" pitchFamily="49" charset="0"/>
              </a:rPr>
              <a:t> 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80000"/>
              </a:lnSpc>
              <a:spcBef>
                <a:spcPct val="50000"/>
              </a:spcBef>
            </a:pPr>
            <a:r>
              <a:rPr lang="en-US" sz="1800" dirty="0" err="1" smtClean="0">
                <a:latin typeface="Courier New" pitchFamily="49" charset="0"/>
              </a:rPr>
              <a:t>x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+= y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</a:pPr>
            <a:r>
              <a:rPr lang="en-US" sz="1800" dirty="0" smtClean="0">
                <a:latin typeface="Calibri" pitchFamily="34" charset="0"/>
              </a:rPr>
              <a:t>More precisely: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</a:pP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eax</a:t>
            </a:r>
            <a:r>
              <a:rPr lang="en-US" sz="1800" dirty="0">
                <a:latin typeface="Courier New" pitchFamily="49" charset="0"/>
              </a:rPr>
              <a:t>;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80000"/>
              </a:lnSpc>
              <a:spcBef>
                <a:spcPct val="50000"/>
              </a:spcBef>
            </a:pP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*</a:t>
            </a:r>
            <a:r>
              <a:rPr lang="en-US" sz="1800" dirty="0" err="1">
                <a:latin typeface="Courier New" pitchFamily="49" charset="0"/>
              </a:rPr>
              <a:t>ebp</a:t>
            </a:r>
            <a:r>
              <a:rPr lang="en-US" sz="1800" dirty="0">
                <a:latin typeface="Courier New" pitchFamily="49" charset="0"/>
              </a:rPr>
              <a:t>;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80000"/>
              </a:lnSpc>
              <a:spcBef>
                <a:spcPct val="50000"/>
              </a:spcBef>
            </a:pP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+= ebp[2]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ChangeArrowheads="1"/>
          </p:cNvSpPr>
          <p:nvPr/>
        </p:nvSpPr>
        <p:spPr bwMode="auto">
          <a:xfrm>
            <a:off x="901700" y="1035050"/>
            <a:ext cx="26035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Disassembled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360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6819900" cy="573088"/>
          </a:xfrm>
        </p:spPr>
        <p:txBody>
          <a:bodyPr/>
          <a:lstStyle/>
          <a:p>
            <a:r>
              <a:rPr lang="en-US"/>
              <a:t>Disassembling Object Code</a:t>
            </a:r>
          </a:p>
        </p:txBody>
      </p:sp>
      <p:sp>
        <p:nvSpPr>
          <p:cNvPr id="1536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4114800"/>
            <a:ext cx="8140700" cy="2249488"/>
          </a:xfrm>
        </p:spPr>
        <p:txBody>
          <a:bodyPr/>
          <a:lstStyle/>
          <a:p>
            <a:r>
              <a:rPr lang="en-US" dirty="0" err="1"/>
              <a:t>Disassembler</a:t>
            </a:r>
            <a:endParaRPr lang="en-US" dirty="0"/>
          </a:p>
          <a:p>
            <a:pPr lvl="1">
              <a:buFont typeface="Wingdings" pitchFamily="2" charset="2"/>
              <a:buNone/>
            </a:pPr>
            <a:r>
              <a:rPr lang="en-US" b="1" dirty="0" err="1">
                <a:latin typeface="Courier New" pitchFamily="49" charset="0"/>
              </a:rPr>
              <a:t>objdump</a:t>
            </a:r>
            <a:r>
              <a:rPr lang="en-US" b="1" dirty="0">
                <a:latin typeface="Courier New" pitchFamily="49" charset="0"/>
              </a:rPr>
              <a:t> -d p</a:t>
            </a:r>
          </a:p>
          <a:p>
            <a:pPr lvl="1"/>
            <a:r>
              <a:rPr lang="en-US" dirty="0"/>
              <a:t>Useful tool for examining object code</a:t>
            </a:r>
          </a:p>
          <a:p>
            <a:pPr lvl="1"/>
            <a:r>
              <a:rPr lang="en-US" dirty="0"/>
              <a:t>Analyzes bit pattern of series of instructions</a:t>
            </a:r>
          </a:p>
          <a:p>
            <a:pPr lvl="1"/>
            <a:r>
              <a:rPr lang="en-US" dirty="0"/>
              <a:t>Produces approximate rendition of assembly code</a:t>
            </a:r>
          </a:p>
          <a:p>
            <a:pPr lvl="1"/>
            <a:r>
              <a:rPr lang="en-US" dirty="0"/>
              <a:t>Can be run on either </a:t>
            </a:r>
            <a:r>
              <a:rPr lang="en-US" dirty="0" err="1">
                <a:latin typeface="Courier New" pitchFamily="49" charset="0"/>
              </a:rPr>
              <a:t>a.out</a:t>
            </a:r>
            <a:r>
              <a:rPr lang="en-US" dirty="0"/>
              <a:t> (complete executable) or </a:t>
            </a:r>
            <a:r>
              <a:rPr lang="en-US" dirty="0">
                <a:latin typeface="Courier New" pitchFamily="49" charset="0"/>
              </a:rPr>
              <a:t>.o</a:t>
            </a:r>
            <a:r>
              <a:rPr lang="en-US" dirty="0"/>
              <a:t> file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104900" y="1628839"/>
            <a:ext cx="6096000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080483c4 &lt;sum&gt;: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80483c4:  55        push   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80483c5:  89 e5     </a:t>
            </a:r>
            <a:r>
              <a:rPr lang="en-US" sz="1800" dirty="0" err="1" smtClean="0">
                <a:latin typeface="Courier New" pitchFamily="49" charset="0"/>
              </a:rPr>
              <a:t>mov</a:t>
            </a:r>
            <a:r>
              <a:rPr lang="en-US" sz="1800" dirty="0" smtClean="0">
                <a:latin typeface="Courier New" pitchFamily="49" charset="0"/>
              </a:rPr>
              <a:t>    %</a:t>
            </a:r>
            <a:r>
              <a:rPr lang="en-US" sz="1800" dirty="0" err="1" smtClean="0">
                <a:latin typeface="Courier New" pitchFamily="49" charset="0"/>
              </a:rPr>
              <a:t>esp,%ebp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80483c7:  8b 45 0c  </a:t>
            </a:r>
            <a:r>
              <a:rPr lang="en-US" sz="1800" dirty="0" err="1" smtClean="0">
                <a:latin typeface="Courier New" pitchFamily="49" charset="0"/>
              </a:rPr>
              <a:t>mov</a:t>
            </a:r>
            <a:r>
              <a:rPr lang="en-US" sz="1800" dirty="0" smtClean="0">
                <a:latin typeface="Courier New" pitchFamily="49" charset="0"/>
              </a:rPr>
              <a:t>    0xc(%ebp),%eax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80483ca:  03 45 08  add    0x8(%ebp),%eax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80483cd:  5d        pop    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80483ce:  c3        ret </a:t>
            </a:r>
            <a:endParaRPr lang="en-US" sz="1800" i="1" dirty="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ChangeArrowheads="1"/>
          </p:cNvSpPr>
          <p:nvPr/>
        </p:nvSpPr>
        <p:spPr bwMode="auto">
          <a:xfrm>
            <a:off x="4191000" y="914400"/>
            <a:ext cx="26035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Disassembled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4627" name="Rectangle 3"/>
          <p:cNvSpPr>
            <a:spLocks noChangeArrowheads="1"/>
          </p:cNvSpPr>
          <p:nvPr/>
        </p:nvSpPr>
        <p:spPr bwMode="auto">
          <a:xfrm>
            <a:off x="2438400" y="1705039"/>
            <a:ext cx="6553200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Dump of assembler code for function sum: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0x080483c4 &lt;sum+0&gt;:     push   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0x080483c5 &lt;sum+1&gt;:     </a:t>
            </a:r>
            <a:r>
              <a:rPr lang="en-US" sz="1800" dirty="0" err="1" smtClean="0">
                <a:latin typeface="Courier New" pitchFamily="49" charset="0"/>
              </a:rPr>
              <a:t>mov</a:t>
            </a:r>
            <a:r>
              <a:rPr lang="en-US" sz="1800" dirty="0" smtClean="0">
                <a:latin typeface="Courier New" pitchFamily="49" charset="0"/>
              </a:rPr>
              <a:t>    %</a:t>
            </a:r>
            <a:r>
              <a:rPr lang="en-US" sz="1800" dirty="0" err="1" smtClean="0">
                <a:latin typeface="Courier New" pitchFamily="49" charset="0"/>
              </a:rPr>
              <a:t>esp,%ebp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0x080483c7 &lt;sum+3&gt;:     </a:t>
            </a:r>
            <a:r>
              <a:rPr lang="en-US" sz="1800" dirty="0" err="1" smtClean="0">
                <a:latin typeface="Courier New" pitchFamily="49" charset="0"/>
              </a:rPr>
              <a:t>mov</a:t>
            </a:r>
            <a:r>
              <a:rPr lang="en-US" sz="1800" dirty="0" smtClean="0">
                <a:latin typeface="Courier New" pitchFamily="49" charset="0"/>
              </a:rPr>
              <a:t>    0xc(%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0x080483ca &lt;sum+6&gt;:     add    0x8(%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0x080483cd &lt;sum+9&gt;:     pop    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0x080483ce &lt;sum+10&gt;:    ret</a:t>
            </a:r>
            <a:endParaRPr lang="en-US" sz="1800" i="1" dirty="0">
              <a:latin typeface="Courier New" pitchFamily="49" charset="0"/>
            </a:endParaRPr>
          </a:p>
        </p:txBody>
      </p:sp>
      <p:sp>
        <p:nvSpPr>
          <p:cNvPr id="154628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417512"/>
            <a:ext cx="6248400" cy="573088"/>
          </a:xfrm>
        </p:spPr>
        <p:txBody>
          <a:bodyPr/>
          <a:lstStyle/>
          <a:p>
            <a:r>
              <a:rPr lang="en-US"/>
              <a:t>Alternate Disassembly</a:t>
            </a:r>
          </a:p>
        </p:txBody>
      </p:sp>
      <p:sp>
        <p:nvSpPr>
          <p:cNvPr id="15462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97113" y="4195763"/>
            <a:ext cx="6300787" cy="2249487"/>
          </a:xfrm>
        </p:spPr>
        <p:txBody>
          <a:bodyPr/>
          <a:lstStyle/>
          <a:p>
            <a:r>
              <a:rPr lang="en-US" dirty="0"/>
              <a:t>Within </a:t>
            </a:r>
            <a:r>
              <a:rPr lang="en-US" dirty="0" err="1"/>
              <a:t>gdb</a:t>
            </a:r>
            <a:r>
              <a:rPr lang="en-US" dirty="0"/>
              <a:t> Debugger</a:t>
            </a:r>
          </a:p>
          <a:p>
            <a:pPr lvl="1">
              <a:buFont typeface="Wingdings" pitchFamily="2" charset="2"/>
              <a:buNone/>
            </a:pPr>
            <a:r>
              <a:rPr lang="en-US" b="1" dirty="0" err="1">
                <a:latin typeface="Courier New" pitchFamily="49" charset="0"/>
              </a:rPr>
              <a:t>gdb</a:t>
            </a:r>
            <a:r>
              <a:rPr lang="en-US" b="1" dirty="0">
                <a:latin typeface="Courier New" pitchFamily="49" charset="0"/>
              </a:rPr>
              <a:t> p</a:t>
            </a:r>
          </a:p>
          <a:p>
            <a:pPr lvl="1"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disassemble sum</a:t>
            </a:r>
          </a:p>
          <a:p>
            <a:pPr lvl="1"/>
            <a:r>
              <a:rPr lang="en-US" dirty="0"/>
              <a:t>Disassemble procedure</a:t>
            </a:r>
          </a:p>
          <a:p>
            <a:pPr lvl="1">
              <a:buFont typeface="Wingdings" pitchFamily="2" charset="2"/>
              <a:buNone/>
            </a:pPr>
            <a:r>
              <a:rPr lang="en-US" b="1" dirty="0" smtClean="0">
                <a:latin typeface="Courier New" pitchFamily="49" charset="0"/>
              </a:rPr>
              <a:t>x/11xb </a:t>
            </a:r>
            <a:r>
              <a:rPr lang="en-US" b="1" dirty="0">
                <a:latin typeface="Courier New" pitchFamily="49" charset="0"/>
              </a:rPr>
              <a:t>sum</a:t>
            </a:r>
          </a:p>
          <a:p>
            <a:pPr lvl="1"/>
            <a:r>
              <a:rPr lang="en-US" dirty="0"/>
              <a:t>Examine the </a:t>
            </a:r>
            <a:r>
              <a:rPr lang="en-US" dirty="0" smtClean="0"/>
              <a:t>11 </a:t>
            </a:r>
            <a:r>
              <a:rPr lang="en-US" dirty="0"/>
              <a:t>bytes starting at </a:t>
            </a:r>
            <a:r>
              <a:rPr lang="en-US" dirty="0">
                <a:latin typeface="Courier New" pitchFamily="49" charset="0"/>
              </a:rPr>
              <a:t>sum</a:t>
            </a:r>
          </a:p>
          <a:p>
            <a:pPr lvl="1"/>
            <a:endParaRPr lang="en-US" dirty="0"/>
          </a:p>
        </p:txBody>
      </p:sp>
      <p:sp>
        <p:nvSpPr>
          <p:cNvPr id="154630" name="Rectangle 6"/>
          <p:cNvSpPr>
            <a:spLocks noChangeArrowheads="1"/>
          </p:cNvSpPr>
          <p:nvPr/>
        </p:nvSpPr>
        <p:spPr bwMode="auto">
          <a:xfrm>
            <a:off x="685800" y="1066800"/>
            <a:ext cx="13081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Object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4631" name="Rectangle 7"/>
          <p:cNvSpPr>
            <a:spLocks noChangeArrowheads="1"/>
          </p:cNvSpPr>
          <p:nvPr/>
        </p:nvSpPr>
        <p:spPr bwMode="auto">
          <a:xfrm>
            <a:off x="609600" y="1524000"/>
            <a:ext cx="1524000" cy="341375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0x401040: 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0x55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0x89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0xe5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0x8b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0x45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0x0c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0x03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0x45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0x08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0x5d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0xc3</a:t>
            </a:r>
            <a:endParaRPr lang="en-US" sz="1800" dirty="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69912"/>
            <a:ext cx="7150100" cy="573088"/>
          </a:xfrm>
        </p:spPr>
        <p:txBody>
          <a:bodyPr/>
          <a:lstStyle/>
          <a:p>
            <a:r>
              <a:rPr lang="en-US"/>
              <a:t>What Can be Disassembled?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551488"/>
            <a:ext cx="8624887" cy="1306512"/>
          </a:xfrm>
        </p:spPr>
        <p:txBody>
          <a:bodyPr/>
          <a:lstStyle/>
          <a:p>
            <a:r>
              <a:rPr lang="en-US" dirty="0"/>
              <a:t>Anything that can be interpreted as executable code</a:t>
            </a:r>
          </a:p>
          <a:p>
            <a:r>
              <a:rPr lang="en-US" dirty="0" err="1"/>
              <a:t>Disassembler</a:t>
            </a:r>
            <a:r>
              <a:rPr lang="en-US" dirty="0"/>
              <a:t> examines bytes and reconstructs assembly source</a:t>
            </a:r>
          </a:p>
        </p:txBody>
      </p:sp>
      <p:sp>
        <p:nvSpPr>
          <p:cNvPr id="155652" name="Rectangle 4"/>
          <p:cNvSpPr>
            <a:spLocks noChangeArrowheads="1"/>
          </p:cNvSpPr>
          <p:nvPr/>
        </p:nvSpPr>
        <p:spPr bwMode="auto">
          <a:xfrm>
            <a:off x="533400" y="1585912"/>
            <a:ext cx="8153400" cy="36718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% </a:t>
            </a:r>
            <a:r>
              <a:rPr lang="en-US" sz="1800" dirty="0" err="1">
                <a:latin typeface="Courier New" pitchFamily="49" charset="0"/>
              </a:rPr>
              <a:t>objdump</a:t>
            </a:r>
            <a:r>
              <a:rPr lang="en-US" sz="1800" dirty="0">
                <a:latin typeface="Courier New" pitchFamily="49" charset="0"/>
              </a:rPr>
              <a:t> -</a:t>
            </a:r>
            <a:r>
              <a:rPr lang="en-US" sz="1800" dirty="0" err="1">
                <a:latin typeface="Courier New" pitchFamily="49" charset="0"/>
              </a:rPr>
              <a:t>d</a:t>
            </a:r>
            <a:r>
              <a:rPr lang="en-US" sz="1800" dirty="0">
                <a:latin typeface="Courier New" pitchFamily="49" charset="0"/>
              </a:rPr>
              <a:t> WINWORD.EXE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WINWORD.EXE:  </a:t>
            </a:r>
            <a:r>
              <a:rPr lang="en-US" sz="1800" dirty="0" smtClean="0">
                <a:latin typeface="Courier New" pitchFamily="49" charset="0"/>
              </a:rPr>
              <a:t> file </a:t>
            </a:r>
            <a:r>
              <a:rPr lang="en-US" sz="1800" dirty="0">
                <a:latin typeface="Courier New" pitchFamily="49" charset="0"/>
              </a:rPr>
              <a:t>format pei-i386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No symbols in "WINWORD.EXE".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Disassembly of section .text: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30001000 &lt;.text&gt;: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30001000</a:t>
            </a:r>
            <a:r>
              <a:rPr lang="en-US" sz="1800" dirty="0" smtClean="0">
                <a:latin typeface="Courier New" pitchFamily="49" charset="0"/>
              </a:rPr>
              <a:t>:  55             push  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ebp</a:t>
            </a: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30001001</a:t>
            </a:r>
            <a:r>
              <a:rPr lang="en-US" sz="1800" dirty="0" smtClean="0">
                <a:latin typeface="Courier New" pitchFamily="49" charset="0"/>
              </a:rPr>
              <a:t>:  8b </a:t>
            </a:r>
            <a:r>
              <a:rPr lang="en-US" sz="1800" dirty="0" err="1">
                <a:latin typeface="Courier New" pitchFamily="49" charset="0"/>
              </a:rPr>
              <a:t>ec</a:t>
            </a:r>
            <a:r>
              <a:rPr lang="en-US" sz="1800" dirty="0">
                <a:latin typeface="Courier New" pitchFamily="49" charset="0"/>
              </a:rPr>
              <a:t>         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mov</a:t>
            </a:r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esp,%ebp</a:t>
            </a: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30001003</a:t>
            </a:r>
            <a:r>
              <a:rPr lang="en-US" sz="1800" dirty="0" smtClean="0">
                <a:latin typeface="Courier New" pitchFamily="49" charset="0"/>
              </a:rPr>
              <a:t>:  6a </a:t>
            </a:r>
            <a:r>
              <a:rPr lang="en-US" sz="1800" dirty="0">
                <a:latin typeface="Courier New" pitchFamily="49" charset="0"/>
              </a:rPr>
              <a:t>ff         </a:t>
            </a:r>
            <a:r>
              <a:rPr lang="en-US" sz="1800" dirty="0" smtClean="0">
                <a:latin typeface="Courier New" pitchFamily="49" charset="0"/>
              </a:rPr>
              <a:t> push   </a:t>
            </a:r>
            <a:r>
              <a:rPr lang="en-US" sz="1800" dirty="0">
                <a:latin typeface="Courier New" pitchFamily="49" charset="0"/>
              </a:rPr>
              <a:t>$0xffffffff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30001005</a:t>
            </a:r>
            <a:r>
              <a:rPr lang="en-US" sz="1800" dirty="0" smtClean="0">
                <a:latin typeface="Courier New" pitchFamily="49" charset="0"/>
              </a:rPr>
              <a:t>:  68 </a:t>
            </a:r>
            <a:r>
              <a:rPr lang="en-US" sz="1800" dirty="0">
                <a:latin typeface="Courier New" pitchFamily="49" charset="0"/>
              </a:rPr>
              <a:t>90 10 00 30</a:t>
            </a:r>
            <a:r>
              <a:rPr lang="en-US" sz="1800" dirty="0" smtClean="0">
                <a:latin typeface="Courier New" pitchFamily="49" charset="0"/>
              </a:rPr>
              <a:t> push   </a:t>
            </a:r>
            <a:r>
              <a:rPr lang="en-US" sz="1800" dirty="0">
                <a:latin typeface="Courier New" pitchFamily="49" charset="0"/>
              </a:rPr>
              <a:t>$0x30001090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3000100a</a:t>
            </a:r>
            <a:r>
              <a:rPr lang="en-US" sz="1800" dirty="0" smtClean="0">
                <a:latin typeface="Courier New" pitchFamily="49" charset="0"/>
              </a:rPr>
              <a:t>:  68 </a:t>
            </a:r>
            <a:r>
              <a:rPr lang="en-US" sz="1800" dirty="0">
                <a:latin typeface="Courier New" pitchFamily="49" charset="0"/>
              </a:rPr>
              <a:t>91 dc 4c 30</a:t>
            </a:r>
            <a:r>
              <a:rPr lang="en-US" sz="1800" dirty="0" smtClean="0">
                <a:latin typeface="Courier New" pitchFamily="49" charset="0"/>
              </a:rPr>
              <a:t> push   </a:t>
            </a:r>
            <a:r>
              <a:rPr lang="en-US" sz="1800" dirty="0">
                <a:latin typeface="Courier New" pitchFamily="49" charset="0"/>
              </a:rPr>
              <a:t>$0x304cdc91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329782" cy="762000"/>
          </a:xfrm>
        </p:spPr>
        <p:txBody>
          <a:bodyPr/>
          <a:lstStyle/>
          <a:p>
            <a:r>
              <a:rPr lang="en-US" dirty="0"/>
              <a:t>Machine Programming I –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Instruction Set Architecture</a:t>
            </a:r>
          </a:p>
          <a:p>
            <a:pPr lvl="1"/>
            <a:r>
              <a:rPr lang="en-US" dirty="0" smtClean="0">
                <a:solidFill>
                  <a:schemeClr val="bg2"/>
                </a:solidFill>
              </a:rPr>
              <a:t>Software Architecture vs. Hardware Architecture</a:t>
            </a:r>
          </a:p>
          <a:p>
            <a:pPr lvl="1"/>
            <a:r>
              <a:rPr lang="en-US" dirty="0" smtClean="0">
                <a:solidFill>
                  <a:schemeClr val="bg2"/>
                </a:solidFill>
              </a:rPr>
              <a:t>Common Architecture Classifications</a:t>
            </a:r>
            <a:endParaRPr lang="en-US" dirty="0">
              <a:solidFill>
                <a:schemeClr val="bg2"/>
              </a:solidFill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The Intel x86 ISA – History and Microarchitectures</a:t>
            </a:r>
          </a:p>
          <a:p>
            <a:r>
              <a:rPr lang="en-US" dirty="0">
                <a:solidFill>
                  <a:schemeClr val="bg2"/>
                </a:solidFill>
              </a:rPr>
              <a:t>Dive into C, Assembly, and Machine code</a:t>
            </a:r>
          </a:p>
          <a:p>
            <a:r>
              <a:rPr lang="en-US" dirty="0"/>
              <a:t>The Intel x86 Assembly Basics:</a:t>
            </a:r>
          </a:p>
          <a:p>
            <a:pPr lvl="1"/>
            <a:r>
              <a:rPr lang="en-US" dirty="0" smtClean="0"/>
              <a:t>Common instructions</a:t>
            </a:r>
          </a:p>
          <a:p>
            <a:pPr lvl="1"/>
            <a:r>
              <a:rPr lang="en-US" dirty="0" smtClean="0">
                <a:solidFill>
                  <a:schemeClr val="bg2"/>
                </a:solidFill>
              </a:rPr>
              <a:t>Registers</a:t>
            </a:r>
            <a:r>
              <a:rPr lang="en-US" dirty="0">
                <a:solidFill>
                  <a:schemeClr val="bg2"/>
                </a:solidFill>
              </a:rPr>
              <a:t>, Operands, and </a:t>
            </a:r>
            <a:r>
              <a:rPr lang="en-US" b="1" dirty="0" err="1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r>
              <a:rPr lang="en-US" dirty="0">
                <a:solidFill>
                  <a:schemeClr val="bg2"/>
                </a:solidFill>
              </a:rPr>
              <a:t> instruction</a:t>
            </a:r>
          </a:p>
          <a:p>
            <a:pPr lvl="1"/>
            <a:r>
              <a:rPr lang="en-US" dirty="0">
                <a:solidFill>
                  <a:schemeClr val="bg2"/>
                </a:solidFill>
              </a:rPr>
              <a:t>Addressing modes</a:t>
            </a:r>
          </a:p>
          <a:p>
            <a:r>
              <a:rPr lang="en-US" dirty="0" smtClean="0">
                <a:solidFill>
                  <a:schemeClr val="bg2"/>
                </a:solidFill>
              </a:rPr>
              <a:t>Intro </a:t>
            </a:r>
            <a:r>
              <a:rPr lang="en-US" dirty="0">
                <a:solidFill>
                  <a:schemeClr val="bg2"/>
                </a:solidFill>
              </a:rPr>
              <a:t>to x86-64</a:t>
            </a:r>
          </a:p>
          <a:p>
            <a:pPr marL="742950" lvl="2" indent="-342900">
              <a:buSzPct val="60000"/>
              <a:buFont typeface="Wingdings 2" pitchFamily="18" charset="2"/>
              <a:buChar char="¢"/>
            </a:pPr>
            <a:r>
              <a:rPr lang="en-US" dirty="0">
                <a:solidFill>
                  <a:schemeClr val="bg2"/>
                </a:solidFill>
              </a:rPr>
              <a:t>AMD was first!</a:t>
            </a:r>
            <a:endParaRPr lang="en-US" sz="2400" dirty="0">
              <a:solidFill>
                <a:schemeClr val="bg2"/>
              </a:solidFill>
            </a:endParaRPr>
          </a:p>
          <a:p>
            <a:pPr>
              <a:buNone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75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11163"/>
            <a:ext cx="8259762" cy="579437"/>
          </a:xfrm>
        </p:spPr>
        <p:txBody>
          <a:bodyPr/>
          <a:lstStyle/>
          <a:p>
            <a:r>
              <a:rPr lang="en-US" dirty="0" smtClean="0"/>
              <a:t>Typical Instructions in Intel x86</a:t>
            </a:r>
            <a:endParaRPr lang="en-AU" dirty="0"/>
          </a:p>
        </p:txBody>
      </p:sp>
      <p:sp>
        <p:nvSpPr>
          <p:cNvPr id="520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96975"/>
            <a:ext cx="8259762" cy="51117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/>
              <a:t>Arithmetic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add, sub,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neg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imul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div,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inc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dec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leal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…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80000"/>
              </a:lnSpc>
            </a:pPr>
            <a:r>
              <a:rPr lang="en-US" sz="2400" dirty="0" smtClean="0"/>
              <a:t>Logical </a:t>
            </a:r>
            <a:r>
              <a:rPr lang="en-US" dirty="0" smtClean="0"/>
              <a:t>(bit-wise </a:t>
            </a:r>
            <a:r>
              <a:rPr lang="en-US" sz="2400" dirty="0" smtClean="0"/>
              <a:t>Boolean)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and, or,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xor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not</a:t>
            </a: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400" dirty="0" smtClean="0"/>
              <a:t>Relational</a:t>
            </a:r>
          </a:p>
          <a:p>
            <a:pPr lvl="1">
              <a:lnSpc>
                <a:spcPct val="80000"/>
              </a:lnSpc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test,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sete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…</a:t>
            </a: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400" dirty="0" smtClean="0"/>
              <a:t>Control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je,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jle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jg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jb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call, ret, …</a:t>
            </a:r>
            <a:endParaRPr lang="en-US" sz="2000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Moves &amp; Memory Access</a:t>
            </a:r>
          </a:p>
          <a:p>
            <a:pPr lvl="1">
              <a:lnSpc>
                <a:spcPct val="80000"/>
              </a:lnSpc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push, pop,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movswl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movzbl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cmov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…</a:t>
            </a:r>
            <a:endParaRPr lang="en-US" dirty="0"/>
          </a:p>
          <a:p>
            <a:pPr lvl="1">
              <a:lnSpc>
                <a:spcPct val="80000"/>
              </a:lnSpc>
            </a:pPr>
            <a:r>
              <a:rPr lang="en-US" i="1" dirty="0" smtClean="0"/>
              <a:t>nearly all x86 instructions can access memory</a:t>
            </a:r>
            <a:endParaRPr lang="en-US" i="1" dirty="0"/>
          </a:p>
          <a:p>
            <a:pPr>
              <a:lnSpc>
                <a:spcPct val="80000"/>
              </a:lnSpc>
            </a:pPr>
            <a:r>
              <a:rPr lang="en-US" dirty="0" smtClean="0"/>
              <a:t>Shifts</a:t>
            </a:r>
          </a:p>
          <a:p>
            <a:pPr lvl="1">
              <a:lnSpc>
                <a:spcPct val="80000"/>
              </a:lnSpc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shr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sar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shl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sal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cs typeface="Calibri" panose="020F0502020204030204" pitchFamily="34" charset="0"/>
              </a:rPr>
              <a:t>(same as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shl</a:t>
            </a:r>
            <a:r>
              <a:rPr lang="en-US" dirty="0" smtClean="0">
                <a:cs typeface="Calibri" panose="020F0502020204030204" pitchFamily="34" charset="0"/>
              </a:rPr>
              <a:t>)</a:t>
            </a:r>
            <a:endParaRPr lang="en-US" dirty="0"/>
          </a:p>
          <a:p>
            <a:pPr>
              <a:lnSpc>
                <a:spcPct val="80000"/>
              </a:lnSpc>
            </a:pPr>
            <a:r>
              <a:rPr lang="en-US" dirty="0" smtClean="0"/>
              <a:t>Floating-point</a:t>
            </a: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fld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fadd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fsub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fxch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addsd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movss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cvt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ucom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lvl="1">
              <a:lnSpc>
                <a:spcPct val="80000"/>
              </a:lnSpc>
            </a:pPr>
            <a:r>
              <a:rPr lang="en-US" i="1" dirty="0" smtClean="0"/>
              <a:t>float-point change completely with x86-64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56650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CISC Instructions:  Variable-Length</a:t>
            </a:r>
            <a:endParaRPr lang="en-AU" dirty="0"/>
          </a:p>
        </p:txBody>
      </p:sp>
      <p:pic>
        <p:nvPicPr>
          <p:cNvPr id="489476" name="Picture 4" descr="f02-41-P37449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143000"/>
            <a:ext cx="5638800" cy="5393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94891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Machine Programming I –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Instruction </a:t>
            </a:r>
            <a:r>
              <a:rPr lang="en-US" dirty="0">
                <a:solidFill>
                  <a:schemeClr val="bg2"/>
                </a:solidFill>
              </a:rPr>
              <a:t>Set Architecture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2"/>
                </a:solidFill>
              </a:rPr>
              <a:t>	Software Architecture (“Architecture” or “ISA”)					vs.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2"/>
                </a:solidFill>
              </a:rPr>
              <a:t>	Hardware Architecture (“Microarchitecture”)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The Intel x86 ISA – History and Microarchitectures</a:t>
            </a:r>
          </a:p>
          <a:p>
            <a:r>
              <a:rPr lang="en-US" dirty="0" smtClean="0">
                <a:solidFill>
                  <a:schemeClr val="bg2"/>
                </a:solidFill>
              </a:rPr>
              <a:t>Dive into C, Assembly, and </a:t>
            </a:r>
            <a:r>
              <a:rPr lang="en-US" dirty="0">
                <a:solidFill>
                  <a:schemeClr val="bg2"/>
                </a:solidFill>
              </a:rPr>
              <a:t>Machine code</a:t>
            </a:r>
          </a:p>
          <a:p>
            <a:r>
              <a:rPr lang="en-US" dirty="0"/>
              <a:t>The Intel x86 Assembly Basics:</a:t>
            </a:r>
          </a:p>
          <a:p>
            <a:pPr lvl="1"/>
            <a:r>
              <a:rPr lang="en-US" dirty="0">
                <a:solidFill>
                  <a:schemeClr val="bg2"/>
                </a:solidFill>
              </a:rPr>
              <a:t>Common instructions</a:t>
            </a:r>
          </a:p>
          <a:p>
            <a:pPr lvl="1"/>
            <a:r>
              <a:rPr lang="en-US" dirty="0" smtClean="0"/>
              <a:t>Registers, Operands, and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r>
              <a:rPr lang="en-US" dirty="0" smtClean="0"/>
              <a:t> instruction</a:t>
            </a:r>
          </a:p>
          <a:p>
            <a:pPr lvl="1"/>
            <a:r>
              <a:rPr lang="en-US" dirty="0" smtClean="0">
                <a:solidFill>
                  <a:schemeClr val="bg2"/>
                </a:solidFill>
              </a:rPr>
              <a:t>Addressing modes</a:t>
            </a:r>
            <a:endParaRPr lang="en-US" dirty="0">
              <a:solidFill>
                <a:schemeClr val="bg2"/>
              </a:solidFill>
            </a:endParaRPr>
          </a:p>
          <a:p>
            <a:r>
              <a:rPr lang="en-US" dirty="0">
                <a:solidFill>
                  <a:schemeClr val="bg2"/>
                </a:solidFill>
              </a:rPr>
              <a:t>Intro to x86-64</a:t>
            </a:r>
          </a:p>
          <a:p>
            <a:pPr marL="742950" lvl="2" indent="-342900">
              <a:buSzPct val="60000"/>
              <a:buFont typeface="Wingdings 2" pitchFamily="18" charset="2"/>
              <a:buChar char="¢"/>
            </a:pPr>
            <a:r>
              <a:rPr lang="en-US" dirty="0">
                <a:solidFill>
                  <a:schemeClr val="bg2"/>
                </a:solidFill>
              </a:rPr>
              <a:t>AMD was first!</a:t>
            </a:r>
            <a:endParaRPr lang="en-US" sz="24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10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Integer Registers (IA32)</a:t>
            </a:r>
            <a:endParaRPr lang="en-US" dirty="0"/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1295400" y="1333501"/>
            <a:ext cx="5715000" cy="4533902"/>
            <a:chOff x="3984" y="1008"/>
            <a:chExt cx="1584" cy="2256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eax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 smtClean="0">
                  <a:latin typeface="Courier New" pitchFamily="49" charset="0"/>
                </a:rPr>
                <a:t>ecx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 smtClean="0">
                  <a:latin typeface="Courier New" pitchFamily="49" charset="0"/>
                </a:rPr>
                <a:t>edx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%esp</a:t>
              </a:r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%ebp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184326" y="1404970"/>
            <a:ext cx="2819400" cy="343694"/>
            <a:chOff x="4495800" y="1404970"/>
            <a:chExt cx="2819400" cy="343694"/>
          </a:xfrm>
        </p:grpSpPr>
        <p:sp>
          <p:nvSpPr>
            <p:cNvPr id="13" name="Rectangle 12"/>
            <p:cNvSpPr/>
            <p:nvPr/>
          </p:nvSpPr>
          <p:spPr bwMode="auto">
            <a:xfrm>
              <a:off x="4495800" y="1404970"/>
              <a:ext cx="2819400" cy="342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endParaRPr>
            </a:p>
          </p:txBody>
        </p:sp>
        <p:cxnSp>
          <p:nvCxnSpPr>
            <p:cNvPr id="19" name="Straight Connector 18"/>
            <p:cNvCxnSpPr>
              <a:stCxn id="13" idx="0"/>
              <a:endCxn id="13" idx="2"/>
            </p:cNvCxnSpPr>
            <p:nvPr/>
          </p:nvCxnSpPr>
          <p:spPr bwMode="auto">
            <a:xfrm rot="16200000" flipH="1">
              <a:off x="5734050" y="1576420"/>
              <a:ext cx="342900" cy="1588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3" name="Group 22"/>
          <p:cNvGrpSpPr/>
          <p:nvPr/>
        </p:nvGrpSpPr>
        <p:grpSpPr>
          <a:xfrm>
            <a:off x="4184326" y="1989024"/>
            <a:ext cx="2819400" cy="343694"/>
            <a:chOff x="4495800" y="1404970"/>
            <a:chExt cx="2819400" cy="343694"/>
          </a:xfrm>
        </p:grpSpPr>
        <p:sp>
          <p:nvSpPr>
            <p:cNvPr id="24" name="Rectangle 23"/>
            <p:cNvSpPr/>
            <p:nvPr/>
          </p:nvSpPr>
          <p:spPr bwMode="auto">
            <a:xfrm>
              <a:off x="4495800" y="1404970"/>
              <a:ext cx="2819400" cy="342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endParaRPr>
            </a:p>
          </p:txBody>
        </p:sp>
        <p:cxnSp>
          <p:nvCxnSpPr>
            <p:cNvPr id="25" name="Straight Connector 24"/>
            <p:cNvCxnSpPr>
              <a:stCxn id="24" idx="0"/>
              <a:endCxn id="24" idx="2"/>
            </p:cNvCxnSpPr>
            <p:nvPr/>
          </p:nvCxnSpPr>
          <p:spPr bwMode="auto">
            <a:xfrm rot="16200000" flipH="1">
              <a:off x="5734050" y="1576420"/>
              <a:ext cx="342900" cy="1588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6" name="Group 25"/>
          <p:cNvGrpSpPr/>
          <p:nvPr/>
        </p:nvGrpSpPr>
        <p:grpSpPr>
          <a:xfrm>
            <a:off x="4184326" y="2558580"/>
            <a:ext cx="2819400" cy="343694"/>
            <a:chOff x="4495800" y="1404970"/>
            <a:chExt cx="2819400" cy="343694"/>
          </a:xfrm>
        </p:grpSpPr>
        <p:sp>
          <p:nvSpPr>
            <p:cNvPr id="27" name="Rectangle 26"/>
            <p:cNvSpPr/>
            <p:nvPr/>
          </p:nvSpPr>
          <p:spPr bwMode="auto">
            <a:xfrm>
              <a:off x="4495800" y="1404970"/>
              <a:ext cx="2819400" cy="342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endParaRPr>
            </a:p>
          </p:txBody>
        </p:sp>
        <p:cxnSp>
          <p:nvCxnSpPr>
            <p:cNvPr id="28" name="Straight Connector 27"/>
            <p:cNvCxnSpPr>
              <a:stCxn id="27" idx="0"/>
              <a:endCxn id="27" idx="2"/>
            </p:cNvCxnSpPr>
            <p:nvPr/>
          </p:nvCxnSpPr>
          <p:spPr bwMode="auto">
            <a:xfrm rot="16200000" flipH="1">
              <a:off x="5734050" y="1576420"/>
              <a:ext cx="342900" cy="1588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9" name="Group 28"/>
          <p:cNvGrpSpPr/>
          <p:nvPr/>
        </p:nvGrpSpPr>
        <p:grpSpPr>
          <a:xfrm>
            <a:off x="4184326" y="3141484"/>
            <a:ext cx="2819400" cy="343694"/>
            <a:chOff x="4495800" y="1404970"/>
            <a:chExt cx="2819400" cy="343694"/>
          </a:xfrm>
        </p:grpSpPr>
        <p:sp>
          <p:nvSpPr>
            <p:cNvPr id="30" name="Rectangle 29"/>
            <p:cNvSpPr/>
            <p:nvPr/>
          </p:nvSpPr>
          <p:spPr bwMode="auto">
            <a:xfrm>
              <a:off x="4495800" y="1404970"/>
              <a:ext cx="2819400" cy="342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endParaRPr>
            </a:p>
          </p:txBody>
        </p:sp>
        <p:cxnSp>
          <p:nvCxnSpPr>
            <p:cNvPr id="31" name="Straight Connector 30"/>
            <p:cNvCxnSpPr>
              <a:stCxn id="30" idx="0"/>
              <a:endCxn id="30" idx="2"/>
            </p:cNvCxnSpPr>
            <p:nvPr/>
          </p:nvCxnSpPr>
          <p:spPr bwMode="auto">
            <a:xfrm rot="16200000" flipH="1">
              <a:off x="5734050" y="1576420"/>
              <a:ext cx="342900" cy="1588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3" name="Rectangle 32"/>
          <p:cNvSpPr/>
          <p:nvPr/>
        </p:nvSpPr>
        <p:spPr bwMode="auto">
          <a:xfrm>
            <a:off x="4184326" y="3717666"/>
            <a:ext cx="2819400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4184326" y="4301720"/>
            <a:ext cx="2819400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4184326" y="4871276"/>
            <a:ext cx="2819400" cy="342900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4184326" y="5454180"/>
            <a:ext cx="2819400" cy="342900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53" name="TextBox 52"/>
          <p:cNvSpPr txBox="1"/>
          <p:nvPr/>
        </p:nvSpPr>
        <p:spPr>
          <a:xfrm>
            <a:off x="3581400" y="139162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%ax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581400" y="197543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cx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581400" y="254129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dx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581400" y="313178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bx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581400" y="370801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si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581400" y="428722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di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581400" y="4857690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%sp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3581400" y="5443570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bp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572000" y="139162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%ah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572000" y="197543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ch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572000" y="254129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%dh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572000" y="313178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bh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943600" y="139162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%al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943600" y="197543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cl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943600" y="254129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%dl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943600" y="313178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bl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3" name="AutoShape 7"/>
          <p:cNvSpPr>
            <a:spLocks/>
          </p:cNvSpPr>
          <p:nvPr/>
        </p:nvSpPr>
        <p:spPr bwMode="auto">
          <a:xfrm rot="5400000">
            <a:off x="5451983" y="4671257"/>
            <a:ext cx="279400" cy="2824085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267200" y="6172200"/>
            <a:ext cx="26607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16-bit virtual registers</a:t>
            </a:r>
          </a:p>
          <a:p>
            <a:pPr algn="ctr"/>
            <a:r>
              <a:rPr lang="en-US" sz="1800" dirty="0" smtClean="0">
                <a:latin typeface="Calibri" pitchFamily="34" charset="0"/>
              </a:rPr>
              <a:t>(backwards compatibility)</a:t>
            </a:r>
          </a:p>
        </p:txBody>
      </p:sp>
      <p:sp>
        <p:nvSpPr>
          <p:cNvPr id="75" name="AutoShape 7"/>
          <p:cNvSpPr>
            <a:spLocks/>
          </p:cNvSpPr>
          <p:nvPr/>
        </p:nvSpPr>
        <p:spPr bwMode="auto">
          <a:xfrm rot="10800000">
            <a:off x="914400" y="1333500"/>
            <a:ext cx="279400" cy="3376310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 rot="16200000">
            <a:off x="-221736" y="2812536"/>
            <a:ext cx="1727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general purpose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7555159" y="1391622"/>
            <a:ext cx="12586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accumulate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555159" y="1975438"/>
            <a:ext cx="9364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counter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7555159" y="2541296"/>
            <a:ext cx="6142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data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7555159" y="3131786"/>
            <a:ext cx="6142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base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7555159" y="3626836"/>
            <a:ext cx="9364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source </a:t>
            </a:r>
          </a:p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index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7555159" y="4204648"/>
            <a:ext cx="13660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destination</a:t>
            </a:r>
          </a:p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index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7555159" y="4701317"/>
            <a:ext cx="11496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latin typeface="Courier New" pitchFamily="49" charset="0"/>
                <a:cs typeface="Courier New" pitchFamily="49" charset="0"/>
              </a:rPr>
              <a:t>stack </a:t>
            </a:r>
          </a:p>
          <a:p>
            <a:r>
              <a:rPr lang="en-US" sz="1800" i="1" dirty="0" smtClean="0">
                <a:latin typeface="Courier New" pitchFamily="49" charset="0"/>
                <a:cs typeface="Courier New" pitchFamily="49" charset="0"/>
              </a:rPr>
              <a:t>pointer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7555159" y="5313528"/>
            <a:ext cx="11496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latin typeface="Courier New" pitchFamily="49" charset="0"/>
                <a:cs typeface="Courier New" pitchFamily="49" charset="0"/>
              </a:rPr>
              <a:t>base</a:t>
            </a:r>
          </a:p>
          <a:p>
            <a:r>
              <a:rPr lang="en-US" sz="1800" i="1" dirty="0" smtClean="0">
                <a:latin typeface="Courier New" pitchFamily="49" charset="0"/>
                <a:cs typeface="Courier New" pitchFamily="49" charset="0"/>
              </a:rPr>
              <a:t>pointer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7293942" y="649069"/>
            <a:ext cx="18500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Origin</a:t>
            </a:r>
          </a:p>
          <a:p>
            <a:pPr algn="ctr"/>
            <a:r>
              <a:rPr lang="en-US" sz="1800" dirty="0" smtClean="0">
                <a:latin typeface="Calibri" pitchFamily="34" charset="0"/>
              </a:rPr>
              <a:t>(mostly obsolete)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6" grpId="0" animBg="1"/>
      <p:bldP spid="39" grpId="0" animBg="1"/>
      <p:bldP spid="42" grpId="0" animBg="1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9" grpId="0"/>
      <p:bldP spid="70" grpId="0"/>
      <p:bldP spid="71" grpId="0"/>
      <p:bldP spid="72" grpId="0"/>
      <p:bldP spid="73" grpId="0" animBg="1"/>
      <p:bldP spid="74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62" name="Rectangle 6"/>
          <p:cNvSpPr>
            <a:spLocks noChangeArrowheads="1"/>
          </p:cNvSpPr>
          <p:nvPr/>
        </p:nvSpPr>
        <p:spPr bwMode="auto">
          <a:xfrm>
            <a:off x="1066800" y="1219200"/>
            <a:ext cx="3200400" cy="2209800"/>
          </a:xfrm>
          <a:prstGeom prst="rect">
            <a:avLst/>
          </a:prstGeom>
          <a:solidFill>
            <a:srgbClr val="EFBFB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CPU</a:t>
            </a:r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7226300" cy="573088"/>
          </a:xfrm>
        </p:spPr>
        <p:txBody>
          <a:bodyPr/>
          <a:lstStyle/>
          <a:p>
            <a:r>
              <a:rPr lang="en-US"/>
              <a:t>Assembly Programmer’s View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19113" y="3886200"/>
            <a:ext cx="4357687" cy="2711450"/>
          </a:xfrm>
        </p:spPr>
        <p:txBody>
          <a:bodyPr/>
          <a:lstStyle/>
          <a:p>
            <a:pPr marL="227013" indent="-227013" defTabSz="895350">
              <a:tabLst>
                <a:tab pos="1371600" algn="l"/>
                <a:tab pos="4572000" algn="l"/>
              </a:tabLst>
            </a:pPr>
            <a:r>
              <a:rPr lang="en-US" sz="2000" dirty="0"/>
              <a:t>Programmer-Visible State</a:t>
            </a:r>
          </a:p>
          <a:p>
            <a:pPr marL="560388" lvl="1" indent="-222250" defTabSz="895350">
              <a:tabLst>
                <a:tab pos="1371600" algn="l"/>
                <a:tab pos="4572000" algn="l"/>
              </a:tabLst>
            </a:pPr>
            <a:r>
              <a:rPr lang="en-US" sz="1800" dirty="0" smtClean="0"/>
              <a:t>PC: Program </a:t>
            </a:r>
            <a:r>
              <a:rPr lang="en-US" sz="1800" dirty="0"/>
              <a:t>c</a:t>
            </a:r>
            <a:r>
              <a:rPr lang="en-US" sz="1800" dirty="0" smtClean="0"/>
              <a:t>ounter</a:t>
            </a:r>
            <a:endParaRPr lang="en-US" sz="1800" dirty="0"/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600" dirty="0" smtClean="0"/>
              <a:t>Holds address </a:t>
            </a:r>
            <a:r>
              <a:rPr lang="en-US" sz="1600" dirty="0"/>
              <a:t>of next instruction</a:t>
            </a:r>
          </a:p>
          <a:p>
            <a:pPr marL="560388" lvl="1" indent="-222250" defTabSz="895350">
              <a:tabLst>
                <a:tab pos="1371600" algn="l"/>
                <a:tab pos="4572000" algn="l"/>
              </a:tabLst>
            </a:pPr>
            <a:r>
              <a:rPr lang="en-US" sz="1800" dirty="0" smtClean="0"/>
              <a:t>Register file</a:t>
            </a:r>
            <a:endParaRPr lang="en-US" sz="1800" dirty="0"/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600" dirty="0" smtClean="0"/>
              <a:t>Temp storage for </a:t>
            </a:r>
            <a:r>
              <a:rPr lang="en-US" sz="1600" dirty="0"/>
              <a:t>program data</a:t>
            </a:r>
          </a:p>
          <a:p>
            <a:pPr marL="560388" lvl="1" indent="-222250" defTabSz="895350">
              <a:tabLst>
                <a:tab pos="1371600" algn="l"/>
                <a:tab pos="4572000" algn="l"/>
              </a:tabLst>
            </a:pPr>
            <a:r>
              <a:rPr lang="en-US" sz="1800" dirty="0"/>
              <a:t>Condition </a:t>
            </a:r>
            <a:r>
              <a:rPr lang="en-US" sz="1800" dirty="0" smtClean="0"/>
              <a:t>codes</a:t>
            </a:r>
            <a:endParaRPr lang="en-US" sz="1800" dirty="0"/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600" dirty="0"/>
              <a:t>Store status </a:t>
            </a:r>
            <a:r>
              <a:rPr lang="en-US" sz="1600" dirty="0" smtClean="0"/>
              <a:t>info about recent operation</a:t>
            </a:r>
            <a:endParaRPr lang="en-US" sz="1600" dirty="0"/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600" dirty="0"/>
              <a:t>Used for conditional branching</a:t>
            </a:r>
          </a:p>
        </p:txBody>
      </p:sp>
      <p:sp>
        <p:nvSpPr>
          <p:cNvPr id="147460" name="Rectangle 4"/>
          <p:cNvSpPr>
            <a:spLocks noChangeArrowheads="1"/>
          </p:cNvSpPr>
          <p:nvPr/>
        </p:nvSpPr>
        <p:spPr bwMode="auto">
          <a:xfrm>
            <a:off x="1676400" y="1905000"/>
            <a:ext cx="533400" cy="45720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 smtClean="0">
                <a:latin typeface="Calibri" pitchFamily="34" charset="0"/>
              </a:rPr>
              <a:t>PC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47461" name="Rectangle 5"/>
          <p:cNvSpPr>
            <a:spLocks noChangeArrowheads="1"/>
          </p:cNvSpPr>
          <p:nvPr/>
        </p:nvSpPr>
        <p:spPr bwMode="auto">
          <a:xfrm>
            <a:off x="2362200" y="1600200"/>
            <a:ext cx="1371600" cy="76200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Registers</a:t>
            </a:r>
          </a:p>
        </p:txBody>
      </p:sp>
      <p:sp>
        <p:nvSpPr>
          <p:cNvPr id="147463" name="Rectangle 7"/>
          <p:cNvSpPr>
            <a:spLocks noChangeArrowheads="1"/>
          </p:cNvSpPr>
          <p:nvPr/>
        </p:nvSpPr>
        <p:spPr bwMode="auto">
          <a:xfrm>
            <a:off x="6019800" y="990600"/>
            <a:ext cx="1752600" cy="381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algn="ctr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Memory</a:t>
            </a:r>
          </a:p>
        </p:txBody>
      </p:sp>
      <p:sp>
        <p:nvSpPr>
          <p:cNvPr id="147464" name="Text Box 8"/>
          <p:cNvSpPr txBox="1">
            <a:spLocks noChangeArrowheads="1"/>
          </p:cNvSpPr>
          <p:nvPr/>
        </p:nvSpPr>
        <p:spPr bwMode="auto">
          <a:xfrm>
            <a:off x="6172200" y="1676400"/>
            <a:ext cx="1752600" cy="10130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Object Code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Program Data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OS Data</a:t>
            </a:r>
          </a:p>
        </p:txBody>
      </p:sp>
      <p:sp>
        <p:nvSpPr>
          <p:cNvPr id="147465" name="Line 9"/>
          <p:cNvSpPr>
            <a:spLocks noChangeShapeType="1"/>
          </p:cNvSpPr>
          <p:nvPr/>
        </p:nvSpPr>
        <p:spPr bwMode="auto">
          <a:xfrm>
            <a:off x="4267200" y="17526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7466" name="Line 10"/>
          <p:cNvSpPr>
            <a:spLocks noChangeShapeType="1"/>
          </p:cNvSpPr>
          <p:nvPr/>
        </p:nvSpPr>
        <p:spPr bwMode="auto">
          <a:xfrm>
            <a:off x="4267200" y="22860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7467" name="Line 11"/>
          <p:cNvSpPr>
            <a:spLocks noChangeShapeType="1"/>
          </p:cNvSpPr>
          <p:nvPr/>
        </p:nvSpPr>
        <p:spPr bwMode="auto">
          <a:xfrm>
            <a:off x="4267200" y="28194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7468" name="Text Box 12"/>
          <p:cNvSpPr txBox="1">
            <a:spLocks noChangeArrowheads="1"/>
          </p:cNvSpPr>
          <p:nvPr/>
        </p:nvSpPr>
        <p:spPr bwMode="auto">
          <a:xfrm>
            <a:off x="4267200" y="1346200"/>
            <a:ext cx="17526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Addresses</a:t>
            </a:r>
          </a:p>
        </p:txBody>
      </p:sp>
      <p:sp>
        <p:nvSpPr>
          <p:cNvPr id="147469" name="Text Box 13"/>
          <p:cNvSpPr txBox="1">
            <a:spLocks noChangeArrowheads="1"/>
          </p:cNvSpPr>
          <p:nvPr/>
        </p:nvSpPr>
        <p:spPr bwMode="auto">
          <a:xfrm>
            <a:off x="4267200" y="1905000"/>
            <a:ext cx="17526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Data</a:t>
            </a:r>
          </a:p>
        </p:txBody>
      </p:sp>
      <p:sp>
        <p:nvSpPr>
          <p:cNvPr id="147470" name="Text Box 14"/>
          <p:cNvSpPr txBox="1">
            <a:spLocks noChangeArrowheads="1"/>
          </p:cNvSpPr>
          <p:nvPr/>
        </p:nvSpPr>
        <p:spPr bwMode="auto">
          <a:xfrm>
            <a:off x="4267200" y="2438400"/>
            <a:ext cx="16764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Instructions</a:t>
            </a:r>
          </a:p>
        </p:txBody>
      </p:sp>
      <p:sp>
        <p:nvSpPr>
          <p:cNvPr id="147471" name="Rectangle 15"/>
          <p:cNvSpPr>
            <a:spLocks noChangeArrowheads="1"/>
          </p:cNvSpPr>
          <p:nvPr/>
        </p:nvSpPr>
        <p:spPr bwMode="auto">
          <a:xfrm>
            <a:off x="6019800" y="2971800"/>
            <a:ext cx="17526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Stack</a:t>
            </a:r>
          </a:p>
        </p:txBody>
      </p:sp>
      <p:sp>
        <p:nvSpPr>
          <p:cNvPr id="147472" name="Rectangle 16"/>
          <p:cNvSpPr>
            <a:spLocks noChangeArrowheads="1"/>
          </p:cNvSpPr>
          <p:nvPr/>
        </p:nvSpPr>
        <p:spPr bwMode="auto">
          <a:xfrm>
            <a:off x="2362200" y="2514600"/>
            <a:ext cx="1371600" cy="68580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latin typeface="Calibri" pitchFamily="34" charset="0"/>
              </a:rPr>
              <a:t>Condition</a:t>
            </a:r>
          </a:p>
          <a:p>
            <a:pPr algn="ctr"/>
            <a:r>
              <a:rPr lang="en-US" dirty="0">
                <a:latin typeface="Calibri" pitchFamily="34" charset="0"/>
              </a:rPr>
              <a:t>Codes</a:t>
            </a:r>
          </a:p>
        </p:txBody>
      </p:sp>
      <p:sp>
        <p:nvSpPr>
          <p:cNvPr id="147473" name="Rectangle 17"/>
          <p:cNvSpPr>
            <a:spLocks noGrp="1" noChangeArrowheads="1"/>
          </p:cNvSpPr>
          <p:nvPr>
            <p:ph type="body" sz="half" idx="2"/>
          </p:nvPr>
        </p:nvSpPr>
        <p:spPr>
          <a:xfrm>
            <a:off x="4914900" y="4984750"/>
            <a:ext cx="4076700" cy="1568450"/>
          </a:xfrm>
        </p:spPr>
        <p:txBody>
          <a:bodyPr/>
          <a:lstStyle/>
          <a:p>
            <a:pPr marL="292100" lvl="1" indent="-177800"/>
            <a:r>
              <a:rPr lang="en-US" sz="2000" b="1" dirty="0"/>
              <a:t>Memory</a:t>
            </a:r>
          </a:p>
          <a:p>
            <a:pPr marL="571500" lvl="2" indent="-165100"/>
            <a:r>
              <a:rPr lang="en-US" sz="1600" dirty="0"/>
              <a:t>Byte addressable array</a:t>
            </a:r>
          </a:p>
          <a:p>
            <a:pPr marL="571500" lvl="2" indent="-165100"/>
            <a:r>
              <a:rPr lang="en-US" sz="1600" dirty="0"/>
              <a:t>Code, user data, (some) OS data</a:t>
            </a:r>
          </a:p>
          <a:p>
            <a:pPr marL="571500" lvl="2" indent="-165100"/>
            <a:r>
              <a:rPr lang="en-US" sz="1600" dirty="0"/>
              <a:t>Includes stack used to support procedures</a:t>
            </a:r>
          </a:p>
          <a:p>
            <a:pPr marL="0" indent="0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8151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5537200" cy="573088"/>
          </a:xfrm>
        </p:spPr>
        <p:txBody>
          <a:bodyPr/>
          <a:lstStyle/>
          <a:p>
            <a:r>
              <a:rPr lang="en-US" dirty="0"/>
              <a:t>Moving Data: </a:t>
            </a:r>
            <a:r>
              <a:rPr lang="en-US" dirty="0" smtClean="0"/>
              <a:t>  IA32</a:t>
            </a:r>
            <a:endParaRPr lang="en-US" dirty="0"/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100138"/>
            <a:ext cx="8396287" cy="5224462"/>
          </a:xfrm>
        </p:spPr>
        <p:txBody>
          <a:bodyPr/>
          <a:lstStyle/>
          <a:p>
            <a:r>
              <a:rPr lang="en-US" dirty="0"/>
              <a:t>Moving Data</a:t>
            </a:r>
          </a:p>
          <a:p>
            <a:pPr lvl="1">
              <a:buFont typeface="Wingdings" pitchFamily="2" charset="2"/>
              <a:buNone/>
            </a:pPr>
            <a:r>
              <a:rPr lang="en-US" b="1" dirty="0" smtClean="0">
                <a:latin typeface="Courier New" pitchFamily="49" charset="0"/>
              </a:rPr>
              <a:t>		</a:t>
            </a:r>
            <a:r>
              <a:rPr lang="en-US" b="1" dirty="0" err="1" smtClean="0">
                <a:latin typeface="Courier New" pitchFamily="49" charset="0"/>
              </a:rPr>
              <a:t>movl</a:t>
            </a:r>
            <a:r>
              <a:rPr lang="en-US" b="1" dirty="0" smtClean="0"/>
              <a:t>  </a:t>
            </a:r>
            <a:r>
              <a:rPr lang="en-US" b="1" i="1" dirty="0" smtClean="0"/>
              <a:t>Source</a:t>
            </a:r>
            <a:r>
              <a:rPr lang="en-US" b="1" dirty="0" smtClean="0"/>
              <a:t>, </a:t>
            </a:r>
            <a:r>
              <a:rPr lang="en-US" b="1" i="1" dirty="0" err="1" smtClean="0"/>
              <a:t>Dest</a:t>
            </a:r>
            <a:endParaRPr lang="en-US" dirty="0" smtClean="0"/>
          </a:p>
          <a:p>
            <a:pPr>
              <a:spcBef>
                <a:spcPts val="1800"/>
              </a:spcBef>
            </a:pPr>
            <a:r>
              <a:rPr lang="en-US" dirty="0" smtClean="0"/>
              <a:t>Operand </a:t>
            </a:r>
            <a:r>
              <a:rPr lang="en-US" dirty="0"/>
              <a:t>Types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Immediate:</a:t>
            </a:r>
            <a:r>
              <a:rPr lang="en-US" dirty="0"/>
              <a:t> </a:t>
            </a:r>
            <a:r>
              <a:rPr lang="en-US" dirty="0" smtClean="0"/>
              <a:t> Constant </a:t>
            </a:r>
            <a:r>
              <a:rPr lang="en-US" dirty="0"/>
              <a:t>integer data</a:t>
            </a:r>
          </a:p>
          <a:p>
            <a:pPr lvl="2"/>
            <a:r>
              <a:rPr lang="en-US" dirty="0" smtClean="0"/>
              <a:t>example: </a:t>
            </a:r>
            <a:r>
              <a:rPr lang="en-US" b="1" dirty="0" smtClean="0">
                <a:latin typeface="Courier New" pitchFamily="49" charset="0"/>
              </a:rPr>
              <a:t>$0x400</a:t>
            </a:r>
            <a:r>
              <a:rPr lang="en-US" b="1" dirty="0" smtClean="0"/>
              <a:t>,  </a:t>
            </a:r>
            <a:r>
              <a:rPr lang="en-US" b="1" dirty="0" smtClean="0">
                <a:latin typeface="Courier New" pitchFamily="49" charset="0"/>
              </a:rPr>
              <a:t>$-533</a:t>
            </a:r>
            <a:endParaRPr lang="en-US" dirty="0" smtClean="0"/>
          </a:p>
          <a:p>
            <a:pPr lvl="2"/>
            <a:r>
              <a:rPr lang="en-US" dirty="0" smtClean="0"/>
              <a:t>like </a:t>
            </a:r>
            <a:r>
              <a:rPr lang="en-US" dirty="0"/>
              <a:t>C constant, but prefixed with </a:t>
            </a:r>
            <a:r>
              <a:rPr lang="en-US" b="1" dirty="0">
                <a:latin typeface="Courier New" pitchFamily="49" charset="0"/>
              </a:rPr>
              <a:t>‘$’</a:t>
            </a:r>
          </a:p>
          <a:p>
            <a:pPr lvl="2"/>
            <a:r>
              <a:rPr lang="en-US" dirty="0" smtClean="0"/>
              <a:t>encoded </a:t>
            </a:r>
            <a:r>
              <a:rPr lang="en-US" dirty="0"/>
              <a:t>with 1, 2, or 4 bytes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Register: </a:t>
            </a:r>
            <a:r>
              <a:rPr lang="en-US" b="1" i="1" dirty="0" smtClean="0">
                <a:solidFill>
                  <a:srgbClr val="C00000"/>
                </a:solidFill>
              </a:rPr>
              <a:t>  </a:t>
            </a:r>
            <a:r>
              <a:rPr lang="en-US" dirty="0" smtClean="0"/>
              <a:t>One </a:t>
            </a:r>
            <a:r>
              <a:rPr lang="en-US" dirty="0"/>
              <a:t>of 8 integer </a:t>
            </a:r>
            <a:r>
              <a:rPr lang="en-US" dirty="0" smtClean="0"/>
              <a:t>registers</a:t>
            </a:r>
          </a:p>
          <a:p>
            <a:pPr lvl="2"/>
            <a:r>
              <a:rPr lang="en-US" dirty="0" smtClean="0"/>
              <a:t>example:   </a:t>
            </a:r>
            <a:r>
              <a:rPr lang="en-US" b="1" dirty="0" smtClean="0">
                <a:latin typeface="Courier New" pitchFamily="49" charset="0"/>
              </a:rPr>
              <a:t>%</a:t>
            </a:r>
            <a:r>
              <a:rPr lang="en-US" b="1" dirty="0" err="1" smtClean="0">
                <a:latin typeface="Courier New" pitchFamily="49" charset="0"/>
              </a:rPr>
              <a:t>eax</a:t>
            </a:r>
            <a:r>
              <a:rPr lang="en-US" b="1" dirty="0" smtClean="0">
                <a:latin typeface="Courier New" pitchFamily="49" charset="0"/>
              </a:rPr>
              <a:t>, %</a:t>
            </a:r>
            <a:r>
              <a:rPr lang="en-US" b="1" dirty="0" err="1" smtClean="0">
                <a:latin typeface="Courier New" pitchFamily="49" charset="0"/>
              </a:rPr>
              <a:t>edx</a:t>
            </a:r>
            <a:endParaRPr lang="en-US" b="1" dirty="0" smtClean="0">
              <a:latin typeface="Courier New" pitchFamily="49" charset="0"/>
            </a:endParaRPr>
          </a:p>
          <a:p>
            <a:pPr lvl="2"/>
            <a:r>
              <a:rPr lang="en-US" dirty="0" smtClean="0"/>
              <a:t>but  </a:t>
            </a:r>
            <a:r>
              <a:rPr lang="en-US" b="1" dirty="0" smtClean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esp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dirty="0" smtClean="0"/>
              <a:t>and  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ebp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dirty="0"/>
              <a:t>reserved for special use</a:t>
            </a:r>
          </a:p>
          <a:p>
            <a:pPr lvl="2"/>
            <a:r>
              <a:rPr lang="en-US" dirty="0" smtClean="0"/>
              <a:t>others </a:t>
            </a:r>
            <a:r>
              <a:rPr lang="en-US" dirty="0"/>
              <a:t>have special uses </a:t>
            </a:r>
            <a:r>
              <a:rPr lang="en-US" dirty="0" smtClean="0"/>
              <a:t>in particular situations</a:t>
            </a:r>
            <a:endParaRPr lang="en-US" dirty="0"/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Memory:</a:t>
            </a:r>
            <a:r>
              <a:rPr lang="en-US" dirty="0"/>
              <a:t> </a:t>
            </a:r>
            <a:r>
              <a:rPr lang="en-US" dirty="0" smtClean="0"/>
              <a:t>  4 </a:t>
            </a:r>
            <a:r>
              <a:rPr lang="en-US" dirty="0"/>
              <a:t>consecutive bytes of </a:t>
            </a:r>
            <a:r>
              <a:rPr lang="en-US" dirty="0" smtClean="0"/>
              <a:t>memory at address given by register</a:t>
            </a:r>
          </a:p>
          <a:p>
            <a:pPr lvl="2"/>
            <a:r>
              <a:rPr lang="en-US" dirty="0" smtClean="0"/>
              <a:t>simplest example: </a:t>
            </a:r>
            <a:r>
              <a:rPr lang="en-US" b="1" dirty="0" smtClean="0">
                <a:latin typeface="Courier New" pitchFamily="49" charset="0"/>
              </a:rPr>
              <a:t>(%</a:t>
            </a:r>
            <a:r>
              <a:rPr lang="en-US" b="1" dirty="0" err="1" smtClean="0">
                <a:latin typeface="Courier New" pitchFamily="49" charset="0"/>
              </a:rPr>
              <a:t>eax</a:t>
            </a:r>
            <a:r>
              <a:rPr lang="en-US" b="1" dirty="0" smtClean="0">
                <a:latin typeface="Courier New" pitchFamily="49" charset="0"/>
              </a:rPr>
              <a:t>)</a:t>
            </a:r>
            <a:endParaRPr lang="en-US" b="1" dirty="0">
              <a:latin typeface="Courier New" pitchFamily="49" charset="0"/>
            </a:endParaRPr>
          </a:p>
          <a:p>
            <a:pPr lvl="2"/>
            <a:r>
              <a:rPr lang="en-US" dirty="0" smtClean="0"/>
              <a:t>various other “address </a:t>
            </a:r>
            <a:r>
              <a:rPr lang="en-US" dirty="0"/>
              <a:t>modes”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6172200" y="609600"/>
            <a:ext cx="2514600" cy="3581400"/>
            <a:chOff x="3984" y="1008"/>
            <a:chExt cx="1584" cy="2256"/>
          </a:xfrm>
        </p:grpSpPr>
        <p:sp>
          <p:nvSpPr>
            <p:cNvPr id="156676" name="Rectangle 4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%eax</a:t>
              </a:r>
            </a:p>
          </p:txBody>
        </p:sp>
        <p:sp>
          <p:nvSpPr>
            <p:cNvPr id="156677" name="Rectangle 5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 smtClean="0">
                  <a:latin typeface="Courier New" pitchFamily="49" charset="0"/>
                </a:rPr>
                <a:t>ecx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78" name="Rectangle 6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 smtClean="0">
                  <a:latin typeface="Courier New" pitchFamily="49" charset="0"/>
                </a:rPr>
                <a:t>edx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79" name="Rectangle 7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156680" name="Rectangle 8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156681" name="Rectangle 9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156682" name="Rectangle 10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%esp</a:t>
              </a:r>
            </a:p>
          </p:txBody>
        </p:sp>
        <p:sp>
          <p:nvSpPr>
            <p:cNvPr id="156683" name="Rectangle 11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%ebp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7165975" cy="573088"/>
          </a:xfrm>
        </p:spPr>
        <p:txBody>
          <a:bodyPr/>
          <a:lstStyle/>
          <a:p>
            <a:r>
              <a:rPr lang="en-US">
                <a:latin typeface="Courier New" pitchFamily="49" charset="0"/>
              </a:rPr>
              <a:t>movl</a:t>
            </a:r>
            <a:r>
              <a:rPr lang="en-US"/>
              <a:t> Operand Combinations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943600"/>
            <a:ext cx="8140700" cy="533400"/>
          </a:xfrm>
          <a:noFill/>
        </p:spPr>
        <p:txBody>
          <a:bodyPr lIns="0" tIns="0" rIns="0" bIns="0"/>
          <a:lstStyle/>
          <a:p>
            <a:pPr marL="0" indent="0" algn="ctr">
              <a:buNone/>
            </a:pPr>
            <a:r>
              <a:rPr lang="en-US" i="1">
                <a:solidFill>
                  <a:srgbClr val="C00000"/>
                </a:solidFill>
              </a:rPr>
              <a:t>Cannot do memory-memory transfer with a single instruction</a:t>
            </a:r>
          </a:p>
        </p:txBody>
      </p:sp>
      <p:sp>
        <p:nvSpPr>
          <p:cNvPr id="157700" name="Text Box 4"/>
          <p:cNvSpPr txBox="1">
            <a:spLocks noChangeArrowheads="1"/>
          </p:cNvSpPr>
          <p:nvPr/>
        </p:nvSpPr>
        <p:spPr bwMode="auto">
          <a:xfrm>
            <a:off x="228600" y="3733800"/>
            <a:ext cx="9144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err="1">
                <a:latin typeface="Courier New" pitchFamily="49" charset="0"/>
              </a:rPr>
              <a:t>movl</a:t>
            </a:r>
            <a:endParaRPr lang="en-US" sz="2400" dirty="0">
              <a:latin typeface="Courier New" pitchFamily="49" charset="0"/>
            </a:endParaRPr>
          </a:p>
        </p:txBody>
      </p:sp>
      <p:sp>
        <p:nvSpPr>
          <p:cNvPr id="157701" name="Text Box 5"/>
          <p:cNvSpPr txBox="1">
            <a:spLocks noChangeArrowheads="1"/>
          </p:cNvSpPr>
          <p:nvPr/>
        </p:nvSpPr>
        <p:spPr bwMode="auto">
          <a:xfrm>
            <a:off x="1371600" y="2705100"/>
            <a:ext cx="76014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Imm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2" name="Text Box 6"/>
          <p:cNvSpPr txBox="1">
            <a:spLocks noChangeArrowheads="1"/>
          </p:cNvSpPr>
          <p:nvPr/>
        </p:nvSpPr>
        <p:spPr bwMode="auto">
          <a:xfrm>
            <a:off x="1371600" y="37719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3" name="Text Box 7"/>
          <p:cNvSpPr txBox="1">
            <a:spLocks noChangeArrowheads="1"/>
          </p:cNvSpPr>
          <p:nvPr/>
        </p:nvSpPr>
        <p:spPr bwMode="auto">
          <a:xfrm>
            <a:off x="1371600" y="4914900"/>
            <a:ext cx="8763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Mem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4" name="Text Box 8"/>
          <p:cNvSpPr txBox="1">
            <a:spLocks noChangeArrowheads="1"/>
          </p:cNvSpPr>
          <p:nvPr/>
        </p:nvSpPr>
        <p:spPr bwMode="auto">
          <a:xfrm>
            <a:off x="2514600" y="24765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5" name="Text Box 9"/>
          <p:cNvSpPr txBox="1">
            <a:spLocks noChangeArrowheads="1"/>
          </p:cNvSpPr>
          <p:nvPr/>
        </p:nvSpPr>
        <p:spPr bwMode="auto">
          <a:xfrm>
            <a:off x="2514600" y="2933700"/>
            <a:ext cx="8763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Mem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6" name="Text Box 10"/>
          <p:cNvSpPr txBox="1">
            <a:spLocks noChangeArrowheads="1"/>
          </p:cNvSpPr>
          <p:nvPr/>
        </p:nvSpPr>
        <p:spPr bwMode="auto">
          <a:xfrm>
            <a:off x="2514600" y="36195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7" name="Text Box 11"/>
          <p:cNvSpPr txBox="1">
            <a:spLocks noChangeArrowheads="1"/>
          </p:cNvSpPr>
          <p:nvPr/>
        </p:nvSpPr>
        <p:spPr bwMode="auto">
          <a:xfrm>
            <a:off x="2514600" y="4065588"/>
            <a:ext cx="8763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Mem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8" name="Text Box 12"/>
          <p:cNvSpPr txBox="1">
            <a:spLocks noChangeArrowheads="1"/>
          </p:cNvSpPr>
          <p:nvPr/>
        </p:nvSpPr>
        <p:spPr bwMode="auto">
          <a:xfrm>
            <a:off x="2514600" y="49149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9" name="Text Box 13"/>
          <p:cNvSpPr txBox="1">
            <a:spLocks noChangeArrowheads="1"/>
          </p:cNvSpPr>
          <p:nvPr/>
        </p:nvSpPr>
        <p:spPr bwMode="auto">
          <a:xfrm>
            <a:off x="1219200" y="1752600"/>
            <a:ext cx="104913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Source</a:t>
            </a:r>
          </a:p>
        </p:txBody>
      </p:sp>
      <p:sp>
        <p:nvSpPr>
          <p:cNvPr id="157710" name="Text Box 14"/>
          <p:cNvSpPr txBox="1">
            <a:spLocks noChangeArrowheads="1"/>
          </p:cNvSpPr>
          <p:nvPr/>
        </p:nvSpPr>
        <p:spPr bwMode="auto">
          <a:xfrm>
            <a:off x="2514600" y="1752600"/>
            <a:ext cx="76149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err="1">
                <a:latin typeface="Calibri" pitchFamily="34" charset="0"/>
              </a:rPr>
              <a:t>Dest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157716" name="AutoShape 20"/>
          <p:cNvSpPr>
            <a:spLocks/>
          </p:cNvSpPr>
          <p:nvPr/>
        </p:nvSpPr>
        <p:spPr bwMode="auto">
          <a:xfrm>
            <a:off x="1143000" y="2628900"/>
            <a:ext cx="304800" cy="27432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7717" name="AutoShape 21"/>
          <p:cNvSpPr>
            <a:spLocks/>
          </p:cNvSpPr>
          <p:nvPr/>
        </p:nvSpPr>
        <p:spPr bwMode="auto">
          <a:xfrm>
            <a:off x="2209800" y="2552700"/>
            <a:ext cx="304800" cy="762000"/>
          </a:xfrm>
          <a:prstGeom prst="leftBrace">
            <a:avLst>
              <a:gd name="adj1" fmla="val 20833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7718" name="AutoShape 22"/>
          <p:cNvSpPr>
            <a:spLocks/>
          </p:cNvSpPr>
          <p:nvPr/>
        </p:nvSpPr>
        <p:spPr bwMode="auto">
          <a:xfrm>
            <a:off x="2209800" y="3695700"/>
            <a:ext cx="304800" cy="762000"/>
          </a:xfrm>
          <a:prstGeom prst="leftBrace">
            <a:avLst>
              <a:gd name="adj1" fmla="val 20833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7719" name="Text Box 23"/>
          <p:cNvSpPr txBox="1">
            <a:spLocks noChangeArrowheads="1"/>
          </p:cNvSpPr>
          <p:nvPr/>
        </p:nvSpPr>
        <p:spPr bwMode="auto">
          <a:xfrm>
            <a:off x="6858000" y="1752600"/>
            <a:ext cx="130676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C Analog</a:t>
            </a:r>
          </a:p>
        </p:txBody>
      </p:sp>
      <p:sp>
        <p:nvSpPr>
          <p:cNvPr id="157711" name="Text Box 15"/>
          <p:cNvSpPr txBox="1">
            <a:spLocks noChangeArrowheads="1"/>
          </p:cNvSpPr>
          <p:nvPr/>
        </p:nvSpPr>
        <p:spPr bwMode="auto">
          <a:xfrm>
            <a:off x="3657600" y="2506663"/>
            <a:ext cx="23177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movl $0x4,%eax</a:t>
            </a:r>
          </a:p>
        </p:txBody>
      </p:sp>
      <p:sp>
        <p:nvSpPr>
          <p:cNvPr id="157720" name="Text Box 24"/>
          <p:cNvSpPr txBox="1">
            <a:spLocks noChangeArrowheads="1"/>
          </p:cNvSpPr>
          <p:nvPr/>
        </p:nvSpPr>
        <p:spPr bwMode="auto">
          <a:xfrm>
            <a:off x="6673850" y="2506663"/>
            <a:ext cx="18605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temp = 0x4;</a:t>
            </a:r>
          </a:p>
        </p:txBody>
      </p:sp>
      <p:sp>
        <p:nvSpPr>
          <p:cNvPr id="157712" name="Text Box 16"/>
          <p:cNvSpPr txBox="1">
            <a:spLocks noChangeArrowheads="1"/>
          </p:cNvSpPr>
          <p:nvPr/>
        </p:nvSpPr>
        <p:spPr bwMode="auto">
          <a:xfrm>
            <a:off x="3657600" y="2963863"/>
            <a:ext cx="27749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movl $-147,(%eax)</a:t>
            </a:r>
          </a:p>
        </p:txBody>
      </p:sp>
      <p:sp>
        <p:nvSpPr>
          <p:cNvPr id="157721" name="Text Box 25"/>
          <p:cNvSpPr txBox="1">
            <a:spLocks noChangeArrowheads="1"/>
          </p:cNvSpPr>
          <p:nvPr/>
        </p:nvSpPr>
        <p:spPr bwMode="auto">
          <a:xfrm>
            <a:off x="6673850" y="2963863"/>
            <a:ext cx="17081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*p = -147;</a:t>
            </a:r>
          </a:p>
        </p:txBody>
      </p:sp>
      <p:sp>
        <p:nvSpPr>
          <p:cNvPr id="157713" name="Text Box 17"/>
          <p:cNvSpPr txBox="1">
            <a:spLocks noChangeArrowheads="1"/>
          </p:cNvSpPr>
          <p:nvPr/>
        </p:nvSpPr>
        <p:spPr bwMode="auto">
          <a:xfrm>
            <a:off x="3657600" y="3649663"/>
            <a:ext cx="23177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movl %eax,%edx</a:t>
            </a:r>
          </a:p>
        </p:txBody>
      </p:sp>
      <p:sp>
        <p:nvSpPr>
          <p:cNvPr id="157722" name="Text Box 26"/>
          <p:cNvSpPr txBox="1">
            <a:spLocks noChangeArrowheads="1"/>
          </p:cNvSpPr>
          <p:nvPr/>
        </p:nvSpPr>
        <p:spPr bwMode="auto">
          <a:xfrm>
            <a:off x="6673850" y="3649663"/>
            <a:ext cx="23177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temp2 = temp1;</a:t>
            </a:r>
          </a:p>
        </p:txBody>
      </p:sp>
      <p:sp>
        <p:nvSpPr>
          <p:cNvPr id="157714" name="Text Box 18"/>
          <p:cNvSpPr txBox="1">
            <a:spLocks noChangeArrowheads="1"/>
          </p:cNvSpPr>
          <p:nvPr/>
        </p:nvSpPr>
        <p:spPr bwMode="auto">
          <a:xfrm>
            <a:off x="3657600" y="4095750"/>
            <a:ext cx="26225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ourier New" pitchFamily="49" charset="0"/>
              </a:rPr>
              <a:t>movl</a:t>
            </a:r>
            <a:r>
              <a:rPr lang="en-US" sz="2000" dirty="0">
                <a:latin typeface="Courier New" pitchFamily="49" charset="0"/>
              </a:rPr>
              <a:t> %</a:t>
            </a:r>
            <a:r>
              <a:rPr lang="en-US" sz="2000" dirty="0" err="1">
                <a:latin typeface="Courier New" pitchFamily="49" charset="0"/>
              </a:rPr>
              <a:t>eax</a:t>
            </a:r>
            <a:r>
              <a:rPr lang="en-US" sz="2000" dirty="0">
                <a:latin typeface="Courier New" pitchFamily="49" charset="0"/>
              </a:rPr>
              <a:t>,(%</a:t>
            </a:r>
            <a:r>
              <a:rPr lang="en-US" sz="2000" dirty="0" err="1">
                <a:latin typeface="Courier New" pitchFamily="49" charset="0"/>
              </a:rPr>
              <a:t>edx</a:t>
            </a:r>
            <a:r>
              <a:rPr lang="en-US" sz="2000" dirty="0">
                <a:latin typeface="Courier New" pitchFamily="49" charset="0"/>
              </a:rPr>
              <a:t>)</a:t>
            </a:r>
          </a:p>
        </p:txBody>
      </p:sp>
      <p:sp>
        <p:nvSpPr>
          <p:cNvPr id="157723" name="Text Box 27"/>
          <p:cNvSpPr txBox="1">
            <a:spLocks noChangeArrowheads="1"/>
          </p:cNvSpPr>
          <p:nvPr/>
        </p:nvSpPr>
        <p:spPr bwMode="auto">
          <a:xfrm>
            <a:off x="6673850" y="4095750"/>
            <a:ext cx="17081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*p = temp;</a:t>
            </a:r>
          </a:p>
        </p:txBody>
      </p:sp>
      <p:sp>
        <p:nvSpPr>
          <p:cNvPr id="157715" name="Text Box 19"/>
          <p:cNvSpPr txBox="1">
            <a:spLocks noChangeArrowheads="1"/>
          </p:cNvSpPr>
          <p:nvPr/>
        </p:nvSpPr>
        <p:spPr bwMode="auto">
          <a:xfrm>
            <a:off x="3657600" y="4945063"/>
            <a:ext cx="26225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movl (%eax),%edx</a:t>
            </a:r>
          </a:p>
        </p:txBody>
      </p:sp>
      <p:sp>
        <p:nvSpPr>
          <p:cNvPr id="157724" name="Text Box 28"/>
          <p:cNvSpPr txBox="1">
            <a:spLocks noChangeArrowheads="1"/>
          </p:cNvSpPr>
          <p:nvPr/>
        </p:nvSpPr>
        <p:spPr bwMode="auto">
          <a:xfrm>
            <a:off x="6673850" y="4945063"/>
            <a:ext cx="17081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temp = *p;</a:t>
            </a:r>
          </a:p>
        </p:txBody>
      </p:sp>
      <p:sp>
        <p:nvSpPr>
          <p:cNvPr id="157725" name="Text Box 29"/>
          <p:cNvSpPr txBox="1">
            <a:spLocks noChangeArrowheads="1"/>
          </p:cNvSpPr>
          <p:nvPr/>
        </p:nvSpPr>
        <p:spPr bwMode="auto">
          <a:xfrm>
            <a:off x="4495800" y="1752600"/>
            <a:ext cx="128932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err="1">
                <a:latin typeface="Calibri" pitchFamily="34" charset="0"/>
              </a:rPr>
              <a:t>Src</a:t>
            </a:r>
            <a:r>
              <a:rPr lang="en-US" sz="2400" dirty="0" smtClean="0">
                <a:latin typeface="Calibri" pitchFamily="34" charset="0"/>
              </a:rPr>
              <a:t>, </a:t>
            </a:r>
            <a:r>
              <a:rPr lang="en-US" sz="2400" dirty="0" err="1" smtClean="0">
                <a:latin typeface="Calibri" pitchFamily="34" charset="0"/>
              </a:rPr>
              <a:t>Dest</a:t>
            </a:r>
            <a:endParaRPr lang="en-US" sz="2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11" grpId="0"/>
      <p:bldP spid="157720" grpId="0"/>
      <p:bldP spid="157712" grpId="0"/>
      <p:bldP spid="157721" grpId="0"/>
      <p:bldP spid="157713" grpId="0"/>
      <p:bldP spid="157722" grpId="0"/>
      <p:bldP spid="157714" grpId="0"/>
      <p:bldP spid="157723" grpId="0"/>
      <p:bldP spid="157715" grpId="0"/>
      <p:bldP spid="157724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 Programming I –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Instruction </a:t>
            </a:r>
            <a:r>
              <a:rPr lang="en-US" dirty="0">
                <a:solidFill>
                  <a:schemeClr val="bg2"/>
                </a:solidFill>
              </a:rPr>
              <a:t>Set Architecture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2"/>
                </a:solidFill>
              </a:rPr>
              <a:t>	Software Architecture (“Architecture” or “ISA”)					vs.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2"/>
                </a:solidFill>
              </a:rPr>
              <a:t>	Hardware Architecture (“Microarchitecture”)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The Intel x86 ISA – History and Microarchitectures</a:t>
            </a:r>
          </a:p>
          <a:p>
            <a:r>
              <a:rPr lang="en-US" dirty="0" smtClean="0">
                <a:solidFill>
                  <a:schemeClr val="bg2"/>
                </a:solidFill>
              </a:rPr>
              <a:t>Dive into C, Assembly, and </a:t>
            </a:r>
            <a:r>
              <a:rPr lang="en-US" dirty="0">
                <a:solidFill>
                  <a:schemeClr val="bg2"/>
                </a:solidFill>
              </a:rPr>
              <a:t>Machine code</a:t>
            </a:r>
          </a:p>
          <a:p>
            <a:r>
              <a:rPr lang="en-US" dirty="0"/>
              <a:t>The Intel x86 Assembly Basics:</a:t>
            </a:r>
          </a:p>
          <a:p>
            <a:pPr lvl="1"/>
            <a:r>
              <a:rPr lang="en-US" dirty="0">
                <a:solidFill>
                  <a:schemeClr val="bg2"/>
                </a:solidFill>
              </a:rPr>
              <a:t>Common instructions</a:t>
            </a:r>
          </a:p>
          <a:p>
            <a:pPr lvl="1"/>
            <a:r>
              <a:rPr lang="en-US" dirty="0" smtClean="0">
                <a:solidFill>
                  <a:schemeClr val="bg2"/>
                </a:solidFill>
              </a:rPr>
              <a:t>Registers, Operands, and </a:t>
            </a:r>
            <a:r>
              <a:rPr lang="en-US" b="1" dirty="0" err="1" smtClean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r>
              <a:rPr lang="en-US" dirty="0" smtClean="0">
                <a:solidFill>
                  <a:schemeClr val="bg2"/>
                </a:solidFill>
              </a:rPr>
              <a:t> instruction</a:t>
            </a:r>
          </a:p>
          <a:p>
            <a:pPr lvl="1"/>
            <a:r>
              <a:rPr lang="en-US" dirty="0" smtClean="0"/>
              <a:t>Addressing modes</a:t>
            </a:r>
            <a:endParaRPr lang="en-US" dirty="0"/>
          </a:p>
          <a:p>
            <a:r>
              <a:rPr lang="en-US" dirty="0">
                <a:solidFill>
                  <a:schemeClr val="bg2"/>
                </a:solidFill>
              </a:rPr>
              <a:t>Intro to x86-64</a:t>
            </a:r>
          </a:p>
          <a:p>
            <a:pPr marL="742950" lvl="2" indent="-342900">
              <a:buSzPct val="60000"/>
              <a:buFont typeface="Wingdings 2" pitchFamily="18" charset="2"/>
              <a:buChar char="¢"/>
            </a:pPr>
            <a:r>
              <a:rPr lang="en-US" dirty="0">
                <a:solidFill>
                  <a:schemeClr val="bg2"/>
                </a:solidFill>
              </a:rPr>
              <a:t>AMD was first!</a:t>
            </a:r>
            <a:endParaRPr lang="en-US" sz="24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29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69912"/>
            <a:ext cx="7035800" cy="573088"/>
          </a:xfrm>
        </p:spPr>
        <p:txBody>
          <a:bodyPr/>
          <a:lstStyle/>
          <a:p>
            <a:r>
              <a:rPr lang="en-US" dirty="0"/>
              <a:t>Simple </a:t>
            </a:r>
            <a:r>
              <a:rPr lang="en-US" dirty="0" smtClean="0"/>
              <a:t>Memory Addressing </a:t>
            </a:r>
            <a:r>
              <a:rPr lang="en-US" dirty="0"/>
              <a:t>Modes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3838" indent="-223838" defTabSz="895350">
              <a:tabLst>
                <a:tab pos="1600200" algn="l"/>
                <a:tab pos="3657600" algn="l"/>
              </a:tabLst>
            </a:pPr>
            <a:r>
              <a:rPr lang="en-US" dirty="0" smtClean="0"/>
              <a:t>Normal:							(</a:t>
            </a:r>
            <a:r>
              <a:rPr lang="en-US" dirty="0"/>
              <a:t>R)	</a:t>
            </a:r>
            <a:r>
              <a:rPr lang="en-US" dirty="0" err="1"/>
              <a:t>Mem</a:t>
            </a:r>
            <a:r>
              <a:rPr lang="en-US" dirty="0"/>
              <a:t>[</a:t>
            </a:r>
            <a:r>
              <a:rPr lang="en-US" dirty="0" err="1"/>
              <a:t>Reg</a:t>
            </a:r>
            <a:r>
              <a:rPr lang="en-US" dirty="0"/>
              <a:t>[R]]</a:t>
            </a:r>
          </a:p>
          <a:p>
            <a:pPr marL="560388" lvl="1" indent="-222250" defTabSz="895350">
              <a:tabLst>
                <a:tab pos="1143000" algn="l"/>
                <a:tab pos="4114800" algn="l"/>
              </a:tabLst>
            </a:pPr>
            <a:r>
              <a:rPr lang="en-US" sz="2400" dirty="0"/>
              <a:t>Register R specifies memory address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	</a:t>
            </a:r>
            <a:r>
              <a:rPr lang="en-US" sz="2400" b="1" dirty="0" err="1" smtClean="0">
                <a:latin typeface="Courier New" pitchFamily="49" charset="0"/>
              </a:rPr>
              <a:t>movl</a:t>
            </a:r>
            <a:r>
              <a:rPr lang="en-US" sz="2400" b="1" dirty="0" smtClean="0">
                <a:latin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</a:rPr>
              <a:t>(%</a:t>
            </a:r>
            <a:r>
              <a:rPr lang="en-US" sz="2400" b="1" dirty="0" err="1">
                <a:latin typeface="Courier New" pitchFamily="49" charset="0"/>
              </a:rPr>
              <a:t>ecx</a:t>
            </a:r>
            <a:r>
              <a:rPr lang="en-US" sz="2400" b="1" dirty="0">
                <a:latin typeface="Courier New" pitchFamily="49" charset="0"/>
              </a:rPr>
              <a:t>),%</a:t>
            </a:r>
            <a:r>
              <a:rPr lang="en-US" sz="2400" b="1" dirty="0" err="1">
                <a:latin typeface="Courier New" pitchFamily="49" charset="0"/>
              </a:rPr>
              <a:t>eax</a:t>
            </a:r>
            <a:endParaRPr lang="en-US" sz="2400" b="1" dirty="0">
              <a:latin typeface="Courier New" pitchFamily="49" charset="0"/>
            </a:endParaRP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endParaRPr lang="en-US" sz="2400" dirty="0"/>
          </a:p>
          <a:p>
            <a:pPr marL="223838" indent="-223838" defTabSz="895350">
              <a:tabLst>
                <a:tab pos="1600200" algn="l"/>
                <a:tab pos="3657600" algn="l"/>
              </a:tabLst>
            </a:pPr>
            <a:r>
              <a:rPr lang="en-US" dirty="0" smtClean="0"/>
              <a:t>Displacement:						D(R</a:t>
            </a:r>
            <a:r>
              <a:rPr lang="en-US" dirty="0"/>
              <a:t>)	</a:t>
            </a:r>
            <a:r>
              <a:rPr lang="en-US" dirty="0" err="1"/>
              <a:t>Mem</a:t>
            </a:r>
            <a:r>
              <a:rPr lang="en-US" dirty="0"/>
              <a:t>[</a:t>
            </a:r>
            <a:r>
              <a:rPr lang="en-US" dirty="0" err="1"/>
              <a:t>Reg</a:t>
            </a:r>
            <a:r>
              <a:rPr lang="en-US" dirty="0"/>
              <a:t>[R]+D]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 dirty="0"/>
              <a:t>Register R specifies start of memory region</a:t>
            </a:r>
          </a:p>
          <a:p>
            <a:pPr marL="560388" lvl="1" indent="-222250" defTabSz="895350">
              <a:tabLst>
                <a:tab pos="1143000" algn="l"/>
                <a:tab pos="4114800" algn="l"/>
              </a:tabLst>
            </a:pPr>
            <a:r>
              <a:rPr lang="en-US" sz="2400" dirty="0"/>
              <a:t>Constant displacement D specifies offset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	</a:t>
            </a:r>
            <a:r>
              <a:rPr lang="en-US" sz="2400" b="1" dirty="0" err="1" smtClean="0">
                <a:latin typeface="Courier New" pitchFamily="49" charset="0"/>
              </a:rPr>
              <a:t>movl</a:t>
            </a:r>
            <a:r>
              <a:rPr lang="en-US" sz="2400" b="1" dirty="0" smtClean="0">
                <a:latin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</a:rPr>
              <a:t>8(%</a:t>
            </a:r>
            <a:r>
              <a:rPr lang="en-US" sz="2400" b="1" dirty="0" err="1">
                <a:latin typeface="Courier New" pitchFamily="49" charset="0"/>
              </a:rPr>
              <a:t>ebp</a:t>
            </a:r>
            <a:r>
              <a:rPr lang="en-US" sz="2400" b="1" dirty="0">
                <a:latin typeface="Courier New" pitchFamily="49" charset="0"/>
              </a:rPr>
              <a:t>),%</a:t>
            </a:r>
            <a:r>
              <a:rPr lang="en-US" sz="2400" b="1" dirty="0" err="1">
                <a:latin typeface="Courier New" pitchFamily="49" charset="0"/>
              </a:rPr>
              <a:t>edx</a:t>
            </a:r>
            <a:endParaRPr lang="en-US" sz="2400" b="1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658100" cy="573088"/>
          </a:xfrm>
        </p:spPr>
        <p:txBody>
          <a:bodyPr/>
          <a:lstStyle/>
          <a:p>
            <a:r>
              <a:rPr lang="en-US" dirty="0"/>
              <a:t>Using Simple Addressing Modes</a:t>
            </a:r>
          </a:p>
        </p:txBody>
      </p:sp>
      <p:sp>
        <p:nvSpPr>
          <p:cNvPr id="159747" name="Rectangle 3"/>
          <p:cNvSpPr>
            <a:spLocks noChangeArrowheads="1"/>
          </p:cNvSpPr>
          <p:nvPr/>
        </p:nvSpPr>
        <p:spPr bwMode="auto">
          <a:xfrm>
            <a:off x="152400" y="1600200"/>
            <a:ext cx="3962400" cy="20240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</a:t>
            </a:r>
            <a:r>
              <a:rPr lang="en-US" sz="1800" dirty="0" err="1">
                <a:latin typeface="Courier New" pitchFamily="49" charset="0"/>
              </a:rPr>
              <a:t>swap(int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,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t0 =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t1 =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59749" name="AutoShape 5"/>
          <p:cNvSpPr>
            <a:spLocks/>
          </p:cNvSpPr>
          <p:nvPr/>
        </p:nvSpPr>
        <p:spPr bwMode="auto">
          <a:xfrm>
            <a:off x="7786688" y="2514600"/>
            <a:ext cx="271462" cy="1905000"/>
          </a:xfrm>
          <a:prstGeom prst="rightBrace">
            <a:avLst>
              <a:gd name="adj1" fmla="val 5848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0" name="Text Box 6"/>
          <p:cNvSpPr txBox="1">
            <a:spLocks noChangeArrowheads="1"/>
          </p:cNvSpPr>
          <p:nvPr/>
        </p:nvSpPr>
        <p:spPr bwMode="auto">
          <a:xfrm>
            <a:off x="8134350" y="3282950"/>
            <a:ext cx="83388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Body</a:t>
            </a:r>
          </a:p>
        </p:txBody>
      </p:sp>
      <p:sp>
        <p:nvSpPr>
          <p:cNvPr id="159751" name="AutoShape 7"/>
          <p:cNvSpPr>
            <a:spLocks/>
          </p:cNvSpPr>
          <p:nvPr/>
        </p:nvSpPr>
        <p:spPr bwMode="auto">
          <a:xfrm>
            <a:off x="7778750" y="1447800"/>
            <a:ext cx="279400" cy="838200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2" name="Text Box 8"/>
          <p:cNvSpPr txBox="1">
            <a:spLocks noChangeArrowheads="1"/>
          </p:cNvSpPr>
          <p:nvPr/>
        </p:nvSpPr>
        <p:spPr bwMode="auto">
          <a:xfrm>
            <a:off x="8134350" y="1546225"/>
            <a:ext cx="591316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Set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Up</a:t>
            </a:r>
          </a:p>
        </p:txBody>
      </p:sp>
      <p:sp>
        <p:nvSpPr>
          <p:cNvPr id="159753" name="AutoShape 9"/>
          <p:cNvSpPr>
            <a:spLocks/>
          </p:cNvSpPr>
          <p:nvPr/>
        </p:nvSpPr>
        <p:spPr bwMode="auto">
          <a:xfrm>
            <a:off x="7777163" y="4800600"/>
            <a:ext cx="280987" cy="887115"/>
          </a:xfrm>
          <a:prstGeom prst="rightBrace">
            <a:avLst>
              <a:gd name="adj1" fmla="val 36158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4" name="Text Box 10"/>
          <p:cNvSpPr txBox="1">
            <a:spLocks noChangeArrowheads="1"/>
          </p:cNvSpPr>
          <p:nvPr/>
        </p:nvSpPr>
        <p:spPr bwMode="auto">
          <a:xfrm>
            <a:off x="8134350" y="5029200"/>
            <a:ext cx="93006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Finish</a:t>
            </a: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4191000" y="1066800"/>
            <a:ext cx="4191000" cy="470641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71600" algn="l"/>
              </a:tabLst>
            </a:pPr>
            <a:r>
              <a:rPr lang="en-US" sz="2000" dirty="0">
                <a:latin typeface="Courier New" pitchFamily="49" charset="0"/>
              </a:rPr>
              <a:t>swap:</a:t>
            </a:r>
          </a:p>
          <a:p>
            <a:pPr algn="l">
              <a:lnSpc>
                <a:spcPct val="100000"/>
              </a:lnSpc>
              <a:tabLst>
                <a:tab pos="347663" algn="l"/>
                <a:tab pos="1371600" algn="l"/>
              </a:tabLst>
            </a:pPr>
            <a:r>
              <a:rPr lang="en-US" sz="2000" dirty="0">
                <a:latin typeface="Courier New" pitchFamily="49" charset="0"/>
              </a:rPr>
              <a:t>	</a:t>
            </a:r>
            <a:endParaRPr lang="en-US" sz="20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7663" algn="l"/>
                <a:tab pos="1371600" algn="l"/>
              </a:tabLst>
            </a:pPr>
            <a:r>
              <a:rPr lang="en-US" sz="2000" dirty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pushl</a:t>
            </a:r>
            <a:r>
              <a:rPr lang="en-US" sz="2000" dirty="0">
                <a:latin typeface="Courier New" pitchFamily="49" charset="0"/>
              </a:rPr>
              <a:t>	</a:t>
            </a:r>
            <a:r>
              <a:rPr lang="en-US" sz="2000" dirty="0" smtClean="0">
                <a:latin typeface="Courier New" pitchFamily="49" charset="0"/>
              </a:rPr>
              <a:t>%</a:t>
            </a:r>
            <a:r>
              <a:rPr lang="en-US" sz="2000" dirty="0" err="1" smtClean="0">
                <a:latin typeface="Courier New" pitchFamily="49" charset="0"/>
              </a:rPr>
              <a:t>ebx</a:t>
            </a:r>
            <a:endParaRPr lang="en-US" sz="20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7663" algn="l"/>
                <a:tab pos="1371600" algn="l"/>
              </a:tabLst>
            </a:pPr>
            <a:endParaRPr lang="en-US" sz="20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7663" algn="l"/>
                <a:tab pos="1371600" algn="l"/>
              </a:tabLst>
            </a:pPr>
            <a:endParaRPr lang="en-US" sz="2000" dirty="0">
              <a:latin typeface="Courier New" pitchFamily="49" charset="0"/>
            </a:endParaRPr>
          </a:p>
          <a:p>
            <a:pPr>
              <a:tabLst>
                <a:tab pos="347663" algn="l"/>
                <a:tab pos="1371600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8(%</a:t>
            </a:r>
            <a:r>
              <a:rPr lang="en-US" sz="2000" dirty="0" err="1" smtClean="0">
                <a:latin typeface="Courier New" pitchFamily="49" charset="0"/>
              </a:rPr>
              <a:t>esp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edx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71600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12(%</a:t>
            </a:r>
            <a:r>
              <a:rPr lang="en-US" sz="2000" dirty="0" err="1" smtClean="0">
                <a:latin typeface="Courier New" pitchFamily="49" charset="0"/>
              </a:rPr>
              <a:t>esp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eax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71600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(%</a:t>
            </a:r>
            <a:r>
              <a:rPr lang="en-US" sz="2000" dirty="0" err="1" smtClean="0">
                <a:latin typeface="Courier New" pitchFamily="49" charset="0"/>
              </a:rPr>
              <a:t>edx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ecx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71600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(%</a:t>
            </a:r>
            <a:r>
              <a:rPr lang="en-US" sz="2000" dirty="0" err="1" smtClean="0">
                <a:latin typeface="Courier New" pitchFamily="49" charset="0"/>
              </a:rPr>
              <a:t>eax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ebx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71600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%</a:t>
            </a:r>
            <a:r>
              <a:rPr lang="en-US" sz="2000" dirty="0" err="1" smtClean="0">
                <a:latin typeface="Courier New" pitchFamily="49" charset="0"/>
              </a:rPr>
              <a:t>ebx</a:t>
            </a:r>
            <a:r>
              <a:rPr lang="en-US" sz="2000" dirty="0" smtClean="0">
                <a:latin typeface="Courier New" pitchFamily="49" charset="0"/>
              </a:rPr>
              <a:t>, (%</a:t>
            </a:r>
            <a:r>
              <a:rPr lang="en-US" sz="2000" dirty="0" err="1" smtClean="0">
                <a:latin typeface="Courier New" pitchFamily="49" charset="0"/>
              </a:rPr>
              <a:t>edx</a:t>
            </a:r>
            <a:r>
              <a:rPr lang="en-US" sz="2000" dirty="0" smtClean="0">
                <a:latin typeface="Courier New" pitchFamily="49" charset="0"/>
              </a:rPr>
              <a:t>)</a:t>
            </a:r>
          </a:p>
          <a:p>
            <a:pPr>
              <a:tabLst>
                <a:tab pos="347663" algn="l"/>
                <a:tab pos="1371600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%</a:t>
            </a:r>
            <a:r>
              <a:rPr lang="en-US" sz="2000" dirty="0" err="1" smtClean="0">
                <a:latin typeface="Courier New" pitchFamily="49" charset="0"/>
              </a:rPr>
              <a:t>ecx</a:t>
            </a:r>
            <a:r>
              <a:rPr lang="en-US" sz="2000" dirty="0" smtClean="0">
                <a:latin typeface="Courier New" pitchFamily="49" charset="0"/>
              </a:rPr>
              <a:t>, (%</a:t>
            </a:r>
            <a:r>
              <a:rPr lang="en-US" sz="2000" dirty="0" err="1" smtClean="0">
                <a:latin typeface="Courier New" pitchFamily="49" charset="0"/>
              </a:rPr>
              <a:t>eax</a:t>
            </a:r>
            <a:r>
              <a:rPr lang="en-US" sz="2000" dirty="0" smtClean="0">
                <a:latin typeface="Courier New" pitchFamily="49" charset="0"/>
              </a:rPr>
              <a:t>)</a:t>
            </a:r>
          </a:p>
          <a:p>
            <a:pPr>
              <a:tabLst>
                <a:tab pos="347663" algn="l"/>
                <a:tab pos="1371600" algn="l"/>
              </a:tabLst>
            </a:pP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71600" algn="l"/>
              </a:tabLst>
            </a:pP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71600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popl</a:t>
            </a:r>
            <a:r>
              <a:rPr lang="en-US" sz="2000" dirty="0" smtClean="0">
                <a:latin typeface="Courier New" pitchFamily="49" charset="0"/>
              </a:rPr>
              <a:t>	%</a:t>
            </a:r>
            <a:r>
              <a:rPr lang="en-US" sz="2000" dirty="0" err="1" smtClean="0">
                <a:latin typeface="Courier New" pitchFamily="49" charset="0"/>
              </a:rPr>
              <a:t>ebx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71600" algn="l"/>
              </a:tabLst>
            </a:pPr>
            <a:r>
              <a:rPr lang="en-US" sz="2000" dirty="0" smtClean="0">
                <a:latin typeface="Courier New" pitchFamily="49" charset="0"/>
              </a:rPr>
              <a:t>	ret</a:t>
            </a:r>
            <a:endParaRPr lang="en-US" sz="20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658100" cy="573088"/>
          </a:xfrm>
        </p:spPr>
        <p:txBody>
          <a:bodyPr/>
          <a:lstStyle/>
          <a:p>
            <a:r>
              <a:rPr lang="en-US"/>
              <a:t>Using Simple Addressing Modes</a:t>
            </a:r>
          </a:p>
        </p:txBody>
      </p:sp>
      <p:sp>
        <p:nvSpPr>
          <p:cNvPr id="189443" name="Rectangle 3"/>
          <p:cNvSpPr>
            <a:spLocks noChangeArrowheads="1"/>
          </p:cNvSpPr>
          <p:nvPr/>
        </p:nvSpPr>
        <p:spPr bwMode="auto">
          <a:xfrm>
            <a:off x="152400" y="1600200"/>
            <a:ext cx="3962400" cy="20240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</a:t>
            </a:r>
            <a:r>
              <a:rPr lang="en-US" sz="1800" dirty="0" err="1">
                <a:latin typeface="Courier New" pitchFamily="49" charset="0"/>
              </a:rPr>
              <a:t>swap(int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,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t0 =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t1 =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89444" name="Rectangle 4"/>
          <p:cNvSpPr>
            <a:spLocks noChangeArrowheads="1"/>
          </p:cNvSpPr>
          <p:nvPr/>
        </p:nvSpPr>
        <p:spPr bwMode="auto">
          <a:xfrm>
            <a:off x="4190999" y="1066800"/>
            <a:ext cx="3867151" cy="470641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262063" algn="l"/>
                <a:tab pos="1371600" algn="l"/>
              </a:tabLst>
            </a:pPr>
            <a:r>
              <a:rPr lang="en-US" sz="2000" dirty="0">
                <a:latin typeface="Courier New" pitchFamily="49" charset="0"/>
              </a:rPr>
              <a:t>swap:</a:t>
            </a:r>
          </a:p>
          <a:p>
            <a:pPr algn="l">
              <a:lnSpc>
                <a:spcPct val="100000"/>
              </a:lnSpc>
              <a:tabLst>
                <a:tab pos="347663" algn="l"/>
                <a:tab pos="1262063" algn="l"/>
                <a:tab pos="1371600" algn="l"/>
              </a:tabLst>
            </a:pPr>
            <a:r>
              <a:rPr lang="en-US" sz="2000" dirty="0">
                <a:latin typeface="Courier New" pitchFamily="49" charset="0"/>
              </a:rPr>
              <a:t>	</a:t>
            </a:r>
            <a:endParaRPr lang="en-US" sz="2000" dirty="0">
              <a:solidFill>
                <a:schemeClr val="accent2">
                  <a:lumMod val="60000"/>
                  <a:lumOff val="40000"/>
                </a:schemeClr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7663" algn="l"/>
                <a:tab pos="1262063" algn="l"/>
                <a:tab pos="1371600" algn="l"/>
              </a:tabLst>
            </a:pPr>
            <a:r>
              <a:rPr lang="en-US" sz="20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	</a:t>
            </a:r>
            <a:r>
              <a:rPr lang="en-US" sz="2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pushl</a:t>
            </a:r>
            <a:r>
              <a:rPr lang="en-U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		%</a:t>
            </a:r>
            <a:r>
              <a:rPr lang="en-US" sz="2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ebx</a:t>
            </a:r>
            <a:endParaRPr lang="en-US" sz="2000" dirty="0">
              <a:solidFill>
                <a:schemeClr val="accent2">
                  <a:lumMod val="60000"/>
                  <a:lumOff val="40000"/>
                </a:schemeClr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7663" algn="l"/>
                <a:tab pos="1262063" algn="l"/>
                <a:tab pos="1371600" algn="l"/>
              </a:tabLst>
            </a:pPr>
            <a:r>
              <a:rPr lang="en-US" sz="2000" dirty="0">
                <a:latin typeface="Courier New" pitchFamily="49" charset="0"/>
              </a:rPr>
              <a:t>	</a:t>
            </a:r>
            <a:endParaRPr lang="en-US" sz="20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7663" algn="l"/>
                <a:tab pos="1262063" algn="l"/>
                <a:tab pos="1371600" algn="l"/>
              </a:tabLst>
            </a:pPr>
            <a:endParaRPr lang="en-US" sz="2000" dirty="0">
              <a:latin typeface="Courier New" pitchFamily="49" charset="0"/>
            </a:endParaRPr>
          </a:p>
          <a:p>
            <a:pPr>
              <a:tabLst>
                <a:tab pos="347663" algn="l"/>
                <a:tab pos="1262063" algn="l"/>
                <a:tab pos="1371600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	8(%</a:t>
            </a:r>
            <a:r>
              <a:rPr lang="en-US" sz="2000" dirty="0" err="1" smtClean="0">
                <a:latin typeface="Courier New" pitchFamily="49" charset="0"/>
              </a:rPr>
              <a:t>esp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edx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262063" algn="l"/>
                <a:tab pos="1371600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	12(%</a:t>
            </a:r>
            <a:r>
              <a:rPr lang="en-US" sz="2000" dirty="0" err="1" smtClean="0">
                <a:latin typeface="Courier New" pitchFamily="49" charset="0"/>
              </a:rPr>
              <a:t>esp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eax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262063" algn="l"/>
                <a:tab pos="1371600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	(%</a:t>
            </a:r>
            <a:r>
              <a:rPr lang="en-US" sz="2000" dirty="0" err="1" smtClean="0">
                <a:latin typeface="Courier New" pitchFamily="49" charset="0"/>
              </a:rPr>
              <a:t>edx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ecx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262063" algn="l"/>
                <a:tab pos="1371600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	(%</a:t>
            </a:r>
            <a:r>
              <a:rPr lang="en-US" sz="2000" dirty="0" err="1" smtClean="0">
                <a:latin typeface="Courier New" pitchFamily="49" charset="0"/>
              </a:rPr>
              <a:t>eax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ebx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262063" algn="l"/>
                <a:tab pos="1371600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	%</a:t>
            </a:r>
            <a:r>
              <a:rPr lang="en-US" sz="2000" dirty="0" err="1" smtClean="0">
                <a:latin typeface="Courier New" pitchFamily="49" charset="0"/>
              </a:rPr>
              <a:t>ebx</a:t>
            </a:r>
            <a:r>
              <a:rPr lang="en-US" sz="2000" dirty="0" smtClean="0">
                <a:latin typeface="Courier New" pitchFamily="49" charset="0"/>
              </a:rPr>
              <a:t>, (%</a:t>
            </a:r>
            <a:r>
              <a:rPr lang="en-US" sz="2000" dirty="0" err="1" smtClean="0">
                <a:latin typeface="Courier New" pitchFamily="49" charset="0"/>
              </a:rPr>
              <a:t>edx</a:t>
            </a:r>
            <a:r>
              <a:rPr lang="en-US" sz="2000" dirty="0" smtClean="0">
                <a:latin typeface="Courier New" pitchFamily="49" charset="0"/>
              </a:rPr>
              <a:t>)</a:t>
            </a:r>
          </a:p>
          <a:p>
            <a:pPr>
              <a:tabLst>
                <a:tab pos="347663" algn="l"/>
                <a:tab pos="1262063" algn="l"/>
                <a:tab pos="1371600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	%</a:t>
            </a:r>
            <a:r>
              <a:rPr lang="en-US" sz="2000" dirty="0" err="1" smtClean="0">
                <a:latin typeface="Courier New" pitchFamily="49" charset="0"/>
              </a:rPr>
              <a:t>ecx</a:t>
            </a:r>
            <a:r>
              <a:rPr lang="en-US" sz="2000" dirty="0" smtClean="0">
                <a:latin typeface="Courier New" pitchFamily="49" charset="0"/>
              </a:rPr>
              <a:t>, (%</a:t>
            </a:r>
            <a:r>
              <a:rPr lang="en-US" sz="2000" dirty="0" err="1" smtClean="0">
                <a:latin typeface="Courier New" pitchFamily="49" charset="0"/>
              </a:rPr>
              <a:t>eax</a:t>
            </a:r>
            <a:r>
              <a:rPr lang="en-US" sz="2000" dirty="0" smtClean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  <a:tabLst>
                <a:tab pos="347663" algn="l"/>
                <a:tab pos="1262063" algn="l"/>
                <a:tab pos="1371600" algn="l"/>
              </a:tabLst>
            </a:pPr>
            <a:endParaRPr lang="en-US" sz="2000" dirty="0">
              <a:latin typeface="Courier New" pitchFamily="49" charset="0"/>
            </a:endParaRPr>
          </a:p>
          <a:p>
            <a:pPr>
              <a:tabLst>
                <a:tab pos="347663" algn="l"/>
                <a:tab pos="1262063" algn="l"/>
                <a:tab pos="1371600" algn="l"/>
              </a:tabLst>
            </a:pP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262063" algn="l"/>
                <a:tab pos="1371600" algn="l"/>
              </a:tabLst>
            </a:pPr>
            <a:r>
              <a:rPr lang="en-US" sz="2000" dirty="0">
                <a:latin typeface="Courier New" pitchFamily="49" charset="0"/>
              </a:rPr>
              <a:t>	</a:t>
            </a:r>
            <a:r>
              <a:rPr lang="en-US" sz="2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popl</a:t>
            </a:r>
            <a:r>
              <a:rPr lang="en-U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		%</a:t>
            </a:r>
            <a:r>
              <a:rPr lang="en-US" sz="2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ebx</a:t>
            </a:r>
            <a:endParaRPr lang="en-US" sz="2000" dirty="0" smtClean="0">
              <a:solidFill>
                <a:schemeClr val="accent2">
                  <a:lumMod val="60000"/>
                  <a:lumOff val="40000"/>
                </a:schemeClr>
              </a:solidFill>
              <a:latin typeface="Courier New" pitchFamily="49" charset="0"/>
            </a:endParaRPr>
          </a:p>
          <a:p>
            <a:pPr>
              <a:tabLst>
                <a:tab pos="347663" algn="l"/>
                <a:tab pos="1262063" algn="l"/>
                <a:tab pos="1371600" algn="l"/>
              </a:tabLst>
            </a:pPr>
            <a:r>
              <a:rPr lang="en-U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	ret</a:t>
            </a:r>
            <a:endParaRPr lang="en-US" sz="2000" dirty="0">
              <a:solidFill>
                <a:schemeClr val="accent2">
                  <a:lumMod val="60000"/>
                  <a:lumOff val="40000"/>
                </a:schemeClr>
              </a:solidFill>
              <a:latin typeface="Courier New" pitchFamily="49" charset="0"/>
            </a:endParaRPr>
          </a:p>
        </p:txBody>
      </p:sp>
      <p:sp>
        <p:nvSpPr>
          <p:cNvPr id="189445" name="AutoShape 5"/>
          <p:cNvSpPr>
            <a:spLocks/>
          </p:cNvSpPr>
          <p:nvPr/>
        </p:nvSpPr>
        <p:spPr bwMode="auto">
          <a:xfrm>
            <a:off x="7786688" y="2514600"/>
            <a:ext cx="271462" cy="1905000"/>
          </a:xfrm>
          <a:prstGeom prst="rightBrace">
            <a:avLst>
              <a:gd name="adj1" fmla="val 5848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89446" name="Text Box 6"/>
          <p:cNvSpPr txBox="1">
            <a:spLocks noChangeArrowheads="1"/>
          </p:cNvSpPr>
          <p:nvPr/>
        </p:nvSpPr>
        <p:spPr bwMode="auto">
          <a:xfrm>
            <a:off x="8134350" y="3282950"/>
            <a:ext cx="83388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Body</a:t>
            </a:r>
          </a:p>
        </p:txBody>
      </p:sp>
      <p:sp>
        <p:nvSpPr>
          <p:cNvPr id="189447" name="AutoShape 7"/>
          <p:cNvSpPr>
            <a:spLocks/>
          </p:cNvSpPr>
          <p:nvPr/>
        </p:nvSpPr>
        <p:spPr bwMode="auto">
          <a:xfrm>
            <a:off x="7778750" y="1447800"/>
            <a:ext cx="279400" cy="838200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89448" name="Text Box 8"/>
          <p:cNvSpPr txBox="1">
            <a:spLocks noChangeArrowheads="1"/>
          </p:cNvSpPr>
          <p:nvPr/>
        </p:nvSpPr>
        <p:spPr bwMode="auto">
          <a:xfrm>
            <a:off x="8134350" y="1546225"/>
            <a:ext cx="591316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Set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Up</a:t>
            </a:r>
          </a:p>
        </p:txBody>
      </p:sp>
      <p:sp>
        <p:nvSpPr>
          <p:cNvPr id="189449" name="AutoShape 9"/>
          <p:cNvSpPr>
            <a:spLocks/>
          </p:cNvSpPr>
          <p:nvPr/>
        </p:nvSpPr>
        <p:spPr bwMode="auto">
          <a:xfrm>
            <a:off x="7777163" y="4800600"/>
            <a:ext cx="280987" cy="887115"/>
          </a:xfrm>
          <a:prstGeom prst="rightBrace">
            <a:avLst>
              <a:gd name="adj1" fmla="val 36158"/>
              <a:gd name="adj2" fmla="val 50000"/>
            </a:avLst>
          </a:prstGeom>
          <a:noFill/>
          <a:ln w="25400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89450" name="Text Box 10"/>
          <p:cNvSpPr txBox="1">
            <a:spLocks noChangeArrowheads="1"/>
          </p:cNvSpPr>
          <p:nvPr/>
        </p:nvSpPr>
        <p:spPr bwMode="auto">
          <a:xfrm>
            <a:off x="8134350" y="5029200"/>
            <a:ext cx="93006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Finish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/>
              <a:t>Understanding Swap</a:t>
            </a:r>
          </a:p>
        </p:txBody>
      </p:sp>
      <p:sp>
        <p:nvSpPr>
          <p:cNvPr id="160771" name="Rectangle 3"/>
          <p:cNvSpPr>
            <a:spLocks noChangeArrowheads="1"/>
          </p:cNvSpPr>
          <p:nvPr/>
        </p:nvSpPr>
        <p:spPr bwMode="auto">
          <a:xfrm>
            <a:off x="304800" y="1295400"/>
            <a:ext cx="3962400" cy="20240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void swap(int *xp, int *yp)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  int t0 = *xp;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  int t1 = *yp;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  *xp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  *yp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}</a:t>
            </a:r>
          </a:p>
        </p:txBody>
      </p:sp>
      <p:sp>
        <p:nvSpPr>
          <p:cNvPr id="160773" name="Text Box 5"/>
          <p:cNvSpPr txBox="1">
            <a:spLocks noChangeArrowheads="1"/>
          </p:cNvSpPr>
          <p:nvPr/>
        </p:nvSpPr>
        <p:spPr bwMode="auto">
          <a:xfrm>
            <a:off x="7391400" y="1371600"/>
            <a:ext cx="1763368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smtClean="0">
                <a:latin typeface="Calibri" pitchFamily="34" charset="0"/>
              </a:rPr>
              <a:t>Stack</a:t>
            </a:r>
          </a:p>
          <a:p>
            <a:pPr algn="l">
              <a:lnSpc>
                <a:spcPct val="100000"/>
              </a:lnSpc>
            </a:pPr>
            <a:r>
              <a:rPr lang="en-US" dirty="0" smtClean="0">
                <a:latin typeface="Calibri" pitchFamily="34" charset="0"/>
              </a:rPr>
              <a:t>(in memory)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160774" name="Text Box 6"/>
          <p:cNvSpPr txBox="1">
            <a:spLocks noChangeArrowheads="1"/>
          </p:cNvSpPr>
          <p:nvPr/>
        </p:nvSpPr>
        <p:spPr bwMode="auto">
          <a:xfrm>
            <a:off x="533400" y="4114800"/>
            <a:ext cx="2438400" cy="1676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sz="1800" dirty="0">
                <a:latin typeface="Calibri" pitchFamily="34" charset="0"/>
              </a:rPr>
              <a:t>Register	</a:t>
            </a:r>
            <a:r>
              <a:rPr lang="en-US" sz="1800" dirty="0" smtClean="0">
                <a:latin typeface="Calibri" pitchFamily="34" charset="0"/>
              </a:rPr>
              <a:t>Value</a:t>
            </a:r>
            <a:endParaRPr lang="en-US" sz="1800" dirty="0">
              <a:latin typeface="Calibri" pitchFamily="34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</a:rPr>
              <a:t>t0</a:t>
            </a: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</a:rPr>
              <a:t>t1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5257800" y="914400"/>
            <a:ext cx="3305175" cy="2971801"/>
            <a:chOff x="5257800" y="914400"/>
            <a:chExt cx="3305175" cy="2971801"/>
          </a:xfrm>
        </p:grpSpPr>
        <p:sp>
          <p:nvSpPr>
            <p:cNvPr id="160776" name="Rectangle 8"/>
            <p:cNvSpPr>
              <a:spLocks noChangeArrowheads="1"/>
            </p:cNvSpPr>
            <p:nvPr/>
          </p:nvSpPr>
          <p:spPr bwMode="auto">
            <a:xfrm>
              <a:off x="6172200" y="2362200"/>
              <a:ext cx="1066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yp</a:t>
              </a:r>
            </a:p>
          </p:txBody>
        </p:sp>
        <p:sp>
          <p:nvSpPr>
            <p:cNvPr id="160777" name="Rectangle 9"/>
            <p:cNvSpPr>
              <a:spLocks noChangeArrowheads="1"/>
            </p:cNvSpPr>
            <p:nvPr/>
          </p:nvSpPr>
          <p:spPr bwMode="auto">
            <a:xfrm>
              <a:off x="6172200" y="2743200"/>
              <a:ext cx="1066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xp</a:t>
              </a:r>
            </a:p>
          </p:txBody>
        </p:sp>
        <p:sp>
          <p:nvSpPr>
            <p:cNvPr id="160778" name="Rectangle 10"/>
            <p:cNvSpPr>
              <a:spLocks noChangeArrowheads="1"/>
            </p:cNvSpPr>
            <p:nvPr/>
          </p:nvSpPr>
          <p:spPr bwMode="auto">
            <a:xfrm>
              <a:off x="6172200" y="3124200"/>
              <a:ext cx="1066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sz="1800" dirty="0" err="1">
                  <a:latin typeface="Calibri" pitchFamily="34" charset="0"/>
                </a:rPr>
                <a:t>Rtn</a:t>
              </a:r>
              <a:r>
                <a:rPr lang="en-US" sz="1800" dirty="0">
                  <a:latin typeface="Calibri" pitchFamily="34" charset="0"/>
                </a:rPr>
                <a:t> </a:t>
              </a:r>
              <a:r>
                <a:rPr lang="en-US" sz="1800" dirty="0" err="1">
                  <a:latin typeface="Calibri" pitchFamily="34" charset="0"/>
                </a:rPr>
                <a:t>adr</a:t>
              </a:r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160779" name="Rectangle 11"/>
            <p:cNvSpPr>
              <a:spLocks noChangeArrowheads="1"/>
            </p:cNvSpPr>
            <p:nvPr/>
          </p:nvSpPr>
          <p:spPr bwMode="auto">
            <a:xfrm>
              <a:off x="6172200" y="3505200"/>
              <a:ext cx="1066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sz="1800" dirty="0">
                  <a:latin typeface="Calibri" pitchFamily="34" charset="0"/>
                </a:rPr>
                <a:t>Old %</a:t>
              </a:r>
              <a:r>
                <a:rPr lang="en-US" sz="1800" dirty="0" err="1" smtClean="0">
                  <a:latin typeface="Courier New" pitchFamily="49" charset="0"/>
                </a:rPr>
                <a:t>ebx</a:t>
              </a:r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160780" name="Line 12"/>
            <p:cNvSpPr>
              <a:spLocks noChangeShapeType="1"/>
            </p:cNvSpPr>
            <p:nvPr/>
          </p:nvSpPr>
          <p:spPr bwMode="auto">
            <a:xfrm flipH="1">
              <a:off x="7239000" y="3690938"/>
              <a:ext cx="4572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160781" name="Text Box 13"/>
            <p:cNvSpPr txBox="1">
              <a:spLocks noChangeArrowheads="1"/>
            </p:cNvSpPr>
            <p:nvPr/>
          </p:nvSpPr>
          <p:spPr bwMode="auto">
            <a:xfrm>
              <a:off x="7832725" y="3519488"/>
              <a:ext cx="73025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esp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160782" name="Text Box 14"/>
            <p:cNvSpPr txBox="1">
              <a:spLocks noChangeArrowheads="1"/>
            </p:cNvSpPr>
            <p:nvPr/>
          </p:nvSpPr>
          <p:spPr bwMode="auto">
            <a:xfrm>
              <a:off x="5638800" y="3505200"/>
              <a:ext cx="593725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 0 </a:t>
              </a:r>
            </a:p>
          </p:txBody>
        </p:sp>
        <p:sp>
          <p:nvSpPr>
            <p:cNvPr id="160783" name="Text Box 15"/>
            <p:cNvSpPr txBox="1">
              <a:spLocks noChangeArrowheads="1"/>
            </p:cNvSpPr>
            <p:nvPr/>
          </p:nvSpPr>
          <p:spPr bwMode="auto">
            <a:xfrm>
              <a:off x="5638800" y="3124200"/>
              <a:ext cx="593725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 4 </a:t>
              </a:r>
            </a:p>
          </p:txBody>
        </p:sp>
        <p:sp>
          <p:nvSpPr>
            <p:cNvPr id="160784" name="Text Box 16"/>
            <p:cNvSpPr txBox="1">
              <a:spLocks noChangeArrowheads="1"/>
            </p:cNvSpPr>
            <p:nvPr/>
          </p:nvSpPr>
          <p:spPr bwMode="auto">
            <a:xfrm>
              <a:off x="5638800" y="2743200"/>
              <a:ext cx="593725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 8 </a:t>
              </a:r>
            </a:p>
          </p:txBody>
        </p:sp>
        <p:sp>
          <p:nvSpPr>
            <p:cNvPr id="160785" name="Text Box 17"/>
            <p:cNvSpPr txBox="1">
              <a:spLocks noChangeArrowheads="1"/>
            </p:cNvSpPr>
            <p:nvPr/>
          </p:nvSpPr>
          <p:spPr bwMode="auto">
            <a:xfrm>
              <a:off x="5638800" y="2362200"/>
              <a:ext cx="593725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12 </a:t>
              </a:r>
            </a:p>
          </p:txBody>
        </p:sp>
        <p:sp>
          <p:nvSpPr>
            <p:cNvPr id="160786" name="Text Box 18"/>
            <p:cNvSpPr txBox="1">
              <a:spLocks noChangeArrowheads="1"/>
            </p:cNvSpPr>
            <p:nvPr/>
          </p:nvSpPr>
          <p:spPr bwMode="auto">
            <a:xfrm>
              <a:off x="5257800" y="1905000"/>
              <a:ext cx="769938" cy="3698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alibri" pitchFamily="34" charset="0"/>
                </a:rPr>
                <a:t>Offset</a:t>
              </a:r>
            </a:p>
          </p:txBody>
        </p:sp>
        <p:sp>
          <p:nvSpPr>
            <p:cNvPr id="160787" name="Rectangle 19"/>
            <p:cNvSpPr>
              <a:spLocks noChangeArrowheads="1"/>
            </p:cNvSpPr>
            <p:nvPr/>
          </p:nvSpPr>
          <p:spPr bwMode="auto">
            <a:xfrm>
              <a:off x="6172200" y="914400"/>
              <a:ext cx="1066800" cy="1447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sz="1800" dirty="0">
                  <a:latin typeface="Calibri" pitchFamily="34" charset="0"/>
                </a:rPr>
                <a:t>•</a:t>
              </a:r>
            </a:p>
            <a:p>
              <a:pPr algn="ctr">
                <a:lnSpc>
                  <a:spcPct val="100000"/>
                </a:lnSpc>
              </a:pPr>
              <a:r>
                <a:rPr lang="en-US" sz="1800" dirty="0">
                  <a:latin typeface="Calibri" pitchFamily="34" charset="0"/>
                </a:rPr>
                <a:t>•</a:t>
              </a:r>
            </a:p>
            <a:p>
              <a:pPr algn="ctr">
                <a:lnSpc>
                  <a:spcPct val="100000"/>
                </a:lnSpc>
              </a:pPr>
              <a:r>
                <a:rPr lang="en-US" sz="1800" dirty="0">
                  <a:latin typeface="Calibri" pitchFamily="34" charset="0"/>
                </a:rPr>
                <a:t>•</a:t>
              </a:r>
              <a:endParaRPr lang="en-US" sz="1800" dirty="0">
                <a:latin typeface="Courier New" pitchFamily="49" charset="0"/>
              </a:endParaRPr>
            </a:p>
          </p:txBody>
        </p:sp>
      </p:grpSp>
      <p:sp>
        <p:nvSpPr>
          <p:cNvPr id="22" name="Rectangle 4"/>
          <p:cNvSpPr>
            <a:spLocks noChangeArrowheads="1"/>
          </p:cNvSpPr>
          <p:nvPr/>
        </p:nvSpPr>
        <p:spPr bwMode="auto">
          <a:xfrm>
            <a:off x="3055938" y="4915319"/>
            <a:ext cx="5943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8(%</a:t>
            </a:r>
            <a:r>
              <a:rPr lang="en-US" sz="1800" dirty="0" err="1" smtClean="0">
                <a:latin typeface="Courier New" pitchFamily="49" charset="0"/>
              </a:rPr>
              <a:t>esp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12(%</a:t>
            </a:r>
            <a:r>
              <a:rPr lang="en-US" sz="1800" dirty="0" err="1" smtClean="0">
                <a:latin typeface="Courier New" pitchFamily="49" charset="0"/>
              </a:rPr>
              <a:t>esp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(t0)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(t1)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= t1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= t0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/>
              <a:t>Understanding Swap</a:t>
            </a:r>
          </a:p>
        </p:txBody>
      </p:sp>
      <p:sp>
        <p:nvSpPr>
          <p:cNvPr id="176136" name="Rectangle 8"/>
          <p:cNvSpPr>
            <a:spLocks noChangeArrowheads="1"/>
          </p:cNvSpPr>
          <p:nvPr/>
        </p:nvSpPr>
        <p:spPr bwMode="auto">
          <a:xfrm>
            <a:off x="6553200" y="2490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</a:t>
            </a:r>
          </a:p>
        </p:txBody>
      </p:sp>
      <p:sp>
        <p:nvSpPr>
          <p:cNvPr id="176137" name="Rectangle 9"/>
          <p:cNvSpPr>
            <a:spLocks noChangeArrowheads="1"/>
          </p:cNvSpPr>
          <p:nvPr/>
        </p:nvSpPr>
        <p:spPr bwMode="auto">
          <a:xfrm>
            <a:off x="6553200" y="2871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76138" name="Rectangle 10"/>
          <p:cNvSpPr>
            <a:spLocks noChangeArrowheads="1"/>
          </p:cNvSpPr>
          <p:nvPr/>
        </p:nvSpPr>
        <p:spPr bwMode="auto">
          <a:xfrm>
            <a:off x="6553200" y="3252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 err="1">
                <a:latin typeface="Calibri" pitchFamily="34" charset="0"/>
              </a:rPr>
              <a:t>Rtn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adr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76139" name="Rectangle 11"/>
          <p:cNvSpPr>
            <a:spLocks noChangeArrowheads="1"/>
          </p:cNvSpPr>
          <p:nvPr/>
        </p:nvSpPr>
        <p:spPr bwMode="auto">
          <a:xfrm>
            <a:off x="6553200" y="3633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76140" name="Line 12"/>
          <p:cNvSpPr>
            <a:spLocks noChangeShapeType="1"/>
          </p:cNvSpPr>
          <p:nvPr/>
        </p:nvSpPr>
        <p:spPr bwMode="auto">
          <a:xfrm>
            <a:off x="5715000" y="3862387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76141" name="Text Box 13"/>
          <p:cNvSpPr txBox="1">
            <a:spLocks noChangeArrowheads="1"/>
          </p:cNvSpPr>
          <p:nvPr/>
        </p:nvSpPr>
        <p:spPr bwMode="auto">
          <a:xfrm>
            <a:off x="4953000" y="3709987"/>
            <a:ext cx="73609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esp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76142" name="Text Box 14"/>
          <p:cNvSpPr txBox="1">
            <a:spLocks noChangeArrowheads="1"/>
          </p:cNvSpPr>
          <p:nvPr/>
        </p:nvSpPr>
        <p:spPr bwMode="auto">
          <a:xfrm>
            <a:off x="6019800" y="3633787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0 </a:t>
            </a:r>
          </a:p>
        </p:txBody>
      </p:sp>
      <p:sp>
        <p:nvSpPr>
          <p:cNvPr id="176143" name="Text Box 15"/>
          <p:cNvSpPr txBox="1">
            <a:spLocks noChangeArrowheads="1"/>
          </p:cNvSpPr>
          <p:nvPr/>
        </p:nvSpPr>
        <p:spPr bwMode="auto">
          <a:xfrm>
            <a:off x="6019800" y="3252787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4 </a:t>
            </a:r>
          </a:p>
        </p:txBody>
      </p:sp>
      <p:sp>
        <p:nvSpPr>
          <p:cNvPr id="176144" name="Text Box 16"/>
          <p:cNvSpPr txBox="1">
            <a:spLocks noChangeArrowheads="1"/>
          </p:cNvSpPr>
          <p:nvPr/>
        </p:nvSpPr>
        <p:spPr bwMode="auto">
          <a:xfrm>
            <a:off x="6019800" y="2871787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8 </a:t>
            </a:r>
          </a:p>
        </p:txBody>
      </p:sp>
      <p:sp>
        <p:nvSpPr>
          <p:cNvPr id="176145" name="Text Box 17"/>
          <p:cNvSpPr txBox="1">
            <a:spLocks noChangeArrowheads="1"/>
          </p:cNvSpPr>
          <p:nvPr/>
        </p:nvSpPr>
        <p:spPr bwMode="auto">
          <a:xfrm>
            <a:off x="6019800" y="2490787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 </a:t>
            </a:r>
          </a:p>
        </p:txBody>
      </p:sp>
      <p:sp>
        <p:nvSpPr>
          <p:cNvPr id="176146" name="Text Box 18"/>
          <p:cNvSpPr txBox="1">
            <a:spLocks noChangeArrowheads="1"/>
          </p:cNvSpPr>
          <p:nvPr/>
        </p:nvSpPr>
        <p:spPr bwMode="auto">
          <a:xfrm>
            <a:off x="5638800" y="2033587"/>
            <a:ext cx="7707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Offset</a:t>
            </a:r>
          </a:p>
        </p:txBody>
      </p:sp>
      <p:sp>
        <p:nvSpPr>
          <p:cNvPr id="176151" name="Rectangle 23"/>
          <p:cNvSpPr>
            <a:spLocks noChangeArrowheads="1"/>
          </p:cNvSpPr>
          <p:nvPr/>
        </p:nvSpPr>
        <p:spPr bwMode="auto">
          <a:xfrm>
            <a:off x="6553200" y="585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123</a:t>
            </a:r>
          </a:p>
        </p:txBody>
      </p:sp>
      <p:sp>
        <p:nvSpPr>
          <p:cNvPr id="176152" name="Rectangle 24"/>
          <p:cNvSpPr>
            <a:spLocks noChangeArrowheads="1"/>
          </p:cNvSpPr>
          <p:nvPr/>
        </p:nvSpPr>
        <p:spPr bwMode="auto">
          <a:xfrm>
            <a:off x="6553200" y="966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456</a:t>
            </a:r>
          </a:p>
        </p:txBody>
      </p:sp>
      <p:sp>
        <p:nvSpPr>
          <p:cNvPr id="176153" name="Rectangle 25"/>
          <p:cNvSpPr>
            <a:spLocks noChangeArrowheads="1"/>
          </p:cNvSpPr>
          <p:nvPr/>
        </p:nvSpPr>
        <p:spPr bwMode="auto">
          <a:xfrm>
            <a:off x="6553200" y="1347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6154" name="Rectangle 26"/>
          <p:cNvSpPr>
            <a:spLocks noChangeArrowheads="1"/>
          </p:cNvSpPr>
          <p:nvPr/>
        </p:nvSpPr>
        <p:spPr bwMode="auto">
          <a:xfrm>
            <a:off x="6553200" y="1728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6155" name="Rectangle 27"/>
          <p:cNvSpPr>
            <a:spLocks noChangeArrowheads="1"/>
          </p:cNvSpPr>
          <p:nvPr/>
        </p:nvSpPr>
        <p:spPr bwMode="auto">
          <a:xfrm>
            <a:off x="6553200" y="2109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6156" name="Text Box 28"/>
          <p:cNvSpPr txBox="1">
            <a:spLocks noChangeArrowheads="1"/>
          </p:cNvSpPr>
          <p:nvPr/>
        </p:nvSpPr>
        <p:spPr bwMode="auto">
          <a:xfrm>
            <a:off x="7620000" y="292655"/>
            <a:ext cx="94833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Address</a:t>
            </a:r>
          </a:p>
        </p:txBody>
      </p:sp>
      <p:sp>
        <p:nvSpPr>
          <p:cNvPr id="176157" name="Text Box 29"/>
          <p:cNvSpPr txBox="1">
            <a:spLocks noChangeArrowheads="1"/>
          </p:cNvSpPr>
          <p:nvPr/>
        </p:nvSpPr>
        <p:spPr bwMode="auto">
          <a:xfrm>
            <a:off x="7696200" y="585787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 </a:t>
            </a:r>
          </a:p>
        </p:txBody>
      </p:sp>
      <p:sp>
        <p:nvSpPr>
          <p:cNvPr id="176158" name="Text Box 30"/>
          <p:cNvSpPr txBox="1">
            <a:spLocks noChangeArrowheads="1"/>
          </p:cNvSpPr>
          <p:nvPr/>
        </p:nvSpPr>
        <p:spPr bwMode="auto">
          <a:xfrm>
            <a:off x="7696200" y="981075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 </a:t>
            </a:r>
          </a:p>
        </p:txBody>
      </p:sp>
      <p:sp>
        <p:nvSpPr>
          <p:cNvPr id="176159" name="Text Box 31"/>
          <p:cNvSpPr txBox="1">
            <a:spLocks noChangeArrowheads="1"/>
          </p:cNvSpPr>
          <p:nvPr/>
        </p:nvSpPr>
        <p:spPr bwMode="auto">
          <a:xfrm>
            <a:off x="7696200" y="1376362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0x11c </a:t>
            </a:r>
          </a:p>
        </p:txBody>
      </p:sp>
      <p:sp>
        <p:nvSpPr>
          <p:cNvPr id="176160" name="Text Box 32"/>
          <p:cNvSpPr txBox="1">
            <a:spLocks noChangeArrowheads="1"/>
          </p:cNvSpPr>
          <p:nvPr/>
        </p:nvSpPr>
        <p:spPr bwMode="auto">
          <a:xfrm>
            <a:off x="7696200" y="1771650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0x118 </a:t>
            </a:r>
          </a:p>
        </p:txBody>
      </p:sp>
      <p:sp>
        <p:nvSpPr>
          <p:cNvPr id="176161" name="Text Box 33"/>
          <p:cNvSpPr txBox="1">
            <a:spLocks noChangeArrowheads="1"/>
          </p:cNvSpPr>
          <p:nvPr/>
        </p:nvSpPr>
        <p:spPr bwMode="auto">
          <a:xfrm>
            <a:off x="7696200" y="2166937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0x114 </a:t>
            </a:r>
          </a:p>
        </p:txBody>
      </p:sp>
      <p:sp>
        <p:nvSpPr>
          <p:cNvPr id="176162" name="Text Box 34"/>
          <p:cNvSpPr txBox="1">
            <a:spLocks noChangeArrowheads="1"/>
          </p:cNvSpPr>
          <p:nvPr/>
        </p:nvSpPr>
        <p:spPr bwMode="auto">
          <a:xfrm>
            <a:off x="7696200" y="2562225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0x110 </a:t>
            </a:r>
          </a:p>
        </p:txBody>
      </p:sp>
      <p:sp>
        <p:nvSpPr>
          <p:cNvPr id="176163" name="Text Box 35"/>
          <p:cNvSpPr txBox="1">
            <a:spLocks noChangeArrowheads="1"/>
          </p:cNvSpPr>
          <p:nvPr/>
        </p:nvSpPr>
        <p:spPr bwMode="auto">
          <a:xfrm>
            <a:off x="7696200" y="2957512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0x10c</a:t>
            </a:r>
          </a:p>
        </p:txBody>
      </p:sp>
      <p:sp>
        <p:nvSpPr>
          <p:cNvPr id="176164" name="Text Box 36"/>
          <p:cNvSpPr txBox="1">
            <a:spLocks noChangeArrowheads="1"/>
          </p:cNvSpPr>
          <p:nvPr/>
        </p:nvSpPr>
        <p:spPr bwMode="auto">
          <a:xfrm>
            <a:off x="7696200" y="3352800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0x108 </a:t>
            </a:r>
          </a:p>
        </p:txBody>
      </p:sp>
      <p:sp>
        <p:nvSpPr>
          <p:cNvPr id="176165" name="Text Box 37"/>
          <p:cNvSpPr txBox="1">
            <a:spLocks noChangeArrowheads="1"/>
          </p:cNvSpPr>
          <p:nvPr/>
        </p:nvSpPr>
        <p:spPr bwMode="auto">
          <a:xfrm>
            <a:off x="7696200" y="3748087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 </a:t>
            </a:r>
          </a:p>
        </p:txBody>
      </p:sp>
      <p:sp>
        <p:nvSpPr>
          <p:cNvPr id="176167" name="Rectangle 39"/>
          <p:cNvSpPr>
            <a:spLocks noChangeArrowheads="1"/>
          </p:cNvSpPr>
          <p:nvPr/>
        </p:nvSpPr>
        <p:spPr bwMode="auto">
          <a:xfrm>
            <a:off x="5029200" y="2490787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yp</a:t>
            </a:r>
          </a:p>
        </p:txBody>
      </p:sp>
      <p:sp>
        <p:nvSpPr>
          <p:cNvPr id="176168" name="Rectangle 40"/>
          <p:cNvSpPr>
            <a:spLocks noChangeArrowheads="1"/>
          </p:cNvSpPr>
          <p:nvPr/>
        </p:nvSpPr>
        <p:spPr bwMode="auto">
          <a:xfrm>
            <a:off x="5029200" y="2871787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xp</a:t>
            </a:r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533400" y="1524000"/>
            <a:ext cx="685800" cy="3581400"/>
            <a:chOff x="3984" y="1008"/>
            <a:chExt cx="1584" cy="2256"/>
          </a:xfrm>
        </p:grpSpPr>
        <p:sp>
          <p:nvSpPr>
            <p:cNvPr id="176171" name="Rectangle 43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%eax</a:t>
              </a:r>
            </a:p>
          </p:txBody>
        </p:sp>
        <p:sp>
          <p:nvSpPr>
            <p:cNvPr id="176172" name="Rectangle 44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edx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176173" name="Rectangle 45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ecx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176174" name="Rectangle 46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176175" name="Rectangle 47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176176" name="Rectangle 48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176177" name="Rectangle 49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%esp</a:t>
              </a:r>
            </a:p>
          </p:txBody>
        </p:sp>
        <p:sp>
          <p:nvSpPr>
            <p:cNvPr id="176178" name="Rectangle 50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%ebp</a:t>
              </a:r>
            </a:p>
          </p:txBody>
        </p:sp>
      </p:grpSp>
      <p:grpSp>
        <p:nvGrpSpPr>
          <p:cNvPr id="3" name="Group 51"/>
          <p:cNvGrpSpPr>
            <a:grpSpLocks/>
          </p:cNvGrpSpPr>
          <p:nvPr/>
        </p:nvGrpSpPr>
        <p:grpSpPr bwMode="auto">
          <a:xfrm>
            <a:off x="1219200" y="1524000"/>
            <a:ext cx="1066800" cy="3581400"/>
            <a:chOff x="3984" y="1008"/>
            <a:chExt cx="1584" cy="2256"/>
          </a:xfrm>
        </p:grpSpPr>
        <p:sp>
          <p:nvSpPr>
            <p:cNvPr id="176180" name="Rectangle 52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1" name="Rectangle 53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2" name="Rectangle 54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3" name="Rectangle 55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4" name="Rectangle 56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5" name="Rectangle 57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6" name="Rectangle 58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7" name="Rectangle 59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0x104</a:t>
              </a:r>
            </a:p>
          </p:txBody>
        </p:sp>
      </p:grpSp>
      <p:sp>
        <p:nvSpPr>
          <p:cNvPr id="54" name="Rectangle 4"/>
          <p:cNvSpPr>
            <a:spLocks noChangeArrowheads="1"/>
          </p:cNvSpPr>
          <p:nvPr/>
        </p:nvSpPr>
        <p:spPr bwMode="auto">
          <a:xfrm>
            <a:off x="2743200" y="4495800"/>
            <a:ext cx="5943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8(%</a:t>
            </a:r>
            <a:r>
              <a:rPr lang="en-US" sz="1800" dirty="0" err="1" smtClean="0">
                <a:latin typeface="Courier New" pitchFamily="49" charset="0"/>
              </a:rPr>
              <a:t>esp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12(%</a:t>
            </a:r>
            <a:r>
              <a:rPr lang="en-US" sz="1800" dirty="0" err="1" smtClean="0">
                <a:latin typeface="Courier New" pitchFamily="49" charset="0"/>
              </a:rPr>
              <a:t>esp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(t0)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(t1)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= t1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= t0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/>
              <a:t>Understanding Swap</a:t>
            </a:r>
          </a:p>
        </p:txBody>
      </p:sp>
      <p:sp>
        <p:nvSpPr>
          <p:cNvPr id="177156" name="Rectangle 4"/>
          <p:cNvSpPr>
            <a:spLocks noChangeArrowheads="1"/>
          </p:cNvSpPr>
          <p:nvPr/>
        </p:nvSpPr>
        <p:spPr bwMode="auto">
          <a:xfrm>
            <a:off x="6553200" y="2490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</a:t>
            </a:r>
          </a:p>
        </p:txBody>
      </p:sp>
      <p:sp>
        <p:nvSpPr>
          <p:cNvPr id="177157" name="Rectangle 5"/>
          <p:cNvSpPr>
            <a:spLocks noChangeArrowheads="1"/>
          </p:cNvSpPr>
          <p:nvPr/>
        </p:nvSpPr>
        <p:spPr bwMode="auto">
          <a:xfrm>
            <a:off x="6553200" y="2871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77158" name="Rectangle 6"/>
          <p:cNvSpPr>
            <a:spLocks noChangeArrowheads="1"/>
          </p:cNvSpPr>
          <p:nvPr/>
        </p:nvSpPr>
        <p:spPr bwMode="auto">
          <a:xfrm>
            <a:off x="6553200" y="3252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 err="1">
                <a:latin typeface="Calibri" pitchFamily="34" charset="0"/>
              </a:rPr>
              <a:t>Rtn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adr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77159" name="Rectangle 7"/>
          <p:cNvSpPr>
            <a:spLocks noChangeArrowheads="1"/>
          </p:cNvSpPr>
          <p:nvPr/>
        </p:nvSpPr>
        <p:spPr bwMode="auto">
          <a:xfrm>
            <a:off x="6553200" y="3633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77160" name="Line 8"/>
          <p:cNvSpPr>
            <a:spLocks noChangeShapeType="1"/>
          </p:cNvSpPr>
          <p:nvPr/>
        </p:nvSpPr>
        <p:spPr bwMode="auto">
          <a:xfrm>
            <a:off x="5715000" y="3862387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77161" name="Text Box 9"/>
          <p:cNvSpPr txBox="1">
            <a:spLocks noChangeArrowheads="1"/>
          </p:cNvSpPr>
          <p:nvPr/>
        </p:nvSpPr>
        <p:spPr bwMode="auto">
          <a:xfrm>
            <a:off x="4953000" y="3709987"/>
            <a:ext cx="73609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esp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77162" name="Text Box 10"/>
          <p:cNvSpPr txBox="1">
            <a:spLocks noChangeArrowheads="1"/>
          </p:cNvSpPr>
          <p:nvPr/>
        </p:nvSpPr>
        <p:spPr bwMode="auto">
          <a:xfrm>
            <a:off x="6019800" y="3633787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0 </a:t>
            </a:r>
          </a:p>
        </p:txBody>
      </p:sp>
      <p:sp>
        <p:nvSpPr>
          <p:cNvPr id="177163" name="Text Box 11"/>
          <p:cNvSpPr txBox="1">
            <a:spLocks noChangeArrowheads="1"/>
          </p:cNvSpPr>
          <p:nvPr/>
        </p:nvSpPr>
        <p:spPr bwMode="auto">
          <a:xfrm>
            <a:off x="6019800" y="3252787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4 </a:t>
            </a:r>
          </a:p>
        </p:txBody>
      </p:sp>
      <p:sp>
        <p:nvSpPr>
          <p:cNvPr id="177164" name="Text Box 12"/>
          <p:cNvSpPr txBox="1">
            <a:spLocks noChangeArrowheads="1"/>
          </p:cNvSpPr>
          <p:nvPr/>
        </p:nvSpPr>
        <p:spPr bwMode="auto">
          <a:xfrm>
            <a:off x="6019800" y="2871787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8 </a:t>
            </a:r>
          </a:p>
        </p:txBody>
      </p:sp>
      <p:sp>
        <p:nvSpPr>
          <p:cNvPr id="177165" name="Text Box 13"/>
          <p:cNvSpPr txBox="1">
            <a:spLocks noChangeArrowheads="1"/>
          </p:cNvSpPr>
          <p:nvPr/>
        </p:nvSpPr>
        <p:spPr bwMode="auto">
          <a:xfrm>
            <a:off x="6019800" y="2490787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 </a:t>
            </a:r>
          </a:p>
        </p:txBody>
      </p:sp>
      <p:sp>
        <p:nvSpPr>
          <p:cNvPr id="177166" name="Text Box 14"/>
          <p:cNvSpPr txBox="1">
            <a:spLocks noChangeArrowheads="1"/>
          </p:cNvSpPr>
          <p:nvPr/>
        </p:nvSpPr>
        <p:spPr bwMode="auto">
          <a:xfrm>
            <a:off x="5638800" y="2033587"/>
            <a:ext cx="7707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Offset</a:t>
            </a:r>
          </a:p>
        </p:txBody>
      </p:sp>
      <p:sp>
        <p:nvSpPr>
          <p:cNvPr id="177169" name="Rectangle 17"/>
          <p:cNvSpPr>
            <a:spLocks noChangeArrowheads="1"/>
          </p:cNvSpPr>
          <p:nvPr/>
        </p:nvSpPr>
        <p:spPr bwMode="auto">
          <a:xfrm>
            <a:off x="6553200" y="585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123</a:t>
            </a:r>
          </a:p>
        </p:txBody>
      </p:sp>
      <p:sp>
        <p:nvSpPr>
          <p:cNvPr id="177170" name="Rectangle 18"/>
          <p:cNvSpPr>
            <a:spLocks noChangeArrowheads="1"/>
          </p:cNvSpPr>
          <p:nvPr/>
        </p:nvSpPr>
        <p:spPr bwMode="auto">
          <a:xfrm>
            <a:off x="6553200" y="966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456</a:t>
            </a:r>
          </a:p>
        </p:txBody>
      </p:sp>
      <p:sp>
        <p:nvSpPr>
          <p:cNvPr id="177171" name="Rectangle 19"/>
          <p:cNvSpPr>
            <a:spLocks noChangeArrowheads="1"/>
          </p:cNvSpPr>
          <p:nvPr/>
        </p:nvSpPr>
        <p:spPr bwMode="auto">
          <a:xfrm>
            <a:off x="6553200" y="1347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7172" name="Rectangle 20"/>
          <p:cNvSpPr>
            <a:spLocks noChangeArrowheads="1"/>
          </p:cNvSpPr>
          <p:nvPr/>
        </p:nvSpPr>
        <p:spPr bwMode="auto">
          <a:xfrm>
            <a:off x="6553200" y="1728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7173" name="Rectangle 21"/>
          <p:cNvSpPr>
            <a:spLocks noChangeArrowheads="1"/>
          </p:cNvSpPr>
          <p:nvPr/>
        </p:nvSpPr>
        <p:spPr bwMode="auto">
          <a:xfrm>
            <a:off x="6553200" y="2109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7174" name="Text Box 22"/>
          <p:cNvSpPr txBox="1">
            <a:spLocks noChangeArrowheads="1"/>
          </p:cNvSpPr>
          <p:nvPr/>
        </p:nvSpPr>
        <p:spPr bwMode="auto">
          <a:xfrm>
            <a:off x="7620000" y="292655"/>
            <a:ext cx="94833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Address</a:t>
            </a:r>
          </a:p>
        </p:txBody>
      </p:sp>
      <p:sp>
        <p:nvSpPr>
          <p:cNvPr id="177175" name="Text Box 23"/>
          <p:cNvSpPr txBox="1">
            <a:spLocks noChangeArrowheads="1"/>
          </p:cNvSpPr>
          <p:nvPr/>
        </p:nvSpPr>
        <p:spPr bwMode="auto">
          <a:xfrm>
            <a:off x="7696200" y="585787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 </a:t>
            </a:r>
          </a:p>
        </p:txBody>
      </p:sp>
      <p:sp>
        <p:nvSpPr>
          <p:cNvPr id="177176" name="Text Box 24"/>
          <p:cNvSpPr txBox="1">
            <a:spLocks noChangeArrowheads="1"/>
          </p:cNvSpPr>
          <p:nvPr/>
        </p:nvSpPr>
        <p:spPr bwMode="auto">
          <a:xfrm>
            <a:off x="7696200" y="981075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 </a:t>
            </a:r>
          </a:p>
        </p:txBody>
      </p:sp>
      <p:sp>
        <p:nvSpPr>
          <p:cNvPr id="177177" name="Text Box 25"/>
          <p:cNvSpPr txBox="1">
            <a:spLocks noChangeArrowheads="1"/>
          </p:cNvSpPr>
          <p:nvPr/>
        </p:nvSpPr>
        <p:spPr bwMode="auto">
          <a:xfrm>
            <a:off x="7696200" y="1376362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0x11c </a:t>
            </a:r>
          </a:p>
        </p:txBody>
      </p:sp>
      <p:sp>
        <p:nvSpPr>
          <p:cNvPr id="177178" name="Text Box 26"/>
          <p:cNvSpPr txBox="1">
            <a:spLocks noChangeArrowheads="1"/>
          </p:cNvSpPr>
          <p:nvPr/>
        </p:nvSpPr>
        <p:spPr bwMode="auto">
          <a:xfrm>
            <a:off x="7696200" y="1771650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0x118 </a:t>
            </a:r>
          </a:p>
        </p:txBody>
      </p:sp>
      <p:sp>
        <p:nvSpPr>
          <p:cNvPr id="177179" name="Text Box 27"/>
          <p:cNvSpPr txBox="1">
            <a:spLocks noChangeArrowheads="1"/>
          </p:cNvSpPr>
          <p:nvPr/>
        </p:nvSpPr>
        <p:spPr bwMode="auto">
          <a:xfrm>
            <a:off x="7696200" y="2166937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0x114 </a:t>
            </a:r>
          </a:p>
        </p:txBody>
      </p:sp>
      <p:sp>
        <p:nvSpPr>
          <p:cNvPr id="177180" name="Text Box 28"/>
          <p:cNvSpPr txBox="1">
            <a:spLocks noChangeArrowheads="1"/>
          </p:cNvSpPr>
          <p:nvPr/>
        </p:nvSpPr>
        <p:spPr bwMode="auto">
          <a:xfrm>
            <a:off x="7696200" y="2562225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0x110 </a:t>
            </a:r>
          </a:p>
        </p:txBody>
      </p:sp>
      <p:sp>
        <p:nvSpPr>
          <p:cNvPr id="177181" name="Text Box 29"/>
          <p:cNvSpPr txBox="1">
            <a:spLocks noChangeArrowheads="1"/>
          </p:cNvSpPr>
          <p:nvPr/>
        </p:nvSpPr>
        <p:spPr bwMode="auto">
          <a:xfrm>
            <a:off x="7696200" y="2957512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0x10c</a:t>
            </a:r>
          </a:p>
        </p:txBody>
      </p:sp>
      <p:sp>
        <p:nvSpPr>
          <p:cNvPr id="177182" name="Text Box 30"/>
          <p:cNvSpPr txBox="1">
            <a:spLocks noChangeArrowheads="1"/>
          </p:cNvSpPr>
          <p:nvPr/>
        </p:nvSpPr>
        <p:spPr bwMode="auto">
          <a:xfrm>
            <a:off x="7696200" y="3352800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0x108 </a:t>
            </a:r>
          </a:p>
        </p:txBody>
      </p:sp>
      <p:sp>
        <p:nvSpPr>
          <p:cNvPr id="177183" name="Text Box 31"/>
          <p:cNvSpPr txBox="1">
            <a:spLocks noChangeArrowheads="1"/>
          </p:cNvSpPr>
          <p:nvPr/>
        </p:nvSpPr>
        <p:spPr bwMode="auto">
          <a:xfrm>
            <a:off x="7696200" y="3748087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 </a:t>
            </a:r>
          </a:p>
        </p:txBody>
      </p:sp>
      <p:sp>
        <p:nvSpPr>
          <p:cNvPr id="177185" name="Rectangle 33"/>
          <p:cNvSpPr>
            <a:spLocks noChangeArrowheads="1"/>
          </p:cNvSpPr>
          <p:nvPr/>
        </p:nvSpPr>
        <p:spPr bwMode="auto">
          <a:xfrm>
            <a:off x="5029200" y="2490787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yp</a:t>
            </a:r>
          </a:p>
        </p:txBody>
      </p:sp>
      <p:sp>
        <p:nvSpPr>
          <p:cNvPr id="177186" name="Rectangle 34"/>
          <p:cNvSpPr>
            <a:spLocks noChangeArrowheads="1"/>
          </p:cNvSpPr>
          <p:nvPr/>
        </p:nvSpPr>
        <p:spPr bwMode="auto">
          <a:xfrm>
            <a:off x="5029200" y="2871787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xp</a:t>
            </a: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533400" y="1524000"/>
            <a:ext cx="685800" cy="3581400"/>
            <a:chOff x="3984" y="1008"/>
            <a:chExt cx="1584" cy="2256"/>
          </a:xfrm>
        </p:grpSpPr>
        <p:sp>
          <p:nvSpPr>
            <p:cNvPr id="177188" name="Rectangle 36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%eax</a:t>
              </a:r>
            </a:p>
          </p:txBody>
        </p:sp>
        <p:sp>
          <p:nvSpPr>
            <p:cNvPr id="177189" name="Rectangle 37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edx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177190" name="Rectangle 38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%ecx</a:t>
              </a:r>
            </a:p>
          </p:txBody>
        </p:sp>
        <p:sp>
          <p:nvSpPr>
            <p:cNvPr id="177191" name="Rectangle 39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177192" name="Rectangle 40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177193" name="Rectangle 41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177194" name="Rectangle 42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esp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177195" name="Rectangle 43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%ebp</a:t>
              </a:r>
            </a:p>
          </p:txBody>
        </p:sp>
      </p:grpSp>
      <p:sp>
        <p:nvSpPr>
          <p:cNvPr id="177197" name="Rectangle 45"/>
          <p:cNvSpPr>
            <a:spLocks noChangeArrowheads="1"/>
          </p:cNvSpPr>
          <p:nvPr/>
        </p:nvSpPr>
        <p:spPr bwMode="auto">
          <a:xfrm>
            <a:off x="1219200" y="1524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7198" name="Rectangle 46"/>
          <p:cNvSpPr>
            <a:spLocks noChangeArrowheads="1"/>
          </p:cNvSpPr>
          <p:nvPr/>
        </p:nvSpPr>
        <p:spPr bwMode="auto">
          <a:xfrm>
            <a:off x="1219200" y="1981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0x124</a:t>
            </a:r>
            <a:endParaRPr lang="en-US" sz="1800" dirty="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177199" name="Rectangle 47"/>
          <p:cNvSpPr>
            <a:spLocks noChangeArrowheads="1"/>
          </p:cNvSpPr>
          <p:nvPr/>
        </p:nvSpPr>
        <p:spPr bwMode="auto">
          <a:xfrm>
            <a:off x="1219200" y="24384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solidFill>
                <a:srgbClr val="CC0000"/>
              </a:solidFill>
              <a:latin typeface="Courier New" pitchFamily="49" charset="0"/>
            </a:endParaRPr>
          </a:p>
        </p:txBody>
      </p:sp>
      <p:sp>
        <p:nvSpPr>
          <p:cNvPr id="177200" name="Rectangle 48"/>
          <p:cNvSpPr>
            <a:spLocks noChangeArrowheads="1"/>
          </p:cNvSpPr>
          <p:nvPr/>
        </p:nvSpPr>
        <p:spPr bwMode="auto">
          <a:xfrm>
            <a:off x="1219200" y="28956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7201" name="Rectangle 49"/>
          <p:cNvSpPr>
            <a:spLocks noChangeArrowheads="1"/>
          </p:cNvSpPr>
          <p:nvPr/>
        </p:nvSpPr>
        <p:spPr bwMode="auto">
          <a:xfrm>
            <a:off x="1219200" y="33528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7202" name="Rectangle 50"/>
          <p:cNvSpPr>
            <a:spLocks noChangeArrowheads="1"/>
          </p:cNvSpPr>
          <p:nvPr/>
        </p:nvSpPr>
        <p:spPr bwMode="auto">
          <a:xfrm>
            <a:off x="1219200" y="3810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7203" name="Rectangle 51"/>
          <p:cNvSpPr>
            <a:spLocks noChangeArrowheads="1"/>
          </p:cNvSpPr>
          <p:nvPr/>
        </p:nvSpPr>
        <p:spPr bwMode="auto">
          <a:xfrm>
            <a:off x="1219200" y="42672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7204" name="Rectangle 52"/>
          <p:cNvSpPr>
            <a:spLocks noChangeArrowheads="1"/>
          </p:cNvSpPr>
          <p:nvPr/>
        </p:nvSpPr>
        <p:spPr bwMode="auto">
          <a:xfrm>
            <a:off x="1219200" y="47244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</a:t>
            </a:r>
          </a:p>
        </p:txBody>
      </p:sp>
      <p:sp>
        <p:nvSpPr>
          <p:cNvPr id="177216" name="Rectangle 64"/>
          <p:cNvSpPr>
            <a:spLocks noChangeArrowheads="1"/>
          </p:cNvSpPr>
          <p:nvPr/>
        </p:nvSpPr>
        <p:spPr bwMode="auto">
          <a:xfrm>
            <a:off x="1219200" y="24384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solidFill>
                <a:srgbClr val="CC0000"/>
              </a:solidFill>
              <a:latin typeface="Courier New" pitchFamily="49" charset="0"/>
            </a:endParaRPr>
          </a:p>
        </p:txBody>
      </p:sp>
      <p:sp>
        <p:nvSpPr>
          <p:cNvPr id="55" name="Rectangle 4"/>
          <p:cNvSpPr>
            <a:spLocks noChangeArrowheads="1"/>
          </p:cNvSpPr>
          <p:nvPr/>
        </p:nvSpPr>
        <p:spPr bwMode="auto">
          <a:xfrm>
            <a:off x="2743200" y="4495800"/>
            <a:ext cx="5943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movl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	8(%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esp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), 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edx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	#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edx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 =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xp</a:t>
            </a:r>
            <a:endParaRPr lang="en-US" sz="1800" dirty="0" smtClean="0">
              <a:solidFill>
                <a:srgbClr val="FF0000"/>
              </a:solidFill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12(%</a:t>
            </a:r>
            <a:r>
              <a:rPr lang="en-US" sz="1800" dirty="0" err="1" smtClean="0">
                <a:latin typeface="Courier New" pitchFamily="49" charset="0"/>
              </a:rPr>
              <a:t>esp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(t0)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(t1)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= t1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= t0</a:t>
            </a:r>
          </a:p>
        </p:txBody>
      </p:sp>
      <p:sp>
        <p:nvSpPr>
          <p:cNvPr id="52" name="Rectangle 5"/>
          <p:cNvSpPr>
            <a:spLocks noChangeArrowheads="1"/>
          </p:cNvSpPr>
          <p:nvPr/>
        </p:nvSpPr>
        <p:spPr bwMode="auto">
          <a:xfrm>
            <a:off x="6553200" y="2871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solidFill>
                  <a:srgbClr val="FF0000"/>
                </a:solidFill>
                <a:latin typeface="Courier New" pitchFamily="49" charset="0"/>
              </a:rPr>
              <a:t>0x124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231" name="Rectangle 55"/>
          <p:cNvSpPr>
            <a:spLocks noChangeArrowheads="1"/>
          </p:cNvSpPr>
          <p:nvPr/>
        </p:nvSpPr>
        <p:spPr bwMode="auto">
          <a:xfrm>
            <a:off x="1219200" y="1981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/>
              <a:t>Understanding Swap</a:t>
            </a:r>
          </a:p>
        </p:txBody>
      </p:sp>
      <p:sp>
        <p:nvSpPr>
          <p:cNvPr id="178180" name="Rectangle 4"/>
          <p:cNvSpPr>
            <a:spLocks noChangeArrowheads="1"/>
          </p:cNvSpPr>
          <p:nvPr/>
        </p:nvSpPr>
        <p:spPr bwMode="auto">
          <a:xfrm>
            <a:off x="6553200" y="2490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0x120</a:t>
            </a:r>
          </a:p>
        </p:txBody>
      </p:sp>
      <p:sp>
        <p:nvSpPr>
          <p:cNvPr id="178181" name="Rectangle 5"/>
          <p:cNvSpPr>
            <a:spLocks noChangeArrowheads="1"/>
          </p:cNvSpPr>
          <p:nvPr/>
        </p:nvSpPr>
        <p:spPr bwMode="auto">
          <a:xfrm>
            <a:off x="6553200" y="2871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78182" name="Rectangle 6"/>
          <p:cNvSpPr>
            <a:spLocks noChangeArrowheads="1"/>
          </p:cNvSpPr>
          <p:nvPr/>
        </p:nvSpPr>
        <p:spPr bwMode="auto">
          <a:xfrm>
            <a:off x="6553200" y="3252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 err="1">
                <a:latin typeface="Calibri" pitchFamily="34" charset="0"/>
              </a:rPr>
              <a:t>Rtn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adr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78183" name="Rectangle 7"/>
          <p:cNvSpPr>
            <a:spLocks noChangeArrowheads="1"/>
          </p:cNvSpPr>
          <p:nvPr/>
        </p:nvSpPr>
        <p:spPr bwMode="auto">
          <a:xfrm>
            <a:off x="6553200" y="3633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78184" name="Line 8"/>
          <p:cNvSpPr>
            <a:spLocks noChangeShapeType="1"/>
          </p:cNvSpPr>
          <p:nvPr/>
        </p:nvSpPr>
        <p:spPr bwMode="auto">
          <a:xfrm>
            <a:off x="5715000" y="3862387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78185" name="Text Box 9"/>
          <p:cNvSpPr txBox="1">
            <a:spLocks noChangeArrowheads="1"/>
          </p:cNvSpPr>
          <p:nvPr/>
        </p:nvSpPr>
        <p:spPr bwMode="auto">
          <a:xfrm>
            <a:off x="4953000" y="3709987"/>
            <a:ext cx="73609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esp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78186" name="Text Box 10"/>
          <p:cNvSpPr txBox="1">
            <a:spLocks noChangeArrowheads="1"/>
          </p:cNvSpPr>
          <p:nvPr/>
        </p:nvSpPr>
        <p:spPr bwMode="auto">
          <a:xfrm>
            <a:off x="6019800" y="3633787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0 </a:t>
            </a:r>
          </a:p>
        </p:txBody>
      </p:sp>
      <p:sp>
        <p:nvSpPr>
          <p:cNvPr id="178187" name="Text Box 11"/>
          <p:cNvSpPr txBox="1">
            <a:spLocks noChangeArrowheads="1"/>
          </p:cNvSpPr>
          <p:nvPr/>
        </p:nvSpPr>
        <p:spPr bwMode="auto">
          <a:xfrm>
            <a:off x="6019800" y="3252787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4 </a:t>
            </a:r>
          </a:p>
        </p:txBody>
      </p:sp>
      <p:sp>
        <p:nvSpPr>
          <p:cNvPr id="178188" name="Text Box 12"/>
          <p:cNvSpPr txBox="1">
            <a:spLocks noChangeArrowheads="1"/>
          </p:cNvSpPr>
          <p:nvPr/>
        </p:nvSpPr>
        <p:spPr bwMode="auto">
          <a:xfrm>
            <a:off x="6019800" y="2871787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8 </a:t>
            </a:r>
          </a:p>
        </p:txBody>
      </p:sp>
      <p:sp>
        <p:nvSpPr>
          <p:cNvPr id="178189" name="Text Box 13"/>
          <p:cNvSpPr txBox="1">
            <a:spLocks noChangeArrowheads="1"/>
          </p:cNvSpPr>
          <p:nvPr/>
        </p:nvSpPr>
        <p:spPr bwMode="auto">
          <a:xfrm>
            <a:off x="6019800" y="2490787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 </a:t>
            </a:r>
          </a:p>
        </p:txBody>
      </p:sp>
      <p:sp>
        <p:nvSpPr>
          <p:cNvPr id="178190" name="Text Box 14"/>
          <p:cNvSpPr txBox="1">
            <a:spLocks noChangeArrowheads="1"/>
          </p:cNvSpPr>
          <p:nvPr/>
        </p:nvSpPr>
        <p:spPr bwMode="auto">
          <a:xfrm>
            <a:off x="5638800" y="2033587"/>
            <a:ext cx="7707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Offset</a:t>
            </a:r>
          </a:p>
        </p:txBody>
      </p:sp>
      <p:sp>
        <p:nvSpPr>
          <p:cNvPr id="178193" name="Rectangle 17"/>
          <p:cNvSpPr>
            <a:spLocks noChangeArrowheads="1"/>
          </p:cNvSpPr>
          <p:nvPr/>
        </p:nvSpPr>
        <p:spPr bwMode="auto">
          <a:xfrm>
            <a:off x="6553200" y="585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123</a:t>
            </a:r>
          </a:p>
        </p:txBody>
      </p:sp>
      <p:sp>
        <p:nvSpPr>
          <p:cNvPr id="178194" name="Rectangle 18"/>
          <p:cNvSpPr>
            <a:spLocks noChangeArrowheads="1"/>
          </p:cNvSpPr>
          <p:nvPr/>
        </p:nvSpPr>
        <p:spPr bwMode="auto">
          <a:xfrm>
            <a:off x="6553200" y="966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456</a:t>
            </a:r>
          </a:p>
        </p:txBody>
      </p:sp>
      <p:sp>
        <p:nvSpPr>
          <p:cNvPr id="178195" name="Rectangle 19"/>
          <p:cNvSpPr>
            <a:spLocks noChangeArrowheads="1"/>
          </p:cNvSpPr>
          <p:nvPr/>
        </p:nvSpPr>
        <p:spPr bwMode="auto">
          <a:xfrm>
            <a:off x="6553200" y="1347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8196" name="Rectangle 20"/>
          <p:cNvSpPr>
            <a:spLocks noChangeArrowheads="1"/>
          </p:cNvSpPr>
          <p:nvPr/>
        </p:nvSpPr>
        <p:spPr bwMode="auto">
          <a:xfrm>
            <a:off x="6553200" y="1728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8197" name="Rectangle 21"/>
          <p:cNvSpPr>
            <a:spLocks noChangeArrowheads="1"/>
          </p:cNvSpPr>
          <p:nvPr/>
        </p:nvSpPr>
        <p:spPr bwMode="auto">
          <a:xfrm>
            <a:off x="6553200" y="2109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8198" name="Text Box 22"/>
          <p:cNvSpPr txBox="1">
            <a:spLocks noChangeArrowheads="1"/>
          </p:cNvSpPr>
          <p:nvPr/>
        </p:nvSpPr>
        <p:spPr bwMode="auto">
          <a:xfrm>
            <a:off x="7620000" y="292655"/>
            <a:ext cx="94833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Address</a:t>
            </a:r>
          </a:p>
        </p:txBody>
      </p:sp>
      <p:sp>
        <p:nvSpPr>
          <p:cNvPr id="178199" name="Text Box 23"/>
          <p:cNvSpPr txBox="1">
            <a:spLocks noChangeArrowheads="1"/>
          </p:cNvSpPr>
          <p:nvPr/>
        </p:nvSpPr>
        <p:spPr bwMode="auto">
          <a:xfrm>
            <a:off x="7696200" y="585787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 </a:t>
            </a:r>
          </a:p>
        </p:txBody>
      </p:sp>
      <p:sp>
        <p:nvSpPr>
          <p:cNvPr id="178200" name="Text Box 24"/>
          <p:cNvSpPr txBox="1">
            <a:spLocks noChangeArrowheads="1"/>
          </p:cNvSpPr>
          <p:nvPr/>
        </p:nvSpPr>
        <p:spPr bwMode="auto">
          <a:xfrm>
            <a:off x="7696200" y="981075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 </a:t>
            </a:r>
          </a:p>
        </p:txBody>
      </p:sp>
      <p:sp>
        <p:nvSpPr>
          <p:cNvPr id="178201" name="Text Box 25"/>
          <p:cNvSpPr txBox="1">
            <a:spLocks noChangeArrowheads="1"/>
          </p:cNvSpPr>
          <p:nvPr/>
        </p:nvSpPr>
        <p:spPr bwMode="auto">
          <a:xfrm>
            <a:off x="7696200" y="1376362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0x11c </a:t>
            </a:r>
          </a:p>
        </p:txBody>
      </p:sp>
      <p:sp>
        <p:nvSpPr>
          <p:cNvPr id="178202" name="Text Box 26"/>
          <p:cNvSpPr txBox="1">
            <a:spLocks noChangeArrowheads="1"/>
          </p:cNvSpPr>
          <p:nvPr/>
        </p:nvSpPr>
        <p:spPr bwMode="auto">
          <a:xfrm>
            <a:off x="7696200" y="1771650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0x118 </a:t>
            </a:r>
          </a:p>
        </p:txBody>
      </p:sp>
      <p:sp>
        <p:nvSpPr>
          <p:cNvPr id="178203" name="Text Box 27"/>
          <p:cNvSpPr txBox="1">
            <a:spLocks noChangeArrowheads="1"/>
          </p:cNvSpPr>
          <p:nvPr/>
        </p:nvSpPr>
        <p:spPr bwMode="auto">
          <a:xfrm>
            <a:off x="7696200" y="2166937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0x114 </a:t>
            </a:r>
          </a:p>
        </p:txBody>
      </p:sp>
      <p:sp>
        <p:nvSpPr>
          <p:cNvPr id="178204" name="Text Box 28"/>
          <p:cNvSpPr txBox="1">
            <a:spLocks noChangeArrowheads="1"/>
          </p:cNvSpPr>
          <p:nvPr/>
        </p:nvSpPr>
        <p:spPr bwMode="auto">
          <a:xfrm>
            <a:off x="7696200" y="2562225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0x110 </a:t>
            </a:r>
          </a:p>
        </p:txBody>
      </p:sp>
      <p:sp>
        <p:nvSpPr>
          <p:cNvPr id="178205" name="Text Box 29"/>
          <p:cNvSpPr txBox="1">
            <a:spLocks noChangeArrowheads="1"/>
          </p:cNvSpPr>
          <p:nvPr/>
        </p:nvSpPr>
        <p:spPr bwMode="auto">
          <a:xfrm>
            <a:off x="7696200" y="2957512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0x10c</a:t>
            </a:r>
          </a:p>
        </p:txBody>
      </p:sp>
      <p:sp>
        <p:nvSpPr>
          <p:cNvPr id="178206" name="Text Box 30"/>
          <p:cNvSpPr txBox="1">
            <a:spLocks noChangeArrowheads="1"/>
          </p:cNvSpPr>
          <p:nvPr/>
        </p:nvSpPr>
        <p:spPr bwMode="auto">
          <a:xfrm>
            <a:off x="7696200" y="3352800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0x108 </a:t>
            </a:r>
          </a:p>
        </p:txBody>
      </p:sp>
      <p:sp>
        <p:nvSpPr>
          <p:cNvPr id="178207" name="Text Box 31"/>
          <p:cNvSpPr txBox="1">
            <a:spLocks noChangeArrowheads="1"/>
          </p:cNvSpPr>
          <p:nvPr/>
        </p:nvSpPr>
        <p:spPr bwMode="auto">
          <a:xfrm>
            <a:off x="7696200" y="3748087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 </a:t>
            </a:r>
          </a:p>
        </p:txBody>
      </p:sp>
      <p:sp>
        <p:nvSpPr>
          <p:cNvPr id="178209" name="Rectangle 33"/>
          <p:cNvSpPr>
            <a:spLocks noChangeArrowheads="1"/>
          </p:cNvSpPr>
          <p:nvPr/>
        </p:nvSpPr>
        <p:spPr bwMode="auto">
          <a:xfrm>
            <a:off x="5029200" y="2490787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yp</a:t>
            </a:r>
          </a:p>
        </p:txBody>
      </p:sp>
      <p:sp>
        <p:nvSpPr>
          <p:cNvPr id="178210" name="Rectangle 34"/>
          <p:cNvSpPr>
            <a:spLocks noChangeArrowheads="1"/>
          </p:cNvSpPr>
          <p:nvPr/>
        </p:nvSpPr>
        <p:spPr bwMode="auto">
          <a:xfrm>
            <a:off x="5029200" y="2871787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xp</a:t>
            </a: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533400" y="1524000"/>
            <a:ext cx="685800" cy="3581400"/>
            <a:chOff x="3984" y="1008"/>
            <a:chExt cx="1584" cy="2256"/>
          </a:xfrm>
        </p:grpSpPr>
        <p:sp>
          <p:nvSpPr>
            <p:cNvPr id="178212" name="Rectangle 36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%eax</a:t>
              </a:r>
            </a:p>
          </p:txBody>
        </p:sp>
        <p:sp>
          <p:nvSpPr>
            <p:cNvPr id="178213" name="Rectangle 37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%edx</a:t>
              </a:r>
            </a:p>
          </p:txBody>
        </p:sp>
        <p:sp>
          <p:nvSpPr>
            <p:cNvPr id="178214" name="Rectangle 38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%ecx</a:t>
              </a:r>
            </a:p>
          </p:txBody>
        </p:sp>
        <p:sp>
          <p:nvSpPr>
            <p:cNvPr id="178215" name="Rectangle 39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178216" name="Rectangle 40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178217" name="Rectangle 41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178218" name="Rectangle 42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%esp</a:t>
              </a:r>
            </a:p>
          </p:txBody>
        </p:sp>
        <p:sp>
          <p:nvSpPr>
            <p:cNvPr id="178219" name="Rectangle 43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%ebp</a:t>
              </a:r>
            </a:p>
          </p:txBody>
        </p:sp>
      </p:grpSp>
      <p:sp>
        <p:nvSpPr>
          <p:cNvPr id="178221" name="Rectangle 45"/>
          <p:cNvSpPr>
            <a:spLocks noChangeArrowheads="1"/>
          </p:cNvSpPr>
          <p:nvPr/>
        </p:nvSpPr>
        <p:spPr bwMode="auto">
          <a:xfrm>
            <a:off x="1219200" y="1524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</a:rPr>
              <a:t>0x120</a:t>
            </a:r>
          </a:p>
        </p:txBody>
      </p:sp>
      <p:sp>
        <p:nvSpPr>
          <p:cNvPr id="178223" name="Rectangle 47"/>
          <p:cNvSpPr>
            <a:spLocks noChangeArrowheads="1"/>
          </p:cNvSpPr>
          <p:nvPr/>
        </p:nvSpPr>
        <p:spPr bwMode="auto">
          <a:xfrm>
            <a:off x="1219200" y="24384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178224" name="Rectangle 48"/>
          <p:cNvSpPr>
            <a:spLocks noChangeArrowheads="1"/>
          </p:cNvSpPr>
          <p:nvPr/>
        </p:nvSpPr>
        <p:spPr bwMode="auto">
          <a:xfrm>
            <a:off x="1219200" y="28956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8225" name="Rectangle 49"/>
          <p:cNvSpPr>
            <a:spLocks noChangeArrowheads="1"/>
          </p:cNvSpPr>
          <p:nvPr/>
        </p:nvSpPr>
        <p:spPr bwMode="auto">
          <a:xfrm>
            <a:off x="1219200" y="33528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8226" name="Rectangle 50"/>
          <p:cNvSpPr>
            <a:spLocks noChangeArrowheads="1"/>
          </p:cNvSpPr>
          <p:nvPr/>
        </p:nvSpPr>
        <p:spPr bwMode="auto">
          <a:xfrm>
            <a:off x="1219200" y="3810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8227" name="Rectangle 51"/>
          <p:cNvSpPr>
            <a:spLocks noChangeArrowheads="1"/>
          </p:cNvSpPr>
          <p:nvPr/>
        </p:nvSpPr>
        <p:spPr bwMode="auto">
          <a:xfrm>
            <a:off x="1219200" y="42672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8228" name="Rectangle 52"/>
          <p:cNvSpPr>
            <a:spLocks noChangeArrowheads="1"/>
          </p:cNvSpPr>
          <p:nvPr/>
        </p:nvSpPr>
        <p:spPr bwMode="auto">
          <a:xfrm>
            <a:off x="1219200" y="47244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</a:t>
            </a:r>
          </a:p>
        </p:txBody>
      </p:sp>
      <p:sp>
        <p:nvSpPr>
          <p:cNvPr id="178222" name="Rectangle 46"/>
          <p:cNvSpPr>
            <a:spLocks noChangeArrowheads="1"/>
          </p:cNvSpPr>
          <p:nvPr/>
        </p:nvSpPr>
        <p:spPr bwMode="auto">
          <a:xfrm>
            <a:off x="1219200" y="1981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0x124</a:t>
            </a:r>
          </a:p>
        </p:txBody>
      </p:sp>
      <p:sp>
        <p:nvSpPr>
          <p:cNvPr id="55" name="Rectangle 4"/>
          <p:cNvSpPr>
            <a:spLocks noChangeArrowheads="1"/>
          </p:cNvSpPr>
          <p:nvPr/>
        </p:nvSpPr>
        <p:spPr bwMode="auto">
          <a:xfrm>
            <a:off x="2743200" y="4495800"/>
            <a:ext cx="5943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8(%</a:t>
            </a:r>
            <a:r>
              <a:rPr lang="en-US" sz="1800" dirty="0" err="1" smtClean="0">
                <a:latin typeface="Courier New" pitchFamily="49" charset="0"/>
              </a:rPr>
              <a:t>esp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movl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	12(%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esp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), 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eax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	#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eax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 =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yp</a:t>
            </a:r>
            <a:endParaRPr lang="en-US" sz="1800" dirty="0" smtClean="0">
              <a:solidFill>
                <a:srgbClr val="FF0000"/>
              </a:solidFill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(t0)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(t1)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= t1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= t0</a:t>
            </a:r>
          </a:p>
        </p:txBody>
      </p:sp>
      <p:sp>
        <p:nvSpPr>
          <p:cNvPr id="51" name="Rectangle 63"/>
          <p:cNvSpPr>
            <a:spLocks noChangeArrowheads="1"/>
          </p:cNvSpPr>
          <p:nvPr/>
        </p:nvSpPr>
        <p:spPr bwMode="auto">
          <a:xfrm>
            <a:off x="6553200" y="2490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0x120</a:t>
            </a:r>
            <a:endParaRPr lang="en-US" sz="1800" dirty="0">
              <a:solidFill>
                <a:srgbClr val="FF000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49250"/>
            <a:ext cx="8259762" cy="641350"/>
          </a:xfrm>
        </p:spPr>
        <p:txBody>
          <a:bodyPr/>
          <a:lstStyle/>
          <a:p>
            <a:r>
              <a:rPr lang="en-US" sz="3600" dirty="0"/>
              <a:t>Separation of hardware and software</a:t>
            </a:r>
            <a:endParaRPr lang="en-AU" sz="3600" dirty="0"/>
          </a:p>
        </p:txBody>
      </p:sp>
      <p:sp>
        <p:nvSpPr>
          <p:cNvPr id="503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96975"/>
            <a:ext cx="8154987" cy="5111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The reason for the separation of the </a:t>
            </a:r>
            <a:r>
              <a:rPr lang="en-US" sz="2400" dirty="0" smtClean="0"/>
              <a:t>(software) </a:t>
            </a:r>
            <a:r>
              <a:rPr lang="en-US" sz="2400" dirty="0">
                <a:solidFill>
                  <a:srgbClr val="FF0000"/>
                </a:solidFill>
              </a:rPr>
              <a:t>architecture</a:t>
            </a:r>
            <a:r>
              <a:rPr lang="en-US" sz="2400" dirty="0"/>
              <a:t> from the </a:t>
            </a:r>
            <a:r>
              <a:rPr lang="en-US" sz="2400" dirty="0" smtClean="0">
                <a:solidFill>
                  <a:srgbClr val="FF0000"/>
                </a:solidFill>
              </a:rPr>
              <a:t>microarchitecture</a:t>
            </a:r>
            <a:r>
              <a:rPr lang="en-US" sz="2400" dirty="0" smtClean="0"/>
              <a:t> (hardware) </a:t>
            </a:r>
            <a:r>
              <a:rPr lang="en-US" sz="2400" dirty="0"/>
              <a:t>is </a:t>
            </a:r>
            <a:r>
              <a:rPr lang="en-US" sz="2400" u="sng" dirty="0"/>
              <a:t>backwards compatibility</a:t>
            </a:r>
          </a:p>
          <a:p>
            <a:pPr>
              <a:lnSpc>
                <a:spcPct val="90000"/>
              </a:lnSpc>
            </a:pPr>
            <a:endParaRPr lang="en-US" sz="2400" u="sng" dirty="0"/>
          </a:p>
          <a:p>
            <a:pPr>
              <a:lnSpc>
                <a:spcPct val="90000"/>
              </a:lnSpc>
            </a:pPr>
            <a:r>
              <a:rPr lang="en-US" sz="2400" dirty="0"/>
              <a:t>Backwards compatibility ensures: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software written on older processors will run on newer processors (of the same ISA)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processor families can always utilize the latest technology by creating new hardware architectures (for the same ISA)</a:t>
            </a:r>
          </a:p>
          <a:p>
            <a:pPr lvl="1"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400" dirty="0"/>
              <a:t>However, new </a:t>
            </a:r>
            <a:r>
              <a:rPr lang="en-US" sz="2400" dirty="0" smtClean="0">
                <a:solidFill>
                  <a:srgbClr val="FF0000"/>
                </a:solidFill>
              </a:rPr>
              <a:t>microarchitectures</a:t>
            </a:r>
            <a:r>
              <a:rPr lang="en-US" sz="2400" dirty="0" smtClean="0"/>
              <a:t> </a:t>
            </a:r>
            <a:r>
              <a:rPr lang="en-US" sz="2400" dirty="0"/>
              <a:t>often </a:t>
            </a:r>
            <a:r>
              <a:rPr lang="en-US" sz="2400" u="sng" dirty="0"/>
              <a:t>add</a:t>
            </a:r>
            <a:r>
              <a:rPr lang="en-US" sz="2400" dirty="0"/>
              <a:t> to the </a:t>
            </a:r>
            <a:r>
              <a:rPr lang="en-US" sz="2400" dirty="0" smtClean="0"/>
              <a:t>(software) </a:t>
            </a:r>
            <a:r>
              <a:rPr lang="en-US" sz="2400" dirty="0">
                <a:solidFill>
                  <a:srgbClr val="FF0000"/>
                </a:solidFill>
              </a:rPr>
              <a:t>architecture</a:t>
            </a:r>
            <a:r>
              <a:rPr lang="en-US" sz="2400" dirty="0"/>
              <a:t>, so software written on newer processors </a:t>
            </a:r>
            <a:r>
              <a:rPr lang="en-US" sz="2400" u="sng" dirty="0"/>
              <a:t>may not</a:t>
            </a:r>
            <a:r>
              <a:rPr lang="en-US" sz="2400" dirty="0"/>
              <a:t> run on older processors</a:t>
            </a:r>
          </a:p>
        </p:txBody>
      </p:sp>
    </p:spTree>
    <p:extLst>
      <p:ext uri="{BB962C8B-B14F-4D97-AF65-F5344CB8AC3E}">
        <p14:creationId xmlns:p14="http://schemas.microsoft.com/office/powerpoint/2010/main" val="167311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57" name="Rectangle 57"/>
          <p:cNvSpPr>
            <a:spLocks noChangeArrowheads="1"/>
          </p:cNvSpPr>
          <p:nvPr/>
        </p:nvSpPr>
        <p:spPr bwMode="auto">
          <a:xfrm>
            <a:off x="6553200" y="966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456</a:t>
            </a:r>
          </a:p>
        </p:txBody>
      </p:sp>
      <p:sp>
        <p:nvSpPr>
          <p:cNvPr id="179256" name="Rectangle 56"/>
          <p:cNvSpPr>
            <a:spLocks noChangeArrowheads="1"/>
          </p:cNvSpPr>
          <p:nvPr/>
        </p:nvSpPr>
        <p:spPr bwMode="auto">
          <a:xfrm>
            <a:off x="1219200" y="1524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/>
              <a:t>Understanding Swap</a:t>
            </a:r>
          </a:p>
        </p:txBody>
      </p:sp>
      <p:sp>
        <p:nvSpPr>
          <p:cNvPr id="179204" name="Rectangle 4"/>
          <p:cNvSpPr>
            <a:spLocks noChangeArrowheads="1"/>
          </p:cNvSpPr>
          <p:nvPr/>
        </p:nvSpPr>
        <p:spPr bwMode="auto">
          <a:xfrm>
            <a:off x="6553200" y="2490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</a:t>
            </a:r>
          </a:p>
        </p:txBody>
      </p:sp>
      <p:sp>
        <p:nvSpPr>
          <p:cNvPr id="179205" name="Rectangle 5"/>
          <p:cNvSpPr>
            <a:spLocks noChangeArrowheads="1"/>
          </p:cNvSpPr>
          <p:nvPr/>
        </p:nvSpPr>
        <p:spPr bwMode="auto">
          <a:xfrm>
            <a:off x="6553200" y="2871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79206" name="Rectangle 6"/>
          <p:cNvSpPr>
            <a:spLocks noChangeArrowheads="1"/>
          </p:cNvSpPr>
          <p:nvPr/>
        </p:nvSpPr>
        <p:spPr bwMode="auto">
          <a:xfrm>
            <a:off x="6553200" y="3252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 err="1">
                <a:latin typeface="Calibri" pitchFamily="34" charset="0"/>
              </a:rPr>
              <a:t>Rtn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adr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79207" name="Rectangle 7"/>
          <p:cNvSpPr>
            <a:spLocks noChangeArrowheads="1"/>
          </p:cNvSpPr>
          <p:nvPr/>
        </p:nvSpPr>
        <p:spPr bwMode="auto">
          <a:xfrm>
            <a:off x="6553200" y="3633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79208" name="Line 8"/>
          <p:cNvSpPr>
            <a:spLocks noChangeShapeType="1"/>
          </p:cNvSpPr>
          <p:nvPr/>
        </p:nvSpPr>
        <p:spPr bwMode="auto">
          <a:xfrm>
            <a:off x="5715000" y="3862387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79209" name="Text Box 9"/>
          <p:cNvSpPr txBox="1">
            <a:spLocks noChangeArrowheads="1"/>
          </p:cNvSpPr>
          <p:nvPr/>
        </p:nvSpPr>
        <p:spPr bwMode="auto">
          <a:xfrm>
            <a:off x="4953000" y="3709987"/>
            <a:ext cx="73609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esp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79210" name="Text Box 10"/>
          <p:cNvSpPr txBox="1">
            <a:spLocks noChangeArrowheads="1"/>
          </p:cNvSpPr>
          <p:nvPr/>
        </p:nvSpPr>
        <p:spPr bwMode="auto">
          <a:xfrm>
            <a:off x="6019800" y="3633787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0 </a:t>
            </a:r>
          </a:p>
        </p:txBody>
      </p:sp>
      <p:sp>
        <p:nvSpPr>
          <p:cNvPr id="179211" name="Text Box 11"/>
          <p:cNvSpPr txBox="1">
            <a:spLocks noChangeArrowheads="1"/>
          </p:cNvSpPr>
          <p:nvPr/>
        </p:nvSpPr>
        <p:spPr bwMode="auto">
          <a:xfrm>
            <a:off x="6019800" y="3252787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4 </a:t>
            </a:r>
          </a:p>
        </p:txBody>
      </p:sp>
      <p:sp>
        <p:nvSpPr>
          <p:cNvPr id="179212" name="Text Box 12"/>
          <p:cNvSpPr txBox="1">
            <a:spLocks noChangeArrowheads="1"/>
          </p:cNvSpPr>
          <p:nvPr/>
        </p:nvSpPr>
        <p:spPr bwMode="auto">
          <a:xfrm>
            <a:off x="6019800" y="2871787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8 </a:t>
            </a:r>
          </a:p>
        </p:txBody>
      </p:sp>
      <p:sp>
        <p:nvSpPr>
          <p:cNvPr id="179213" name="Text Box 13"/>
          <p:cNvSpPr txBox="1">
            <a:spLocks noChangeArrowheads="1"/>
          </p:cNvSpPr>
          <p:nvPr/>
        </p:nvSpPr>
        <p:spPr bwMode="auto">
          <a:xfrm>
            <a:off x="6019800" y="2490787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 </a:t>
            </a:r>
          </a:p>
        </p:txBody>
      </p:sp>
      <p:sp>
        <p:nvSpPr>
          <p:cNvPr id="179214" name="Text Box 14"/>
          <p:cNvSpPr txBox="1">
            <a:spLocks noChangeArrowheads="1"/>
          </p:cNvSpPr>
          <p:nvPr/>
        </p:nvSpPr>
        <p:spPr bwMode="auto">
          <a:xfrm>
            <a:off x="5638800" y="2033587"/>
            <a:ext cx="7707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Offset</a:t>
            </a:r>
          </a:p>
        </p:txBody>
      </p:sp>
      <p:sp>
        <p:nvSpPr>
          <p:cNvPr id="179218" name="Rectangle 18"/>
          <p:cNvSpPr>
            <a:spLocks noChangeArrowheads="1"/>
          </p:cNvSpPr>
          <p:nvPr/>
        </p:nvSpPr>
        <p:spPr bwMode="auto">
          <a:xfrm>
            <a:off x="6553200" y="966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456</a:t>
            </a:r>
          </a:p>
        </p:txBody>
      </p:sp>
      <p:sp>
        <p:nvSpPr>
          <p:cNvPr id="179219" name="Rectangle 19"/>
          <p:cNvSpPr>
            <a:spLocks noChangeArrowheads="1"/>
          </p:cNvSpPr>
          <p:nvPr/>
        </p:nvSpPr>
        <p:spPr bwMode="auto">
          <a:xfrm>
            <a:off x="6553200" y="1347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9220" name="Rectangle 20"/>
          <p:cNvSpPr>
            <a:spLocks noChangeArrowheads="1"/>
          </p:cNvSpPr>
          <p:nvPr/>
        </p:nvSpPr>
        <p:spPr bwMode="auto">
          <a:xfrm>
            <a:off x="6553200" y="1728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9221" name="Rectangle 21"/>
          <p:cNvSpPr>
            <a:spLocks noChangeArrowheads="1"/>
          </p:cNvSpPr>
          <p:nvPr/>
        </p:nvSpPr>
        <p:spPr bwMode="auto">
          <a:xfrm>
            <a:off x="6553200" y="2109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9222" name="Text Box 22"/>
          <p:cNvSpPr txBox="1">
            <a:spLocks noChangeArrowheads="1"/>
          </p:cNvSpPr>
          <p:nvPr/>
        </p:nvSpPr>
        <p:spPr bwMode="auto">
          <a:xfrm>
            <a:off x="7620000" y="292655"/>
            <a:ext cx="94833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Address</a:t>
            </a:r>
          </a:p>
        </p:txBody>
      </p:sp>
      <p:sp>
        <p:nvSpPr>
          <p:cNvPr id="179223" name="Text Box 23"/>
          <p:cNvSpPr txBox="1">
            <a:spLocks noChangeArrowheads="1"/>
          </p:cNvSpPr>
          <p:nvPr/>
        </p:nvSpPr>
        <p:spPr bwMode="auto">
          <a:xfrm>
            <a:off x="7696200" y="585787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 </a:t>
            </a:r>
          </a:p>
        </p:txBody>
      </p:sp>
      <p:sp>
        <p:nvSpPr>
          <p:cNvPr id="179224" name="Text Box 24"/>
          <p:cNvSpPr txBox="1">
            <a:spLocks noChangeArrowheads="1"/>
          </p:cNvSpPr>
          <p:nvPr/>
        </p:nvSpPr>
        <p:spPr bwMode="auto">
          <a:xfrm>
            <a:off x="7696200" y="981075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 </a:t>
            </a:r>
          </a:p>
        </p:txBody>
      </p:sp>
      <p:sp>
        <p:nvSpPr>
          <p:cNvPr id="179225" name="Text Box 25"/>
          <p:cNvSpPr txBox="1">
            <a:spLocks noChangeArrowheads="1"/>
          </p:cNvSpPr>
          <p:nvPr/>
        </p:nvSpPr>
        <p:spPr bwMode="auto">
          <a:xfrm>
            <a:off x="7696200" y="1376362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0x11c </a:t>
            </a:r>
          </a:p>
        </p:txBody>
      </p:sp>
      <p:sp>
        <p:nvSpPr>
          <p:cNvPr id="179226" name="Text Box 26"/>
          <p:cNvSpPr txBox="1">
            <a:spLocks noChangeArrowheads="1"/>
          </p:cNvSpPr>
          <p:nvPr/>
        </p:nvSpPr>
        <p:spPr bwMode="auto">
          <a:xfrm>
            <a:off x="7696200" y="1771650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0x118 </a:t>
            </a:r>
          </a:p>
        </p:txBody>
      </p:sp>
      <p:sp>
        <p:nvSpPr>
          <p:cNvPr id="179227" name="Text Box 27"/>
          <p:cNvSpPr txBox="1">
            <a:spLocks noChangeArrowheads="1"/>
          </p:cNvSpPr>
          <p:nvPr/>
        </p:nvSpPr>
        <p:spPr bwMode="auto">
          <a:xfrm>
            <a:off x="7696200" y="2166937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0x114 </a:t>
            </a:r>
          </a:p>
        </p:txBody>
      </p:sp>
      <p:sp>
        <p:nvSpPr>
          <p:cNvPr id="179228" name="Text Box 28"/>
          <p:cNvSpPr txBox="1">
            <a:spLocks noChangeArrowheads="1"/>
          </p:cNvSpPr>
          <p:nvPr/>
        </p:nvSpPr>
        <p:spPr bwMode="auto">
          <a:xfrm>
            <a:off x="7696200" y="2562225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0x110 </a:t>
            </a:r>
          </a:p>
        </p:txBody>
      </p:sp>
      <p:sp>
        <p:nvSpPr>
          <p:cNvPr id="179229" name="Text Box 29"/>
          <p:cNvSpPr txBox="1">
            <a:spLocks noChangeArrowheads="1"/>
          </p:cNvSpPr>
          <p:nvPr/>
        </p:nvSpPr>
        <p:spPr bwMode="auto">
          <a:xfrm>
            <a:off x="7696200" y="2957512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0x10c</a:t>
            </a:r>
          </a:p>
        </p:txBody>
      </p:sp>
      <p:sp>
        <p:nvSpPr>
          <p:cNvPr id="179230" name="Text Box 30"/>
          <p:cNvSpPr txBox="1">
            <a:spLocks noChangeArrowheads="1"/>
          </p:cNvSpPr>
          <p:nvPr/>
        </p:nvSpPr>
        <p:spPr bwMode="auto">
          <a:xfrm>
            <a:off x="7696200" y="3352800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0x108 </a:t>
            </a:r>
          </a:p>
        </p:txBody>
      </p:sp>
      <p:sp>
        <p:nvSpPr>
          <p:cNvPr id="179231" name="Text Box 31"/>
          <p:cNvSpPr txBox="1">
            <a:spLocks noChangeArrowheads="1"/>
          </p:cNvSpPr>
          <p:nvPr/>
        </p:nvSpPr>
        <p:spPr bwMode="auto">
          <a:xfrm>
            <a:off x="7696200" y="3748087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 </a:t>
            </a:r>
          </a:p>
        </p:txBody>
      </p:sp>
      <p:sp>
        <p:nvSpPr>
          <p:cNvPr id="179233" name="Rectangle 33"/>
          <p:cNvSpPr>
            <a:spLocks noChangeArrowheads="1"/>
          </p:cNvSpPr>
          <p:nvPr/>
        </p:nvSpPr>
        <p:spPr bwMode="auto">
          <a:xfrm>
            <a:off x="5029200" y="2490787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yp</a:t>
            </a:r>
          </a:p>
        </p:txBody>
      </p:sp>
      <p:sp>
        <p:nvSpPr>
          <p:cNvPr id="179234" name="Rectangle 34"/>
          <p:cNvSpPr>
            <a:spLocks noChangeArrowheads="1"/>
          </p:cNvSpPr>
          <p:nvPr/>
        </p:nvSpPr>
        <p:spPr bwMode="auto">
          <a:xfrm>
            <a:off x="5029200" y="2871787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xp</a:t>
            </a: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533400" y="1524000"/>
            <a:ext cx="685800" cy="3581400"/>
            <a:chOff x="3984" y="1008"/>
            <a:chExt cx="1584" cy="2256"/>
          </a:xfrm>
        </p:grpSpPr>
        <p:sp>
          <p:nvSpPr>
            <p:cNvPr id="179236" name="Rectangle 36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%eax</a:t>
              </a:r>
            </a:p>
          </p:txBody>
        </p:sp>
        <p:sp>
          <p:nvSpPr>
            <p:cNvPr id="179237" name="Rectangle 37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%edx</a:t>
              </a:r>
            </a:p>
          </p:txBody>
        </p:sp>
        <p:sp>
          <p:nvSpPr>
            <p:cNvPr id="179238" name="Rectangle 38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%ecx</a:t>
              </a:r>
            </a:p>
          </p:txBody>
        </p:sp>
        <p:sp>
          <p:nvSpPr>
            <p:cNvPr id="179239" name="Rectangle 39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179240" name="Rectangle 40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179241" name="Rectangle 41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179242" name="Rectangle 42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esp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179243" name="Rectangle 43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%ebp</a:t>
              </a:r>
            </a:p>
          </p:txBody>
        </p:sp>
      </p:grpSp>
      <p:sp>
        <p:nvSpPr>
          <p:cNvPr id="179246" name="Rectangle 46"/>
          <p:cNvSpPr>
            <a:spLocks noChangeArrowheads="1"/>
          </p:cNvSpPr>
          <p:nvPr/>
        </p:nvSpPr>
        <p:spPr bwMode="auto">
          <a:xfrm>
            <a:off x="1219200" y="1981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79247" name="Rectangle 47"/>
          <p:cNvSpPr>
            <a:spLocks noChangeArrowheads="1"/>
          </p:cNvSpPr>
          <p:nvPr/>
        </p:nvSpPr>
        <p:spPr bwMode="auto">
          <a:xfrm>
            <a:off x="1219200" y="24384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</a:rPr>
              <a:t>123</a:t>
            </a:r>
          </a:p>
        </p:txBody>
      </p:sp>
      <p:sp>
        <p:nvSpPr>
          <p:cNvPr id="179248" name="Rectangle 48"/>
          <p:cNvSpPr>
            <a:spLocks noChangeArrowheads="1"/>
          </p:cNvSpPr>
          <p:nvPr/>
        </p:nvSpPr>
        <p:spPr bwMode="auto">
          <a:xfrm>
            <a:off x="1219200" y="28956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179249" name="Rectangle 49"/>
          <p:cNvSpPr>
            <a:spLocks noChangeArrowheads="1"/>
          </p:cNvSpPr>
          <p:nvPr/>
        </p:nvSpPr>
        <p:spPr bwMode="auto">
          <a:xfrm>
            <a:off x="1219200" y="33528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9250" name="Rectangle 50"/>
          <p:cNvSpPr>
            <a:spLocks noChangeArrowheads="1"/>
          </p:cNvSpPr>
          <p:nvPr/>
        </p:nvSpPr>
        <p:spPr bwMode="auto">
          <a:xfrm>
            <a:off x="1219200" y="3810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9251" name="Rectangle 51"/>
          <p:cNvSpPr>
            <a:spLocks noChangeArrowheads="1"/>
          </p:cNvSpPr>
          <p:nvPr/>
        </p:nvSpPr>
        <p:spPr bwMode="auto">
          <a:xfrm>
            <a:off x="1219200" y="42672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9252" name="Rectangle 52"/>
          <p:cNvSpPr>
            <a:spLocks noChangeArrowheads="1"/>
          </p:cNvSpPr>
          <p:nvPr/>
        </p:nvSpPr>
        <p:spPr bwMode="auto">
          <a:xfrm>
            <a:off x="1219200" y="47244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</a:t>
            </a:r>
          </a:p>
        </p:txBody>
      </p:sp>
      <p:sp>
        <p:nvSpPr>
          <p:cNvPr id="179245" name="Rectangle 45"/>
          <p:cNvSpPr>
            <a:spLocks noChangeArrowheads="1"/>
          </p:cNvSpPr>
          <p:nvPr/>
        </p:nvSpPr>
        <p:spPr bwMode="auto">
          <a:xfrm>
            <a:off x="1219200" y="1524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0x120</a:t>
            </a:r>
          </a:p>
        </p:txBody>
      </p:sp>
      <p:sp>
        <p:nvSpPr>
          <p:cNvPr id="54" name="Rectangle 4"/>
          <p:cNvSpPr>
            <a:spLocks noChangeArrowheads="1"/>
          </p:cNvSpPr>
          <p:nvPr/>
        </p:nvSpPr>
        <p:spPr bwMode="auto">
          <a:xfrm>
            <a:off x="2743200" y="4495800"/>
            <a:ext cx="5943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8(%</a:t>
            </a:r>
            <a:r>
              <a:rPr lang="en-US" sz="1800" dirty="0" err="1" smtClean="0">
                <a:latin typeface="Courier New" pitchFamily="49" charset="0"/>
              </a:rPr>
              <a:t>esp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12(%</a:t>
            </a:r>
            <a:r>
              <a:rPr lang="en-US" sz="1800" dirty="0" err="1" smtClean="0">
                <a:latin typeface="Courier New" pitchFamily="49" charset="0"/>
              </a:rPr>
              <a:t>esp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	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movl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	(%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edx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), 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ecx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	#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ecx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 = *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xp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 (t0)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(t1)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= t1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= t0</a:t>
            </a:r>
          </a:p>
        </p:txBody>
      </p:sp>
      <p:sp>
        <p:nvSpPr>
          <p:cNvPr id="179217" name="Rectangle 17"/>
          <p:cNvSpPr>
            <a:spLocks noChangeArrowheads="1"/>
          </p:cNvSpPr>
          <p:nvPr/>
        </p:nvSpPr>
        <p:spPr bwMode="auto">
          <a:xfrm>
            <a:off x="6553200" y="585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solidFill>
                  <a:srgbClr val="FF0000"/>
                </a:solidFill>
                <a:latin typeface="Courier New" pitchFamily="49" charset="0"/>
              </a:rPr>
              <a:t>123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78" name="Rectangle 54"/>
          <p:cNvSpPr>
            <a:spLocks noChangeArrowheads="1"/>
          </p:cNvSpPr>
          <p:nvPr/>
        </p:nvSpPr>
        <p:spPr bwMode="auto">
          <a:xfrm>
            <a:off x="1219200" y="28956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/>
              <a:t>Understanding Swap</a:t>
            </a:r>
          </a:p>
        </p:txBody>
      </p:sp>
      <p:sp>
        <p:nvSpPr>
          <p:cNvPr id="180228" name="Rectangle 4"/>
          <p:cNvSpPr>
            <a:spLocks noChangeArrowheads="1"/>
          </p:cNvSpPr>
          <p:nvPr/>
        </p:nvSpPr>
        <p:spPr bwMode="auto">
          <a:xfrm>
            <a:off x="6553200" y="2490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</a:t>
            </a:r>
          </a:p>
        </p:txBody>
      </p:sp>
      <p:sp>
        <p:nvSpPr>
          <p:cNvPr id="180229" name="Rectangle 5"/>
          <p:cNvSpPr>
            <a:spLocks noChangeArrowheads="1"/>
          </p:cNvSpPr>
          <p:nvPr/>
        </p:nvSpPr>
        <p:spPr bwMode="auto">
          <a:xfrm>
            <a:off x="6553200" y="2871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80230" name="Rectangle 6"/>
          <p:cNvSpPr>
            <a:spLocks noChangeArrowheads="1"/>
          </p:cNvSpPr>
          <p:nvPr/>
        </p:nvSpPr>
        <p:spPr bwMode="auto">
          <a:xfrm>
            <a:off x="6553200" y="3252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 err="1">
                <a:latin typeface="Calibri" pitchFamily="34" charset="0"/>
              </a:rPr>
              <a:t>Rtn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adr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80231" name="Rectangle 7"/>
          <p:cNvSpPr>
            <a:spLocks noChangeArrowheads="1"/>
          </p:cNvSpPr>
          <p:nvPr/>
        </p:nvSpPr>
        <p:spPr bwMode="auto">
          <a:xfrm>
            <a:off x="6553200" y="3633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80232" name="Line 8"/>
          <p:cNvSpPr>
            <a:spLocks noChangeShapeType="1"/>
          </p:cNvSpPr>
          <p:nvPr/>
        </p:nvSpPr>
        <p:spPr bwMode="auto">
          <a:xfrm>
            <a:off x="5715000" y="3862387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80233" name="Text Box 9"/>
          <p:cNvSpPr txBox="1">
            <a:spLocks noChangeArrowheads="1"/>
          </p:cNvSpPr>
          <p:nvPr/>
        </p:nvSpPr>
        <p:spPr bwMode="auto">
          <a:xfrm>
            <a:off x="4953000" y="3709987"/>
            <a:ext cx="73609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esp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80234" name="Text Box 10"/>
          <p:cNvSpPr txBox="1">
            <a:spLocks noChangeArrowheads="1"/>
          </p:cNvSpPr>
          <p:nvPr/>
        </p:nvSpPr>
        <p:spPr bwMode="auto">
          <a:xfrm>
            <a:off x="6019800" y="3633787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0 </a:t>
            </a:r>
          </a:p>
        </p:txBody>
      </p:sp>
      <p:sp>
        <p:nvSpPr>
          <p:cNvPr id="180235" name="Text Box 11"/>
          <p:cNvSpPr txBox="1">
            <a:spLocks noChangeArrowheads="1"/>
          </p:cNvSpPr>
          <p:nvPr/>
        </p:nvSpPr>
        <p:spPr bwMode="auto">
          <a:xfrm>
            <a:off x="6019800" y="3252787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4 </a:t>
            </a:r>
          </a:p>
        </p:txBody>
      </p:sp>
      <p:sp>
        <p:nvSpPr>
          <p:cNvPr id="180236" name="Text Box 12"/>
          <p:cNvSpPr txBox="1">
            <a:spLocks noChangeArrowheads="1"/>
          </p:cNvSpPr>
          <p:nvPr/>
        </p:nvSpPr>
        <p:spPr bwMode="auto">
          <a:xfrm>
            <a:off x="6019800" y="2871787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8 </a:t>
            </a:r>
          </a:p>
        </p:txBody>
      </p:sp>
      <p:sp>
        <p:nvSpPr>
          <p:cNvPr id="180237" name="Text Box 13"/>
          <p:cNvSpPr txBox="1">
            <a:spLocks noChangeArrowheads="1"/>
          </p:cNvSpPr>
          <p:nvPr/>
        </p:nvSpPr>
        <p:spPr bwMode="auto">
          <a:xfrm>
            <a:off x="6019800" y="2490787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 </a:t>
            </a:r>
          </a:p>
        </p:txBody>
      </p:sp>
      <p:sp>
        <p:nvSpPr>
          <p:cNvPr id="180238" name="Text Box 14"/>
          <p:cNvSpPr txBox="1">
            <a:spLocks noChangeArrowheads="1"/>
          </p:cNvSpPr>
          <p:nvPr/>
        </p:nvSpPr>
        <p:spPr bwMode="auto">
          <a:xfrm>
            <a:off x="5638800" y="2033587"/>
            <a:ext cx="7707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Offset</a:t>
            </a:r>
          </a:p>
        </p:txBody>
      </p:sp>
      <p:sp>
        <p:nvSpPr>
          <p:cNvPr id="180241" name="Rectangle 17"/>
          <p:cNvSpPr>
            <a:spLocks noChangeArrowheads="1"/>
          </p:cNvSpPr>
          <p:nvPr/>
        </p:nvSpPr>
        <p:spPr bwMode="auto">
          <a:xfrm>
            <a:off x="6553200" y="585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123</a:t>
            </a:r>
          </a:p>
        </p:txBody>
      </p:sp>
      <p:sp>
        <p:nvSpPr>
          <p:cNvPr id="180243" name="Rectangle 19"/>
          <p:cNvSpPr>
            <a:spLocks noChangeArrowheads="1"/>
          </p:cNvSpPr>
          <p:nvPr/>
        </p:nvSpPr>
        <p:spPr bwMode="auto">
          <a:xfrm>
            <a:off x="6553200" y="1347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0244" name="Rectangle 20"/>
          <p:cNvSpPr>
            <a:spLocks noChangeArrowheads="1"/>
          </p:cNvSpPr>
          <p:nvPr/>
        </p:nvSpPr>
        <p:spPr bwMode="auto">
          <a:xfrm>
            <a:off x="6553200" y="1728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0245" name="Rectangle 21"/>
          <p:cNvSpPr>
            <a:spLocks noChangeArrowheads="1"/>
          </p:cNvSpPr>
          <p:nvPr/>
        </p:nvSpPr>
        <p:spPr bwMode="auto">
          <a:xfrm>
            <a:off x="6553200" y="2109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0246" name="Text Box 22"/>
          <p:cNvSpPr txBox="1">
            <a:spLocks noChangeArrowheads="1"/>
          </p:cNvSpPr>
          <p:nvPr/>
        </p:nvSpPr>
        <p:spPr bwMode="auto">
          <a:xfrm>
            <a:off x="7620000" y="292655"/>
            <a:ext cx="94833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Address</a:t>
            </a:r>
          </a:p>
        </p:txBody>
      </p:sp>
      <p:sp>
        <p:nvSpPr>
          <p:cNvPr id="180247" name="Text Box 23"/>
          <p:cNvSpPr txBox="1">
            <a:spLocks noChangeArrowheads="1"/>
          </p:cNvSpPr>
          <p:nvPr/>
        </p:nvSpPr>
        <p:spPr bwMode="auto">
          <a:xfrm>
            <a:off x="7696200" y="585787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 </a:t>
            </a:r>
          </a:p>
        </p:txBody>
      </p:sp>
      <p:sp>
        <p:nvSpPr>
          <p:cNvPr id="180248" name="Text Box 24"/>
          <p:cNvSpPr txBox="1">
            <a:spLocks noChangeArrowheads="1"/>
          </p:cNvSpPr>
          <p:nvPr/>
        </p:nvSpPr>
        <p:spPr bwMode="auto">
          <a:xfrm>
            <a:off x="7696200" y="981075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 </a:t>
            </a:r>
          </a:p>
        </p:txBody>
      </p:sp>
      <p:sp>
        <p:nvSpPr>
          <p:cNvPr id="180249" name="Text Box 25"/>
          <p:cNvSpPr txBox="1">
            <a:spLocks noChangeArrowheads="1"/>
          </p:cNvSpPr>
          <p:nvPr/>
        </p:nvSpPr>
        <p:spPr bwMode="auto">
          <a:xfrm>
            <a:off x="7696200" y="1376362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0x11c </a:t>
            </a:r>
          </a:p>
        </p:txBody>
      </p:sp>
      <p:sp>
        <p:nvSpPr>
          <p:cNvPr id="180250" name="Text Box 26"/>
          <p:cNvSpPr txBox="1">
            <a:spLocks noChangeArrowheads="1"/>
          </p:cNvSpPr>
          <p:nvPr/>
        </p:nvSpPr>
        <p:spPr bwMode="auto">
          <a:xfrm>
            <a:off x="7696200" y="1771650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0x118 </a:t>
            </a:r>
          </a:p>
        </p:txBody>
      </p:sp>
      <p:sp>
        <p:nvSpPr>
          <p:cNvPr id="180251" name="Text Box 27"/>
          <p:cNvSpPr txBox="1">
            <a:spLocks noChangeArrowheads="1"/>
          </p:cNvSpPr>
          <p:nvPr/>
        </p:nvSpPr>
        <p:spPr bwMode="auto">
          <a:xfrm>
            <a:off x="7696200" y="2166937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0x114 </a:t>
            </a:r>
          </a:p>
        </p:txBody>
      </p:sp>
      <p:sp>
        <p:nvSpPr>
          <p:cNvPr id="180252" name="Text Box 28"/>
          <p:cNvSpPr txBox="1">
            <a:spLocks noChangeArrowheads="1"/>
          </p:cNvSpPr>
          <p:nvPr/>
        </p:nvSpPr>
        <p:spPr bwMode="auto">
          <a:xfrm>
            <a:off x="7696200" y="2562225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0x110 </a:t>
            </a:r>
          </a:p>
        </p:txBody>
      </p:sp>
      <p:sp>
        <p:nvSpPr>
          <p:cNvPr id="180253" name="Text Box 29"/>
          <p:cNvSpPr txBox="1">
            <a:spLocks noChangeArrowheads="1"/>
          </p:cNvSpPr>
          <p:nvPr/>
        </p:nvSpPr>
        <p:spPr bwMode="auto">
          <a:xfrm>
            <a:off x="7696200" y="2957512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0x10c</a:t>
            </a:r>
          </a:p>
        </p:txBody>
      </p:sp>
      <p:sp>
        <p:nvSpPr>
          <p:cNvPr id="180254" name="Text Box 30"/>
          <p:cNvSpPr txBox="1">
            <a:spLocks noChangeArrowheads="1"/>
          </p:cNvSpPr>
          <p:nvPr/>
        </p:nvSpPr>
        <p:spPr bwMode="auto">
          <a:xfrm>
            <a:off x="7696200" y="3352800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0x108 </a:t>
            </a:r>
          </a:p>
        </p:txBody>
      </p:sp>
      <p:sp>
        <p:nvSpPr>
          <p:cNvPr id="180255" name="Text Box 31"/>
          <p:cNvSpPr txBox="1">
            <a:spLocks noChangeArrowheads="1"/>
          </p:cNvSpPr>
          <p:nvPr/>
        </p:nvSpPr>
        <p:spPr bwMode="auto">
          <a:xfrm>
            <a:off x="7696200" y="3748087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 </a:t>
            </a:r>
          </a:p>
        </p:txBody>
      </p:sp>
      <p:sp>
        <p:nvSpPr>
          <p:cNvPr id="180257" name="Rectangle 33"/>
          <p:cNvSpPr>
            <a:spLocks noChangeArrowheads="1"/>
          </p:cNvSpPr>
          <p:nvPr/>
        </p:nvSpPr>
        <p:spPr bwMode="auto">
          <a:xfrm>
            <a:off x="5029200" y="2490787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yp</a:t>
            </a:r>
          </a:p>
        </p:txBody>
      </p:sp>
      <p:sp>
        <p:nvSpPr>
          <p:cNvPr id="180258" name="Rectangle 34"/>
          <p:cNvSpPr>
            <a:spLocks noChangeArrowheads="1"/>
          </p:cNvSpPr>
          <p:nvPr/>
        </p:nvSpPr>
        <p:spPr bwMode="auto">
          <a:xfrm>
            <a:off x="5029200" y="2871787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xp</a:t>
            </a: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533400" y="1524000"/>
            <a:ext cx="685800" cy="3581400"/>
            <a:chOff x="3984" y="1008"/>
            <a:chExt cx="1584" cy="2256"/>
          </a:xfrm>
        </p:grpSpPr>
        <p:sp>
          <p:nvSpPr>
            <p:cNvPr id="180260" name="Rectangle 36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%eax</a:t>
              </a:r>
            </a:p>
          </p:txBody>
        </p:sp>
        <p:sp>
          <p:nvSpPr>
            <p:cNvPr id="180261" name="Rectangle 37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%edx</a:t>
              </a:r>
            </a:p>
          </p:txBody>
        </p:sp>
        <p:sp>
          <p:nvSpPr>
            <p:cNvPr id="180262" name="Rectangle 38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%ecx</a:t>
              </a:r>
            </a:p>
          </p:txBody>
        </p:sp>
        <p:sp>
          <p:nvSpPr>
            <p:cNvPr id="180263" name="Rectangle 39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180264" name="Rectangle 40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180265" name="Rectangle 41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180266" name="Rectangle 42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%esp</a:t>
              </a:r>
            </a:p>
          </p:txBody>
        </p:sp>
        <p:sp>
          <p:nvSpPr>
            <p:cNvPr id="180267" name="Rectangle 43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%ebp</a:t>
              </a:r>
            </a:p>
          </p:txBody>
        </p:sp>
      </p:grpSp>
      <p:sp>
        <p:nvSpPr>
          <p:cNvPr id="180269" name="Rectangle 45"/>
          <p:cNvSpPr>
            <a:spLocks noChangeArrowheads="1"/>
          </p:cNvSpPr>
          <p:nvPr/>
        </p:nvSpPr>
        <p:spPr bwMode="auto">
          <a:xfrm>
            <a:off x="1219200" y="1524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0x120</a:t>
            </a:r>
          </a:p>
        </p:txBody>
      </p:sp>
      <p:sp>
        <p:nvSpPr>
          <p:cNvPr id="180270" name="Rectangle 46"/>
          <p:cNvSpPr>
            <a:spLocks noChangeArrowheads="1"/>
          </p:cNvSpPr>
          <p:nvPr/>
        </p:nvSpPr>
        <p:spPr bwMode="auto">
          <a:xfrm>
            <a:off x="1219200" y="1981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80271" name="Rectangle 47"/>
          <p:cNvSpPr>
            <a:spLocks noChangeArrowheads="1"/>
          </p:cNvSpPr>
          <p:nvPr/>
        </p:nvSpPr>
        <p:spPr bwMode="auto">
          <a:xfrm>
            <a:off x="1219200" y="24384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 smtClean="0">
                <a:latin typeface="Courier New" pitchFamily="49" charset="0"/>
              </a:rPr>
              <a:t>123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80273" name="Rectangle 49"/>
          <p:cNvSpPr>
            <a:spLocks noChangeArrowheads="1"/>
          </p:cNvSpPr>
          <p:nvPr/>
        </p:nvSpPr>
        <p:spPr bwMode="auto">
          <a:xfrm>
            <a:off x="1219200" y="33528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0274" name="Rectangle 50"/>
          <p:cNvSpPr>
            <a:spLocks noChangeArrowheads="1"/>
          </p:cNvSpPr>
          <p:nvPr/>
        </p:nvSpPr>
        <p:spPr bwMode="auto">
          <a:xfrm>
            <a:off x="1219200" y="3810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0275" name="Rectangle 51"/>
          <p:cNvSpPr>
            <a:spLocks noChangeArrowheads="1"/>
          </p:cNvSpPr>
          <p:nvPr/>
        </p:nvSpPr>
        <p:spPr bwMode="auto">
          <a:xfrm>
            <a:off x="1219200" y="42672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0276" name="Rectangle 52"/>
          <p:cNvSpPr>
            <a:spLocks noChangeArrowheads="1"/>
          </p:cNvSpPr>
          <p:nvPr/>
        </p:nvSpPr>
        <p:spPr bwMode="auto">
          <a:xfrm>
            <a:off x="1219200" y="47244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</a:t>
            </a:r>
          </a:p>
        </p:txBody>
      </p:sp>
      <p:sp>
        <p:nvSpPr>
          <p:cNvPr id="180272" name="Rectangle 48"/>
          <p:cNvSpPr>
            <a:spLocks noChangeArrowheads="1"/>
          </p:cNvSpPr>
          <p:nvPr/>
        </p:nvSpPr>
        <p:spPr bwMode="auto">
          <a:xfrm>
            <a:off x="1219200" y="28956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</a:rPr>
              <a:t>456</a:t>
            </a:r>
          </a:p>
        </p:txBody>
      </p:sp>
      <p:sp>
        <p:nvSpPr>
          <p:cNvPr id="54" name="Rectangle 4"/>
          <p:cNvSpPr>
            <a:spLocks noChangeArrowheads="1"/>
          </p:cNvSpPr>
          <p:nvPr/>
        </p:nvSpPr>
        <p:spPr bwMode="auto">
          <a:xfrm>
            <a:off x="2743200" y="4495800"/>
            <a:ext cx="5943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8(%</a:t>
            </a:r>
            <a:r>
              <a:rPr lang="en-US" sz="1800" dirty="0" err="1" smtClean="0">
                <a:latin typeface="Courier New" pitchFamily="49" charset="0"/>
              </a:rPr>
              <a:t>esp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12(%</a:t>
            </a:r>
            <a:r>
              <a:rPr lang="en-US" sz="1800" dirty="0" err="1" smtClean="0">
                <a:latin typeface="Courier New" pitchFamily="49" charset="0"/>
              </a:rPr>
              <a:t>esp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(t0)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	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movl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	(%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eax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), 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ebx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	#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ebx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 = *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yp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 (t1)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= t1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= t0</a:t>
            </a:r>
          </a:p>
        </p:txBody>
      </p:sp>
      <p:sp>
        <p:nvSpPr>
          <p:cNvPr id="180242" name="Rectangle 18"/>
          <p:cNvSpPr>
            <a:spLocks noChangeArrowheads="1"/>
          </p:cNvSpPr>
          <p:nvPr/>
        </p:nvSpPr>
        <p:spPr bwMode="auto">
          <a:xfrm>
            <a:off x="6553200" y="966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solidFill>
                  <a:srgbClr val="FF0000"/>
                </a:solidFill>
                <a:latin typeface="Courier New" pitchFamily="49" charset="0"/>
              </a:rPr>
              <a:t>456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314" name="Rectangle 18"/>
          <p:cNvSpPr>
            <a:spLocks noChangeArrowheads="1"/>
          </p:cNvSpPr>
          <p:nvPr/>
        </p:nvSpPr>
        <p:spPr bwMode="auto">
          <a:xfrm>
            <a:off x="6553200" y="966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456</a:t>
            </a:r>
          </a:p>
        </p:txBody>
      </p:sp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/>
              <a:t>Understanding Swap</a:t>
            </a:r>
          </a:p>
        </p:txBody>
      </p:sp>
      <p:sp>
        <p:nvSpPr>
          <p:cNvPr id="183300" name="Rectangle 4"/>
          <p:cNvSpPr>
            <a:spLocks noChangeArrowheads="1"/>
          </p:cNvSpPr>
          <p:nvPr/>
        </p:nvSpPr>
        <p:spPr bwMode="auto">
          <a:xfrm>
            <a:off x="6553200" y="2490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</a:t>
            </a:r>
          </a:p>
        </p:txBody>
      </p:sp>
      <p:sp>
        <p:nvSpPr>
          <p:cNvPr id="183301" name="Rectangle 5"/>
          <p:cNvSpPr>
            <a:spLocks noChangeArrowheads="1"/>
          </p:cNvSpPr>
          <p:nvPr/>
        </p:nvSpPr>
        <p:spPr bwMode="auto">
          <a:xfrm>
            <a:off x="6553200" y="2871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83302" name="Rectangle 6"/>
          <p:cNvSpPr>
            <a:spLocks noChangeArrowheads="1"/>
          </p:cNvSpPr>
          <p:nvPr/>
        </p:nvSpPr>
        <p:spPr bwMode="auto">
          <a:xfrm>
            <a:off x="6553200" y="3252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 err="1">
                <a:latin typeface="Calibri" pitchFamily="34" charset="0"/>
              </a:rPr>
              <a:t>Rtn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adr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83303" name="Rectangle 7"/>
          <p:cNvSpPr>
            <a:spLocks noChangeArrowheads="1"/>
          </p:cNvSpPr>
          <p:nvPr/>
        </p:nvSpPr>
        <p:spPr bwMode="auto">
          <a:xfrm>
            <a:off x="6553200" y="3633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83304" name="Line 8"/>
          <p:cNvSpPr>
            <a:spLocks noChangeShapeType="1"/>
          </p:cNvSpPr>
          <p:nvPr/>
        </p:nvSpPr>
        <p:spPr bwMode="auto">
          <a:xfrm>
            <a:off x="5715000" y="3862387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83305" name="Text Box 9"/>
          <p:cNvSpPr txBox="1">
            <a:spLocks noChangeArrowheads="1"/>
          </p:cNvSpPr>
          <p:nvPr/>
        </p:nvSpPr>
        <p:spPr bwMode="auto">
          <a:xfrm>
            <a:off x="4953000" y="3709987"/>
            <a:ext cx="73609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esp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83306" name="Text Box 10"/>
          <p:cNvSpPr txBox="1">
            <a:spLocks noChangeArrowheads="1"/>
          </p:cNvSpPr>
          <p:nvPr/>
        </p:nvSpPr>
        <p:spPr bwMode="auto">
          <a:xfrm>
            <a:off x="6019800" y="3633787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0 </a:t>
            </a:r>
          </a:p>
        </p:txBody>
      </p:sp>
      <p:sp>
        <p:nvSpPr>
          <p:cNvPr id="183307" name="Text Box 11"/>
          <p:cNvSpPr txBox="1">
            <a:spLocks noChangeArrowheads="1"/>
          </p:cNvSpPr>
          <p:nvPr/>
        </p:nvSpPr>
        <p:spPr bwMode="auto">
          <a:xfrm>
            <a:off x="6019800" y="3252787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4 </a:t>
            </a:r>
          </a:p>
        </p:txBody>
      </p:sp>
      <p:sp>
        <p:nvSpPr>
          <p:cNvPr id="183308" name="Text Box 12"/>
          <p:cNvSpPr txBox="1">
            <a:spLocks noChangeArrowheads="1"/>
          </p:cNvSpPr>
          <p:nvPr/>
        </p:nvSpPr>
        <p:spPr bwMode="auto">
          <a:xfrm>
            <a:off x="6019800" y="2871787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8 </a:t>
            </a:r>
          </a:p>
        </p:txBody>
      </p:sp>
      <p:sp>
        <p:nvSpPr>
          <p:cNvPr id="183309" name="Text Box 13"/>
          <p:cNvSpPr txBox="1">
            <a:spLocks noChangeArrowheads="1"/>
          </p:cNvSpPr>
          <p:nvPr/>
        </p:nvSpPr>
        <p:spPr bwMode="auto">
          <a:xfrm>
            <a:off x="6019800" y="2490787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 </a:t>
            </a:r>
          </a:p>
        </p:txBody>
      </p:sp>
      <p:sp>
        <p:nvSpPr>
          <p:cNvPr id="183310" name="Text Box 14"/>
          <p:cNvSpPr txBox="1">
            <a:spLocks noChangeArrowheads="1"/>
          </p:cNvSpPr>
          <p:nvPr/>
        </p:nvSpPr>
        <p:spPr bwMode="auto">
          <a:xfrm>
            <a:off x="5638800" y="2033587"/>
            <a:ext cx="7707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Offset</a:t>
            </a:r>
          </a:p>
        </p:txBody>
      </p:sp>
      <p:sp>
        <p:nvSpPr>
          <p:cNvPr id="183315" name="Rectangle 19"/>
          <p:cNvSpPr>
            <a:spLocks noChangeArrowheads="1"/>
          </p:cNvSpPr>
          <p:nvPr/>
        </p:nvSpPr>
        <p:spPr bwMode="auto">
          <a:xfrm>
            <a:off x="6553200" y="1347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3316" name="Rectangle 20"/>
          <p:cNvSpPr>
            <a:spLocks noChangeArrowheads="1"/>
          </p:cNvSpPr>
          <p:nvPr/>
        </p:nvSpPr>
        <p:spPr bwMode="auto">
          <a:xfrm>
            <a:off x="6553200" y="1728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3317" name="Rectangle 21"/>
          <p:cNvSpPr>
            <a:spLocks noChangeArrowheads="1"/>
          </p:cNvSpPr>
          <p:nvPr/>
        </p:nvSpPr>
        <p:spPr bwMode="auto">
          <a:xfrm>
            <a:off x="6553200" y="2109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3318" name="Text Box 22"/>
          <p:cNvSpPr txBox="1">
            <a:spLocks noChangeArrowheads="1"/>
          </p:cNvSpPr>
          <p:nvPr/>
        </p:nvSpPr>
        <p:spPr bwMode="auto">
          <a:xfrm>
            <a:off x="7620000" y="292655"/>
            <a:ext cx="94833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Address</a:t>
            </a:r>
          </a:p>
        </p:txBody>
      </p:sp>
      <p:sp>
        <p:nvSpPr>
          <p:cNvPr id="183319" name="Text Box 23"/>
          <p:cNvSpPr txBox="1">
            <a:spLocks noChangeArrowheads="1"/>
          </p:cNvSpPr>
          <p:nvPr/>
        </p:nvSpPr>
        <p:spPr bwMode="auto">
          <a:xfrm>
            <a:off x="7696200" y="585787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 </a:t>
            </a:r>
          </a:p>
        </p:txBody>
      </p:sp>
      <p:sp>
        <p:nvSpPr>
          <p:cNvPr id="183320" name="Text Box 24"/>
          <p:cNvSpPr txBox="1">
            <a:spLocks noChangeArrowheads="1"/>
          </p:cNvSpPr>
          <p:nvPr/>
        </p:nvSpPr>
        <p:spPr bwMode="auto">
          <a:xfrm>
            <a:off x="7696200" y="981075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 </a:t>
            </a:r>
          </a:p>
        </p:txBody>
      </p:sp>
      <p:sp>
        <p:nvSpPr>
          <p:cNvPr id="183321" name="Text Box 25"/>
          <p:cNvSpPr txBox="1">
            <a:spLocks noChangeArrowheads="1"/>
          </p:cNvSpPr>
          <p:nvPr/>
        </p:nvSpPr>
        <p:spPr bwMode="auto">
          <a:xfrm>
            <a:off x="7696200" y="1376362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0x11c </a:t>
            </a:r>
          </a:p>
        </p:txBody>
      </p:sp>
      <p:sp>
        <p:nvSpPr>
          <p:cNvPr id="183322" name="Text Box 26"/>
          <p:cNvSpPr txBox="1">
            <a:spLocks noChangeArrowheads="1"/>
          </p:cNvSpPr>
          <p:nvPr/>
        </p:nvSpPr>
        <p:spPr bwMode="auto">
          <a:xfrm>
            <a:off x="7696200" y="1771650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0x118 </a:t>
            </a:r>
          </a:p>
        </p:txBody>
      </p:sp>
      <p:sp>
        <p:nvSpPr>
          <p:cNvPr id="183323" name="Text Box 27"/>
          <p:cNvSpPr txBox="1">
            <a:spLocks noChangeArrowheads="1"/>
          </p:cNvSpPr>
          <p:nvPr/>
        </p:nvSpPr>
        <p:spPr bwMode="auto">
          <a:xfrm>
            <a:off x="7696200" y="2166937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0x114 </a:t>
            </a:r>
          </a:p>
        </p:txBody>
      </p:sp>
      <p:sp>
        <p:nvSpPr>
          <p:cNvPr id="183324" name="Text Box 28"/>
          <p:cNvSpPr txBox="1">
            <a:spLocks noChangeArrowheads="1"/>
          </p:cNvSpPr>
          <p:nvPr/>
        </p:nvSpPr>
        <p:spPr bwMode="auto">
          <a:xfrm>
            <a:off x="7696200" y="2562225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0x110 </a:t>
            </a:r>
          </a:p>
        </p:txBody>
      </p:sp>
      <p:sp>
        <p:nvSpPr>
          <p:cNvPr id="183325" name="Text Box 29"/>
          <p:cNvSpPr txBox="1">
            <a:spLocks noChangeArrowheads="1"/>
          </p:cNvSpPr>
          <p:nvPr/>
        </p:nvSpPr>
        <p:spPr bwMode="auto">
          <a:xfrm>
            <a:off x="7696200" y="2957512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0x10c</a:t>
            </a:r>
          </a:p>
        </p:txBody>
      </p:sp>
      <p:sp>
        <p:nvSpPr>
          <p:cNvPr id="183326" name="Text Box 30"/>
          <p:cNvSpPr txBox="1">
            <a:spLocks noChangeArrowheads="1"/>
          </p:cNvSpPr>
          <p:nvPr/>
        </p:nvSpPr>
        <p:spPr bwMode="auto">
          <a:xfrm>
            <a:off x="7696200" y="3352800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0x108 </a:t>
            </a:r>
          </a:p>
        </p:txBody>
      </p:sp>
      <p:sp>
        <p:nvSpPr>
          <p:cNvPr id="183327" name="Text Box 31"/>
          <p:cNvSpPr txBox="1">
            <a:spLocks noChangeArrowheads="1"/>
          </p:cNvSpPr>
          <p:nvPr/>
        </p:nvSpPr>
        <p:spPr bwMode="auto">
          <a:xfrm>
            <a:off x="7696200" y="3748087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 </a:t>
            </a:r>
          </a:p>
        </p:txBody>
      </p:sp>
      <p:sp>
        <p:nvSpPr>
          <p:cNvPr id="183329" name="Rectangle 33"/>
          <p:cNvSpPr>
            <a:spLocks noChangeArrowheads="1"/>
          </p:cNvSpPr>
          <p:nvPr/>
        </p:nvSpPr>
        <p:spPr bwMode="auto">
          <a:xfrm>
            <a:off x="5029200" y="2490787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yp</a:t>
            </a:r>
          </a:p>
        </p:txBody>
      </p:sp>
      <p:sp>
        <p:nvSpPr>
          <p:cNvPr id="183330" name="Rectangle 34"/>
          <p:cNvSpPr>
            <a:spLocks noChangeArrowheads="1"/>
          </p:cNvSpPr>
          <p:nvPr/>
        </p:nvSpPr>
        <p:spPr bwMode="auto">
          <a:xfrm>
            <a:off x="5029200" y="2871787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xp</a:t>
            </a: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533400" y="1524000"/>
            <a:ext cx="685800" cy="3581400"/>
            <a:chOff x="3984" y="1008"/>
            <a:chExt cx="1584" cy="2256"/>
          </a:xfrm>
        </p:grpSpPr>
        <p:sp>
          <p:nvSpPr>
            <p:cNvPr id="183332" name="Rectangle 36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%eax</a:t>
              </a:r>
            </a:p>
          </p:txBody>
        </p:sp>
        <p:sp>
          <p:nvSpPr>
            <p:cNvPr id="183333" name="Rectangle 37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%edx</a:t>
              </a:r>
            </a:p>
          </p:txBody>
        </p:sp>
        <p:sp>
          <p:nvSpPr>
            <p:cNvPr id="183334" name="Rectangle 38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%ecx</a:t>
              </a:r>
            </a:p>
          </p:txBody>
        </p:sp>
        <p:sp>
          <p:nvSpPr>
            <p:cNvPr id="183335" name="Rectangle 39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183336" name="Rectangle 40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183337" name="Rectangle 41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183338" name="Rectangle 42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esp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183339" name="Rectangle 43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%ebp</a:t>
              </a:r>
            </a:p>
          </p:txBody>
        </p:sp>
      </p:grpSp>
      <p:sp>
        <p:nvSpPr>
          <p:cNvPr id="183345" name="Rectangle 49"/>
          <p:cNvSpPr>
            <a:spLocks noChangeArrowheads="1"/>
          </p:cNvSpPr>
          <p:nvPr/>
        </p:nvSpPr>
        <p:spPr bwMode="auto">
          <a:xfrm>
            <a:off x="1219200" y="33528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3346" name="Rectangle 50"/>
          <p:cNvSpPr>
            <a:spLocks noChangeArrowheads="1"/>
          </p:cNvSpPr>
          <p:nvPr/>
        </p:nvSpPr>
        <p:spPr bwMode="auto">
          <a:xfrm>
            <a:off x="1219200" y="3810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3347" name="Rectangle 51"/>
          <p:cNvSpPr>
            <a:spLocks noChangeArrowheads="1"/>
          </p:cNvSpPr>
          <p:nvPr/>
        </p:nvSpPr>
        <p:spPr bwMode="auto">
          <a:xfrm>
            <a:off x="1219200" y="42672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3348" name="Rectangle 52"/>
          <p:cNvSpPr>
            <a:spLocks noChangeArrowheads="1"/>
          </p:cNvSpPr>
          <p:nvPr/>
        </p:nvSpPr>
        <p:spPr bwMode="auto">
          <a:xfrm>
            <a:off x="1219200" y="47244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</a:t>
            </a:r>
          </a:p>
        </p:txBody>
      </p:sp>
      <p:sp>
        <p:nvSpPr>
          <p:cNvPr id="183351" name="Rectangle 55"/>
          <p:cNvSpPr>
            <a:spLocks noChangeArrowheads="1"/>
          </p:cNvSpPr>
          <p:nvPr/>
        </p:nvSpPr>
        <p:spPr bwMode="auto">
          <a:xfrm>
            <a:off x="6553200" y="585787"/>
            <a:ext cx="1066800" cy="381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solidFill>
                <a:srgbClr val="CC0000"/>
              </a:solidFill>
              <a:latin typeface="Courier New" pitchFamily="49" charset="0"/>
            </a:endParaRPr>
          </a:p>
        </p:txBody>
      </p:sp>
      <p:sp>
        <p:nvSpPr>
          <p:cNvPr id="56" name="Rectangle 54"/>
          <p:cNvSpPr>
            <a:spLocks noChangeArrowheads="1"/>
          </p:cNvSpPr>
          <p:nvPr/>
        </p:nvSpPr>
        <p:spPr bwMode="auto">
          <a:xfrm>
            <a:off x="1219200" y="28956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57" name="Rectangle 45"/>
          <p:cNvSpPr>
            <a:spLocks noChangeArrowheads="1"/>
          </p:cNvSpPr>
          <p:nvPr/>
        </p:nvSpPr>
        <p:spPr bwMode="auto">
          <a:xfrm>
            <a:off x="1219200" y="1524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0x120</a:t>
            </a:r>
          </a:p>
        </p:txBody>
      </p:sp>
      <p:sp>
        <p:nvSpPr>
          <p:cNvPr id="58" name="Rectangle 46"/>
          <p:cNvSpPr>
            <a:spLocks noChangeArrowheads="1"/>
          </p:cNvSpPr>
          <p:nvPr/>
        </p:nvSpPr>
        <p:spPr bwMode="auto">
          <a:xfrm>
            <a:off x="1219200" y="1981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59" name="Rectangle 47"/>
          <p:cNvSpPr>
            <a:spLocks noChangeArrowheads="1"/>
          </p:cNvSpPr>
          <p:nvPr/>
        </p:nvSpPr>
        <p:spPr bwMode="auto">
          <a:xfrm>
            <a:off x="1219200" y="24384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 smtClean="0">
                <a:latin typeface="Courier New" pitchFamily="49" charset="0"/>
              </a:rPr>
              <a:t>123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60" name="Rectangle 48"/>
          <p:cNvSpPr>
            <a:spLocks noChangeArrowheads="1"/>
          </p:cNvSpPr>
          <p:nvPr/>
        </p:nvSpPr>
        <p:spPr bwMode="auto">
          <a:xfrm>
            <a:off x="1219200" y="28956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456</a:t>
            </a:r>
          </a:p>
        </p:txBody>
      </p:sp>
      <p:sp>
        <p:nvSpPr>
          <p:cNvPr id="61" name="Rectangle 4"/>
          <p:cNvSpPr>
            <a:spLocks noChangeArrowheads="1"/>
          </p:cNvSpPr>
          <p:nvPr/>
        </p:nvSpPr>
        <p:spPr bwMode="auto">
          <a:xfrm>
            <a:off x="2743200" y="4495800"/>
            <a:ext cx="5943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8(%</a:t>
            </a:r>
            <a:r>
              <a:rPr lang="en-US" sz="1800" dirty="0" err="1" smtClean="0">
                <a:latin typeface="Courier New" pitchFamily="49" charset="0"/>
              </a:rPr>
              <a:t>esp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12(%</a:t>
            </a:r>
            <a:r>
              <a:rPr lang="en-US" sz="1800" dirty="0" err="1" smtClean="0">
                <a:latin typeface="Courier New" pitchFamily="49" charset="0"/>
              </a:rPr>
              <a:t>esp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(t0)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(t1)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	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movl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	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ebx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, (%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edx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)	# *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xp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 = t1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= t0</a:t>
            </a:r>
          </a:p>
        </p:txBody>
      </p:sp>
      <p:sp>
        <p:nvSpPr>
          <p:cNvPr id="183313" name="Rectangle 17"/>
          <p:cNvSpPr>
            <a:spLocks noChangeArrowheads="1"/>
          </p:cNvSpPr>
          <p:nvPr/>
        </p:nvSpPr>
        <p:spPr bwMode="auto">
          <a:xfrm>
            <a:off x="6553200" y="585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>
                <a:solidFill>
                  <a:srgbClr val="CC0000"/>
                </a:solidFill>
                <a:latin typeface="Courier New" pitchFamily="49" charset="0"/>
              </a:rPr>
              <a:t>456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/>
              <a:t>Understanding Swap</a:t>
            </a:r>
          </a:p>
        </p:txBody>
      </p:sp>
      <p:sp>
        <p:nvSpPr>
          <p:cNvPr id="184324" name="Rectangle 4"/>
          <p:cNvSpPr>
            <a:spLocks noChangeArrowheads="1"/>
          </p:cNvSpPr>
          <p:nvPr/>
        </p:nvSpPr>
        <p:spPr bwMode="auto">
          <a:xfrm>
            <a:off x="6553200" y="2490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</a:t>
            </a:r>
          </a:p>
        </p:txBody>
      </p:sp>
      <p:sp>
        <p:nvSpPr>
          <p:cNvPr id="184325" name="Rectangle 5"/>
          <p:cNvSpPr>
            <a:spLocks noChangeArrowheads="1"/>
          </p:cNvSpPr>
          <p:nvPr/>
        </p:nvSpPr>
        <p:spPr bwMode="auto">
          <a:xfrm>
            <a:off x="6553200" y="2871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84326" name="Rectangle 6"/>
          <p:cNvSpPr>
            <a:spLocks noChangeArrowheads="1"/>
          </p:cNvSpPr>
          <p:nvPr/>
        </p:nvSpPr>
        <p:spPr bwMode="auto">
          <a:xfrm>
            <a:off x="6553200" y="3252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 err="1">
                <a:latin typeface="Calibri" pitchFamily="34" charset="0"/>
              </a:rPr>
              <a:t>Rtn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adr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84327" name="Rectangle 7"/>
          <p:cNvSpPr>
            <a:spLocks noChangeArrowheads="1"/>
          </p:cNvSpPr>
          <p:nvPr/>
        </p:nvSpPr>
        <p:spPr bwMode="auto">
          <a:xfrm>
            <a:off x="6553200" y="3633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84328" name="Line 8"/>
          <p:cNvSpPr>
            <a:spLocks noChangeShapeType="1"/>
          </p:cNvSpPr>
          <p:nvPr/>
        </p:nvSpPr>
        <p:spPr bwMode="auto">
          <a:xfrm>
            <a:off x="5715000" y="3862387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84329" name="Text Box 9"/>
          <p:cNvSpPr txBox="1">
            <a:spLocks noChangeArrowheads="1"/>
          </p:cNvSpPr>
          <p:nvPr/>
        </p:nvSpPr>
        <p:spPr bwMode="auto">
          <a:xfrm>
            <a:off x="4953000" y="3709987"/>
            <a:ext cx="73609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esp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84330" name="Text Box 10"/>
          <p:cNvSpPr txBox="1">
            <a:spLocks noChangeArrowheads="1"/>
          </p:cNvSpPr>
          <p:nvPr/>
        </p:nvSpPr>
        <p:spPr bwMode="auto">
          <a:xfrm>
            <a:off x="6019800" y="3633787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0 </a:t>
            </a:r>
          </a:p>
        </p:txBody>
      </p:sp>
      <p:sp>
        <p:nvSpPr>
          <p:cNvPr id="184331" name="Text Box 11"/>
          <p:cNvSpPr txBox="1">
            <a:spLocks noChangeArrowheads="1"/>
          </p:cNvSpPr>
          <p:nvPr/>
        </p:nvSpPr>
        <p:spPr bwMode="auto">
          <a:xfrm>
            <a:off x="6019800" y="3252787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4 </a:t>
            </a:r>
          </a:p>
        </p:txBody>
      </p:sp>
      <p:sp>
        <p:nvSpPr>
          <p:cNvPr id="184332" name="Text Box 12"/>
          <p:cNvSpPr txBox="1">
            <a:spLocks noChangeArrowheads="1"/>
          </p:cNvSpPr>
          <p:nvPr/>
        </p:nvSpPr>
        <p:spPr bwMode="auto">
          <a:xfrm>
            <a:off x="6019800" y="2871787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8 </a:t>
            </a:r>
          </a:p>
        </p:txBody>
      </p:sp>
      <p:sp>
        <p:nvSpPr>
          <p:cNvPr id="184333" name="Text Box 13"/>
          <p:cNvSpPr txBox="1">
            <a:spLocks noChangeArrowheads="1"/>
          </p:cNvSpPr>
          <p:nvPr/>
        </p:nvSpPr>
        <p:spPr bwMode="auto">
          <a:xfrm>
            <a:off x="6019800" y="2490787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 </a:t>
            </a:r>
          </a:p>
        </p:txBody>
      </p:sp>
      <p:sp>
        <p:nvSpPr>
          <p:cNvPr id="184334" name="Text Box 14"/>
          <p:cNvSpPr txBox="1">
            <a:spLocks noChangeArrowheads="1"/>
          </p:cNvSpPr>
          <p:nvPr/>
        </p:nvSpPr>
        <p:spPr bwMode="auto">
          <a:xfrm>
            <a:off x="5638800" y="2033587"/>
            <a:ext cx="7707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Offset</a:t>
            </a:r>
          </a:p>
        </p:txBody>
      </p:sp>
      <p:sp>
        <p:nvSpPr>
          <p:cNvPr id="184337" name="Rectangle 17"/>
          <p:cNvSpPr>
            <a:spLocks noChangeArrowheads="1"/>
          </p:cNvSpPr>
          <p:nvPr/>
        </p:nvSpPr>
        <p:spPr bwMode="auto">
          <a:xfrm>
            <a:off x="6553200" y="585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456</a:t>
            </a:r>
          </a:p>
        </p:txBody>
      </p:sp>
      <p:sp>
        <p:nvSpPr>
          <p:cNvPr id="184339" name="Rectangle 19"/>
          <p:cNvSpPr>
            <a:spLocks noChangeArrowheads="1"/>
          </p:cNvSpPr>
          <p:nvPr/>
        </p:nvSpPr>
        <p:spPr bwMode="auto">
          <a:xfrm>
            <a:off x="6553200" y="1347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4340" name="Rectangle 20"/>
          <p:cNvSpPr>
            <a:spLocks noChangeArrowheads="1"/>
          </p:cNvSpPr>
          <p:nvPr/>
        </p:nvSpPr>
        <p:spPr bwMode="auto">
          <a:xfrm>
            <a:off x="6553200" y="1728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4341" name="Rectangle 21"/>
          <p:cNvSpPr>
            <a:spLocks noChangeArrowheads="1"/>
          </p:cNvSpPr>
          <p:nvPr/>
        </p:nvSpPr>
        <p:spPr bwMode="auto">
          <a:xfrm>
            <a:off x="6553200" y="2109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4342" name="Text Box 22"/>
          <p:cNvSpPr txBox="1">
            <a:spLocks noChangeArrowheads="1"/>
          </p:cNvSpPr>
          <p:nvPr/>
        </p:nvSpPr>
        <p:spPr bwMode="auto">
          <a:xfrm>
            <a:off x="7620000" y="292655"/>
            <a:ext cx="94833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Address</a:t>
            </a:r>
          </a:p>
        </p:txBody>
      </p:sp>
      <p:sp>
        <p:nvSpPr>
          <p:cNvPr id="184343" name="Text Box 23"/>
          <p:cNvSpPr txBox="1">
            <a:spLocks noChangeArrowheads="1"/>
          </p:cNvSpPr>
          <p:nvPr/>
        </p:nvSpPr>
        <p:spPr bwMode="auto">
          <a:xfrm>
            <a:off x="7696200" y="585787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 </a:t>
            </a:r>
          </a:p>
        </p:txBody>
      </p:sp>
      <p:sp>
        <p:nvSpPr>
          <p:cNvPr id="184344" name="Text Box 24"/>
          <p:cNvSpPr txBox="1">
            <a:spLocks noChangeArrowheads="1"/>
          </p:cNvSpPr>
          <p:nvPr/>
        </p:nvSpPr>
        <p:spPr bwMode="auto">
          <a:xfrm>
            <a:off x="7696200" y="981075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 </a:t>
            </a:r>
          </a:p>
        </p:txBody>
      </p:sp>
      <p:sp>
        <p:nvSpPr>
          <p:cNvPr id="184345" name="Text Box 25"/>
          <p:cNvSpPr txBox="1">
            <a:spLocks noChangeArrowheads="1"/>
          </p:cNvSpPr>
          <p:nvPr/>
        </p:nvSpPr>
        <p:spPr bwMode="auto">
          <a:xfrm>
            <a:off x="7696200" y="1376362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0x11c </a:t>
            </a:r>
          </a:p>
        </p:txBody>
      </p:sp>
      <p:sp>
        <p:nvSpPr>
          <p:cNvPr id="184346" name="Text Box 26"/>
          <p:cNvSpPr txBox="1">
            <a:spLocks noChangeArrowheads="1"/>
          </p:cNvSpPr>
          <p:nvPr/>
        </p:nvSpPr>
        <p:spPr bwMode="auto">
          <a:xfrm>
            <a:off x="7696200" y="1771650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0x118 </a:t>
            </a:r>
          </a:p>
        </p:txBody>
      </p:sp>
      <p:sp>
        <p:nvSpPr>
          <p:cNvPr id="184347" name="Text Box 27"/>
          <p:cNvSpPr txBox="1">
            <a:spLocks noChangeArrowheads="1"/>
          </p:cNvSpPr>
          <p:nvPr/>
        </p:nvSpPr>
        <p:spPr bwMode="auto">
          <a:xfrm>
            <a:off x="7696200" y="2166937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0x114 </a:t>
            </a:r>
          </a:p>
        </p:txBody>
      </p:sp>
      <p:sp>
        <p:nvSpPr>
          <p:cNvPr id="184348" name="Text Box 28"/>
          <p:cNvSpPr txBox="1">
            <a:spLocks noChangeArrowheads="1"/>
          </p:cNvSpPr>
          <p:nvPr/>
        </p:nvSpPr>
        <p:spPr bwMode="auto">
          <a:xfrm>
            <a:off x="7696200" y="2562225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0x110 </a:t>
            </a:r>
          </a:p>
        </p:txBody>
      </p:sp>
      <p:sp>
        <p:nvSpPr>
          <p:cNvPr id="184349" name="Text Box 29"/>
          <p:cNvSpPr txBox="1">
            <a:spLocks noChangeArrowheads="1"/>
          </p:cNvSpPr>
          <p:nvPr/>
        </p:nvSpPr>
        <p:spPr bwMode="auto">
          <a:xfrm>
            <a:off x="7696200" y="2957512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0x10c</a:t>
            </a:r>
          </a:p>
        </p:txBody>
      </p:sp>
      <p:sp>
        <p:nvSpPr>
          <p:cNvPr id="184350" name="Text Box 30"/>
          <p:cNvSpPr txBox="1">
            <a:spLocks noChangeArrowheads="1"/>
          </p:cNvSpPr>
          <p:nvPr/>
        </p:nvSpPr>
        <p:spPr bwMode="auto">
          <a:xfrm>
            <a:off x="7696200" y="3352800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0x108 </a:t>
            </a:r>
          </a:p>
        </p:txBody>
      </p:sp>
      <p:sp>
        <p:nvSpPr>
          <p:cNvPr id="184351" name="Text Box 31"/>
          <p:cNvSpPr txBox="1">
            <a:spLocks noChangeArrowheads="1"/>
          </p:cNvSpPr>
          <p:nvPr/>
        </p:nvSpPr>
        <p:spPr bwMode="auto">
          <a:xfrm>
            <a:off x="7696200" y="3748087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 </a:t>
            </a:r>
          </a:p>
        </p:txBody>
      </p:sp>
      <p:sp>
        <p:nvSpPr>
          <p:cNvPr id="184353" name="Rectangle 33"/>
          <p:cNvSpPr>
            <a:spLocks noChangeArrowheads="1"/>
          </p:cNvSpPr>
          <p:nvPr/>
        </p:nvSpPr>
        <p:spPr bwMode="auto">
          <a:xfrm>
            <a:off x="5029200" y="2490787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yp</a:t>
            </a:r>
          </a:p>
        </p:txBody>
      </p:sp>
      <p:sp>
        <p:nvSpPr>
          <p:cNvPr id="184354" name="Rectangle 34"/>
          <p:cNvSpPr>
            <a:spLocks noChangeArrowheads="1"/>
          </p:cNvSpPr>
          <p:nvPr/>
        </p:nvSpPr>
        <p:spPr bwMode="auto">
          <a:xfrm>
            <a:off x="5029200" y="2871787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xp</a:t>
            </a: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533400" y="1524000"/>
            <a:ext cx="685800" cy="3581400"/>
            <a:chOff x="3984" y="1008"/>
            <a:chExt cx="1584" cy="2256"/>
          </a:xfrm>
        </p:grpSpPr>
        <p:sp>
          <p:nvSpPr>
            <p:cNvPr id="184356" name="Rectangle 36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%eax</a:t>
              </a:r>
            </a:p>
          </p:txBody>
        </p:sp>
        <p:sp>
          <p:nvSpPr>
            <p:cNvPr id="184357" name="Rectangle 37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%edx</a:t>
              </a:r>
            </a:p>
          </p:txBody>
        </p:sp>
        <p:sp>
          <p:nvSpPr>
            <p:cNvPr id="184358" name="Rectangle 38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%ecx</a:t>
              </a:r>
            </a:p>
          </p:txBody>
        </p:sp>
        <p:sp>
          <p:nvSpPr>
            <p:cNvPr id="184359" name="Rectangle 39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184360" name="Rectangle 40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184361" name="Rectangle 41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184362" name="Rectangle 42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%esp</a:t>
              </a:r>
            </a:p>
          </p:txBody>
        </p:sp>
        <p:sp>
          <p:nvSpPr>
            <p:cNvPr id="184363" name="Rectangle 43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%ebp</a:t>
              </a:r>
            </a:p>
          </p:txBody>
        </p:sp>
      </p:grpSp>
      <p:sp>
        <p:nvSpPr>
          <p:cNvPr id="184369" name="Rectangle 49"/>
          <p:cNvSpPr>
            <a:spLocks noChangeArrowheads="1"/>
          </p:cNvSpPr>
          <p:nvPr/>
        </p:nvSpPr>
        <p:spPr bwMode="auto">
          <a:xfrm>
            <a:off x="1219200" y="33528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4370" name="Rectangle 50"/>
          <p:cNvSpPr>
            <a:spLocks noChangeArrowheads="1"/>
          </p:cNvSpPr>
          <p:nvPr/>
        </p:nvSpPr>
        <p:spPr bwMode="auto">
          <a:xfrm>
            <a:off x="1219200" y="3810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4371" name="Rectangle 51"/>
          <p:cNvSpPr>
            <a:spLocks noChangeArrowheads="1"/>
          </p:cNvSpPr>
          <p:nvPr/>
        </p:nvSpPr>
        <p:spPr bwMode="auto">
          <a:xfrm>
            <a:off x="1219200" y="42672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4372" name="Rectangle 52"/>
          <p:cNvSpPr>
            <a:spLocks noChangeArrowheads="1"/>
          </p:cNvSpPr>
          <p:nvPr/>
        </p:nvSpPr>
        <p:spPr bwMode="auto">
          <a:xfrm>
            <a:off x="1219200" y="47244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</a:t>
            </a:r>
          </a:p>
        </p:txBody>
      </p:sp>
      <p:sp>
        <p:nvSpPr>
          <p:cNvPr id="53" name="Rectangle 54"/>
          <p:cNvSpPr>
            <a:spLocks noChangeArrowheads="1"/>
          </p:cNvSpPr>
          <p:nvPr/>
        </p:nvSpPr>
        <p:spPr bwMode="auto">
          <a:xfrm>
            <a:off x="1219200" y="28956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55" name="Rectangle 45"/>
          <p:cNvSpPr>
            <a:spLocks noChangeArrowheads="1"/>
          </p:cNvSpPr>
          <p:nvPr/>
        </p:nvSpPr>
        <p:spPr bwMode="auto">
          <a:xfrm>
            <a:off x="1219200" y="1524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0x120</a:t>
            </a:r>
          </a:p>
        </p:txBody>
      </p:sp>
      <p:sp>
        <p:nvSpPr>
          <p:cNvPr id="56" name="Rectangle 46"/>
          <p:cNvSpPr>
            <a:spLocks noChangeArrowheads="1"/>
          </p:cNvSpPr>
          <p:nvPr/>
        </p:nvSpPr>
        <p:spPr bwMode="auto">
          <a:xfrm>
            <a:off x="1219200" y="1981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57" name="Rectangle 47"/>
          <p:cNvSpPr>
            <a:spLocks noChangeArrowheads="1"/>
          </p:cNvSpPr>
          <p:nvPr/>
        </p:nvSpPr>
        <p:spPr bwMode="auto">
          <a:xfrm>
            <a:off x="1219200" y="24384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 smtClean="0">
                <a:latin typeface="Courier New" pitchFamily="49" charset="0"/>
              </a:rPr>
              <a:t>123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58" name="Rectangle 48"/>
          <p:cNvSpPr>
            <a:spLocks noChangeArrowheads="1"/>
          </p:cNvSpPr>
          <p:nvPr/>
        </p:nvSpPr>
        <p:spPr bwMode="auto">
          <a:xfrm>
            <a:off x="1219200" y="28956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456</a:t>
            </a:r>
          </a:p>
        </p:txBody>
      </p:sp>
      <p:sp>
        <p:nvSpPr>
          <p:cNvPr id="59" name="Rectangle 4"/>
          <p:cNvSpPr>
            <a:spLocks noChangeArrowheads="1"/>
          </p:cNvSpPr>
          <p:nvPr/>
        </p:nvSpPr>
        <p:spPr bwMode="auto">
          <a:xfrm>
            <a:off x="2743200" y="4495800"/>
            <a:ext cx="5943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8(%</a:t>
            </a:r>
            <a:r>
              <a:rPr lang="en-US" sz="1800" dirty="0" err="1" smtClean="0">
                <a:latin typeface="Courier New" pitchFamily="49" charset="0"/>
              </a:rPr>
              <a:t>esp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12(%</a:t>
            </a:r>
            <a:r>
              <a:rPr lang="en-US" sz="1800" dirty="0" err="1" smtClean="0">
                <a:latin typeface="Courier New" pitchFamily="49" charset="0"/>
              </a:rPr>
              <a:t>esp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(t0)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(t1)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= t1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	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movl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	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ecx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, (%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eax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)	# *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yp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 = t0</a:t>
            </a:r>
          </a:p>
        </p:txBody>
      </p:sp>
      <p:sp>
        <p:nvSpPr>
          <p:cNvPr id="184338" name="Rectangle 18"/>
          <p:cNvSpPr>
            <a:spLocks noChangeArrowheads="1"/>
          </p:cNvSpPr>
          <p:nvPr/>
        </p:nvSpPr>
        <p:spPr bwMode="auto">
          <a:xfrm>
            <a:off x="6553200" y="966787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 smtClean="0">
                <a:solidFill>
                  <a:srgbClr val="CC0000"/>
                </a:solidFill>
                <a:latin typeface="Courier New" pitchFamily="49" charset="0"/>
              </a:rPr>
              <a:t>123</a:t>
            </a:r>
            <a:endParaRPr lang="en-US" sz="1800" dirty="0">
              <a:solidFill>
                <a:srgbClr val="CC000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8077200" cy="573088"/>
          </a:xfrm>
        </p:spPr>
        <p:txBody>
          <a:bodyPr/>
          <a:lstStyle/>
          <a:p>
            <a:r>
              <a:rPr lang="en-US" dirty="0" smtClean="0"/>
              <a:t>Complete Memory </a:t>
            </a:r>
            <a:r>
              <a:rPr lang="en-US" dirty="0"/>
              <a:t>Addressing Modes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50950"/>
            <a:ext cx="8307387" cy="5149850"/>
          </a:xfrm>
        </p:spPr>
        <p:txBody>
          <a:bodyPr/>
          <a:lstStyle/>
          <a:p>
            <a:pPr marL="223838" indent="-223838" defTabSz="895350">
              <a:tabLst>
                <a:tab pos="1206500" algn="l"/>
                <a:tab pos="3657600" algn="l"/>
              </a:tabLst>
            </a:pPr>
            <a:r>
              <a:rPr lang="en-US" dirty="0"/>
              <a:t>Most General Form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b="0" i="1" dirty="0" smtClean="0"/>
              <a:t>D</a:t>
            </a:r>
            <a:r>
              <a:rPr lang="en-US" dirty="0" smtClean="0"/>
              <a:t>(</a:t>
            </a:r>
            <a:r>
              <a:rPr lang="en-US" b="0" i="1" dirty="0" err="1" smtClean="0"/>
              <a:t>Rb</a:t>
            </a:r>
            <a:r>
              <a:rPr lang="en-US" dirty="0" err="1" smtClean="0"/>
              <a:t>,</a:t>
            </a:r>
            <a:r>
              <a:rPr lang="en-US" b="0" i="1" dirty="0" err="1" smtClean="0"/>
              <a:t>Ri</a:t>
            </a:r>
            <a:r>
              <a:rPr lang="en-US" dirty="0" err="1" smtClean="0"/>
              <a:t>,</a:t>
            </a:r>
            <a:r>
              <a:rPr lang="en-US" b="0" i="1" dirty="0" err="1" smtClean="0"/>
              <a:t>S</a:t>
            </a:r>
            <a:r>
              <a:rPr lang="en-US" dirty="0"/>
              <a:t>)	</a:t>
            </a:r>
            <a:r>
              <a:rPr lang="en-US" dirty="0" err="1"/>
              <a:t>Mem</a:t>
            </a:r>
            <a:r>
              <a:rPr lang="en-US" dirty="0" smtClean="0"/>
              <a:t>[ </a:t>
            </a:r>
            <a:r>
              <a:rPr lang="en-US" dirty="0" err="1" smtClean="0"/>
              <a:t>Reg</a:t>
            </a:r>
            <a:r>
              <a:rPr lang="en-US" dirty="0" smtClean="0"/>
              <a:t>[</a:t>
            </a:r>
            <a:r>
              <a:rPr lang="en-US" b="0" i="1" dirty="0" err="1" smtClean="0"/>
              <a:t>Rb</a:t>
            </a:r>
            <a:r>
              <a:rPr lang="en-US" dirty="0" smtClean="0"/>
              <a:t>] + </a:t>
            </a:r>
            <a:r>
              <a:rPr lang="en-US" b="0" i="1" dirty="0" smtClean="0"/>
              <a:t>S</a:t>
            </a:r>
            <a:r>
              <a:rPr lang="en-US" dirty="0" smtClean="0"/>
              <a:t> * </a:t>
            </a:r>
            <a:r>
              <a:rPr lang="en-US" dirty="0" err="1" smtClean="0"/>
              <a:t>Reg</a:t>
            </a:r>
            <a:r>
              <a:rPr lang="en-US" dirty="0" smtClean="0"/>
              <a:t>[</a:t>
            </a:r>
            <a:r>
              <a:rPr lang="en-US" b="0" i="1" dirty="0" err="1" smtClean="0"/>
              <a:t>Ri</a:t>
            </a:r>
            <a:r>
              <a:rPr lang="en-US" dirty="0" smtClean="0"/>
              <a:t>] + </a:t>
            </a:r>
            <a:r>
              <a:rPr lang="en-US" b="0" i="1" dirty="0"/>
              <a:t>D</a:t>
            </a:r>
            <a:r>
              <a:rPr lang="en-US" dirty="0" smtClean="0"/>
              <a:t>]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endParaRPr lang="en-US" dirty="0"/>
          </a:p>
          <a:p>
            <a:pPr marL="560388" lvl="1" indent="-222250" defTabSz="895350">
              <a:tabLst>
                <a:tab pos="1206500" algn="l"/>
                <a:tab pos="3657600" algn="l"/>
              </a:tabLst>
            </a:pPr>
            <a:r>
              <a:rPr lang="en-US" i="1" dirty="0" smtClean="0"/>
              <a:t>D</a:t>
            </a:r>
            <a:r>
              <a:rPr lang="en-US" dirty="0" smtClean="0"/>
              <a:t>: </a:t>
            </a:r>
            <a:r>
              <a:rPr lang="en-US" dirty="0"/>
              <a:t>	Constant “displacement” 1, 2, or 4 bytes</a:t>
            </a:r>
          </a:p>
          <a:p>
            <a:pPr marL="560388" lvl="1" indent="-222250" defTabSz="895350">
              <a:tabLst>
                <a:tab pos="1206500" algn="l"/>
                <a:tab pos="3657600" algn="l"/>
              </a:tabLst>
            </a:pPr>
            <a:r>
              <a:rPr lang="en-US" i="1" dirty="0" err="1"/>
              <a:t>Rb</a:t>
            </a:r>
            <a:r>
              <a:rPr lang="en-US" dirty="0"/>
              <a:t>: 	Base register: </a:t>
            </a:r>
            <a:r>
              <a:rPr lang="en-US" dirty="0" smtClean="0"/>
              <a:t>   Any </a:t>
            </a:r>
            <a:r>
              <a:rPr lang="en-US" dirty="0"/>
              <a:t>of 8 integer registers</a:t>
            </a:r>
          </a:p>
          <a:p>
            <a:pPr marL="560388" lvl="1" indent="-222250" defTabSz="895350">
              <a:tabLst>
                <a:tab pos="1206500" algn="l"/>
                <a:tab pos="3657600" algn="l"/>
              </a:tabLst>
            </a:pPr>
            <a:r>
              <a:rPr lang="en-US" i="1" dirty="0" err="1"/>
              <a:t>Ri</a:t>
            </a:r>
            <a:r>
              <a:rPr lang="en-US" dirty="0"/>
              <a:t>:	Index register: </a:t>
            </a:r>
            <a:r>
              <a:rPr lang="en-US" dirty="0" smtClean="0"/>
              <a:t>  Any</a:t>
            </a:r>
            <a:r>
              <a:rPr lang="en-US" dirty="0"/>
              <a:t>, except for 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 smtClean="0">
                <a:latin typeface="Courier New" pitchFamily="49" charset="0"/>
              </a:rPr>
              <a:t>esp</a:t>
            </a:r>
            <a:r>
              <a:rPr lang="en-US" dirty="0"/>
              <a:t> </a:t>
            </a:r>
            <a:r>
              <a:rPr lang="en-US" dirty="0" smtClean="0"/>
              <a:t>   (likely not 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 smtClean="0">
                <a:latin typeface="Courier New" pitchFamily="49" charset="0"/>
              </a:rPr>
              <a:t>ebp</a:t>
            </a:r>
            <a:r>
              <a:rPr lang="en-US" dirty="0" smtClean="0"/>
              <a:t> either)</a:t>
            </a:r>
            <a:endParaRPr lang="en-US" b="1" dirty="0">
              <a:latin typeface="Courier New" pitchFamily="49" charset="0"/>
            </a:endParaRPr>
          </a:p>
          <a:p>
            <a:pPr marL="560388" lvl="1" indent="-222250" defTabSz="895350">
              <a:tabLst>
                <a:tab pos="1206500" algn="l"/>
                <a:tab pos="3657600" algn="l"/>
              </a:tabLst>
            </a:pPr>
            <a:r>
              <a:rPr lang="en-US" i="1" dirty="0" smtClean="0"/>
              <a:t>S</a:t>
            </a:r>
            <a:r>
              <a:rPr lang="en-US" dirty="0"/>
              <a:t>: 	Scale: </a:t>
            </a:r>
            <a:r>
              <a:rPr lang="en-US" dirty="0" smtClean="0"/>
              <a:t>  1</a:t>
            </a:r>
            <a:r>
              <a:rPr lang="en-US" dirty="0"/>
              <a:t>, 2, 4, or </a:t>
            </a:r>
            <a:r>
              <a:rPr lang="en-US" dirty="0" smtClean="0"/>
              <a:t>8 (</a:t>
            </a:r>
            <a:r>
              <a:rPr lang="en-US" i="1" dirty="0" smtClean="0">
                <a:solidFill>
                  <a:srgbClr val="C00000"/>
                </a:solidFill>
              </a:rPr>
              <a:t>why these numbers?</a:t>
            </a:r>
            <a:r>
              <a:rPr lang="en-US" dirty="0" smtClean="0"/>
              <a:t>)</a:t>
            </a:r>
            <a:endParaRPr lang="en-US" dirty="0"/>
          </a:p>
          <a:p>
            <a:pPr marL="223838" indent="-223838" defTabSz="895350">
              <a:tabLst>
                <a:tab pos="1206500" algn="l"/>
                <a:tab pos="3657600" algn="l"/>
              </a:tabLst>
            </a:pPr>
            <a:endParaRPr lang="en-US" dirty="0" smtClean="0"/>
          </a:p>
          <a:p>
            <a:pPr marL="223838" indent="-223838" defTabSz="895350">
              <a:tabLst>
                <a:tab pos="1206500" algn="l"/>
                <a:tab pos="3657600" algn="l"/>
              </a:tabLst>
            </a:pPr>
            <a:r>
              <a:rPr lang="en-US" dirty="0" smtClean="0"/>
              <a:t>Special </a:t>
            </a:r>
            <a:r>
              <a:rPr lang="en-US" dirty="0"/>
              <a:t>Cases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dirty="0"/>
              <a:t>	</a:t>
            </a:r>
            <a:r>
              <a:rPr lang="en-US" dirty="0" smtClean="0"/>
              <a:t>	(</a:t>
            </a:r>
            <a:r>
              <a:rPr lang="en-US" b="0" i="1" dirty="0" err="1"/>
              <a:t>Rb</a:t>
            </a:r>
            <a:r>
              <a:rPr lang="en-US" dirty="0" err="1"/>
              <a:t>,</a:t>
            </a:r>
            <a:r>
              <a:rPr lang="en-US" b="0" i="1" dirty="0" err="1"/>
              <a:t>Ri</a:t>
            </a:r>
            <a:r>
              <a:rPr lang="en-US" dirty="0"/>
              <a:t>)	</a:t>
            </a:r>
            <a:r>
              <a:rPr lang="en-US" dirty="0" err="1" smtClean="0"/>
              <a:t>Mem</a:t>
            </a:r>
            <a:r>
              <a:rPr lang="en-US" dirty="0" smtClean="0"/>
              <a:t>[ </a:t>
            </a:r>
            <a:r>
              <a:rPr lang="en-US" dirty="0" err="1" smtClean="0"/>
              <a:t>Reg</a:t>
            </a:r>
            <a:r>
              <a:rPr lang="en-US" dirty="0" smtClean="0"/>
              <a:t>[</a:t>
            </a:r>
            <a:r>
              <a:rPr lang="en-US" b="0" i="1" dirty="0" err="1" smtClean="0"/>
              <a:t>Rb</a:t>
            </a:r>
            <a:r>
              <a:rPr lang="en-US" dirty="0" smtClean="0"/>
              <a:t>] + </a:t>
            </a:r>
            <a:r>
              <a:rPr lang="en-US" dirty="0" err="1" smtClean="0"/>
              <a:t>Reg</a:t>
            </a:r>
            <a:r>
              <a:rPr lang="en-US" dirty="0" smtClean="0"/>
              <a:t>[</a:t>
            </a:r>
            <a:r>
              <a:rPr lang="en-US" b="0" i="1" dirty="0" err="1" smtClean="0"/>
              <a:t>Ri</a:t>
            </a:r>
            <a:r>
              <a:rPr lang="en-US" dirty="0" smtClean="0"/>
              <a:t>] ]</a:t>
            </a:r>
            <a:endParaRPr lang="en-US" dirty="0"/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b="0" i="1" dirty="0" smtClean="0"/>
              <a:t>D</a:t>
            </a:r>
            <a:r>
              <a:rPr lang="en-US" dirty="0" smtClean="0"/>
              <a:t>(</a:t>
            </a:r>
            <a:r>
              <a:rPr lang="en-US" b="0" i="1" dirty="0" err="1" smtClean="0"/>
              <a:t>Rb</a:t>
            </a:r>
            <a:r>
              <a:rPr lang="en-US" dirty="0" err="1" smtClean="0"/>
              <a:t>,</a:t>
            </a:r>
            <a:r>
              <a:rPr lang="en-US" b="0" i="1" dirty="0" err="1" smtClean="0"/>
              <a:t>Ri</a:t>
            </a:r>
            <a:r>
              <a:rPr lang="en-US" dirty="0"/>
              <a:t>)	</a:t>
            </a:r>
            <a:r>
              <a:rPr lang="en-US" dirty="0" err="1"/>
              <a:t>Mem</a:t>
            </a:r>
            <a:r>
              <a:rPr lang="en-US" dirty="0" smtClean="0"/>
              <a:t>[ </a:t>
            </a:r>
            <a:r>
              <a:rPr lang="en-US" dirty="0" err="1" smtClean="0"/>
              <a:t>Reg</a:t>
            </a:r>
            <a:r>
              <a:rPr lang="en-US" dirty="0" smtClean="0"/>
              <a:t>[</a:t>
            </a:r>
            <a:r>
              <a:rPr lang="en-US" b="0" i="1" dirty="0" err="1" smtClean="0"/>
              <a:t>Rb</a:t>
            </a:r>
            <a:r>
              <a:rPr lang="en-US" dirty="0" smtClean="0"/>
              <a:t>] + </a:t>
            </a:r>
            <a:r>
              <a:rPr lang="en-US" dirty="0" err="1" smtClean="0"/>
              <a:t>Reg</a:t>
            </a:r>
            <a:r>
              <a:rPr lang="en-US" dirty="0" smtClean="0"/>
              <a:t>[</a:t>
            </a:r>
            <a:r>
              <a:rPr lang="en-US" b="0" i="1" dirty="0" err="1" smtClean="0"/>
              <a:t>Ri</a:t>
            </a:r>
            <a:r>
              <a:rPr lang="en-US" dirty="0" smtClean="0"/>
              <a:t>] + </a:t>
            </a:r>
            <a:r>
              <a:rPr lang="en-US" b="0" i="1" dirty="0" smtClean="0"/>
              <a:t>D</a:t>
            </a:r>
            <a:r>
              <a:rPr lang="en-US" dirty="0" smtClean="0"/>
              <a:t>]</a:t>
            </a:r>
            <a:endParaRPr lang="en-US" dirty="0"/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dirty="0"/>
              <a:t>	</a:t>
            </a:r>
            <a:r>
              <a:rPr lang="en-US" dirty="0" smtClean="0"/>
              <a:t>	(</a:t>
            </a:r>
            <a:r>
              <a:rPr lang="en-US" b="0" i="1" dirty="0" err="1"/>
              <a:t>Rb</a:t>
            </a:r>
            <a:r>
              <a:rPr lang="en-US" dirty="0" err="1"/>
              <a:t>,</a:t>
            </a:r>
            <a:r>
              <a:rPr lang="en-US" b="0" i="1" dirty="0" err="1"/>
              <a:t>Ri</a:t>
            </a:r>
            <a:r>
              <a:rPr lang="en-US" dirty="0" err="1"/>
              <a:t>,</a:t>
            </a:r>
            <a:r>
              <a:rPr lang="en-US" b="0" i="1" dirty="0" err="1"/>
              <a:t>S</a:t>
            </a:r>
            <a:r>
              <a:rPr lang="en-US" dirty="0"/>
              <a:t>)	</a:t>
            </a:r>
            <a:r>
              <a:rPr lang="en-US" dirty="0" err="1"/>
              <a:t>Mem</a:t>
            </a:r>
            <a:r>
              <a:rPr lang="en-US" dirty="0" smtClean="0"/>
              <a:t>[ </a:t>
            </a:r>
            <a:r>
              <a:rPr lang="en-US" dirty="0" err="1" smtClean="0"/>
              <a:t>Reg</a:t>
            </a:r>
            <a:r>
              <a:rPr lang="en-US" dirty="0" smtClean="0"/>
              <a:t>[</a:t>
            </a:r>
            <a:r>
              <a:rPr lang="en-US" b="0" i="1" dirty="0" err="1" smtClean="0"/>
              <a:t>Rb</a:t>
            </a:r>
            <a:r>
              <a:rPr lang="en-US" dirty="0" smtClean="0"/>
              <a:t>]+ </a:t>
            </a:r>
            <a:r>
              <a:rPr lang="en-US" b="0" i="1" dirty="0" smtClean="0"/>
              <a:t>S</a:t>
            </a:r>
            <a:r>
              <a:rPr lang="en-US" dirty="0" smtClean="0"/>
              <a:t> * </a:t>
            </a:r>
            <a:r>
              <a:rPr lang="en-US" dirty="0" err="1" smtClean="0"/>
              <a:t>Reg</a:t>
            </a:r>
            <a:r>
              <a:rPr lang="en-US" dirty="0" smtClean="0"/>
              <a:t>[</a:t>
            </a:r>
            <a:r>
              <a:rPr lang="en-US" b="0" i="1" dirty="0" err="1" smtClean="0"/>
              <a:t>Ri</a:t>
            </a:r>
            <a:r>
              <a:rPr lang="en-US" dirty="0" smtClean="0"/>
              <a:t>] ]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Basic x86 Addressing Modes</a:t>
            </a:r>
          </a:p>
        </p:txBody>
      </p:sp>
      <p:sp>
        <p:nvSpPr>
          <p:cNvPr id="487451" name="Rectangle 27"/>
          <p:cNvSpPr>
            <a:spLocks noChangeArrowheads="1"/>
          </p:cNvSpPr>
          <p:nvPr/>
        </p:nvSpPr>
        <p:spPr bwMode="auto">
          <a:xfrm>
            <a:off x="684213" y="3048000"/>
            <a:ext cx="8270875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AU" sz="2800" dirty="0">
                <a:latin typeface="Calibri" panose="020F0502020204030204" pitchFamily="34" charset="0"/>
                <a:cs typeface="Calibri" panose="020F0502020204030204" pitchFamily="34" charset="0"/>
              </a:rPr>
              <a:t>Memory addressing modes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AU" sz="2400" dirty="0">
                <a:latin typeface="Calibri" panose="020F0502020204030204" pitchFamily="34" charset="0"/>
                <a:cs typeface="Calibri" panose="020F0502020204030204" pitchFamily="34" charset="0"/>
              </a:rPr>
              <a:t>Address in register</a:t>
            </a:r>
          </a:p>
          <a:p>
            <a:pPr marL="1200150" lvl="2" indent="-285750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AU" dirty="0"/>
              <a:t>Address = </a:t>
            </a:r>
            <a:r>
              <a:rPr lang="en-AU" dirty="0" err="1"/>
              <a:t>R</a:t>
            </a:r>
            <a:r>
              <a:rPr lang="en-AU" baseline="-25000" dirty="0" err="1"/>
              <a:t>base</a:t>
            </a:r>
            <a:r>
              <a:rPr lang="en-AU" dirty="0"/>
              <a:t> + </a:t>
            </a:r>
            <a:r>
              <a:rPr lang="en-AU" dirty="0" smtClean="0"/>
              <a:t>displacement</a:t>
            </a:r>
          </a:p>
          <a:p>
            <a:pPr marL="1200150" lvl="2" indent="-285750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AU" dirty="0"/>
              <a:t>Address = </a:t>
            </a:r>
            <a:r>
              <a:rPr lang="en-AU" dirty="0" err="1"/>
              <a:t>R</a:t>
            </a:r>
            <a:r>
              <a:rPr lang="en-AU" baseline="-25000" dirty="0" err="1"/>
              <a:t>base</a:t>
            </a:r>
            <a:r>
              <a:rPr lang="en-AU" dirty="0"/>
              <a:t> + </a:t>
            </a:r>
            <a:r>
              <a:rPr lang="en-AU" dirty="0" err="1" smtClean="0"/>
              <a:t>R</a:t>
            </a:r>
            <a:r>
              <a:rPr lang="en-AU" baseline="-25000" dirty="0" err="1" smtClean="0"/>
              <a:t>index</a:t>
            </a:r>
            <a:endParaRPr lang="en-AU" dirty="0"/>
          </a:p>
          <a:p>
            <a:pPr marL="1200150" lvl="2" indent="-285750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AU" dirty="0"/>
              <a:t>Address = </a:t>
            </a:r>
            <a:r>
              <a:rPr lang="en-AU" dirty="0" err="1"/>
              <a:t>R</a:t>
            </a:r>
            <a:r>
              <a:rPr lang="en-AU" baseline="-25000" dirty="0" err="1"/>
              <a:t>base</a:t>
            </a:r>
            <a:r>
              <a:rPr lang="en-AU" dirty="0"/>
              <a:t> + 2</a:t>
            </a:r>
            <a:r>
              <a:rPr lang="en-AU" baseline="30000" dirty="0"/>
              <a:t>scale</a:t>
            </a:r>
            <a:r>
              <a:rPr lang="en-AU" dirty="0"/>
              <a:t> </a:t>
            </a:r>
            <a:r>
              <a:rPr lang="en-US" dirty="0">
                <a:cs typeface="Arial" charset="0"/>
              </a:rPr>
              <a:t>×</a:t>
            </a:r>
            <a:r>
              <a:rPr lang="en-AU" dirty="0"/>
              <a:t> </a:t>
            </a:r>
            <a:r>
              <a:rPr lang="en-AU" dirty="0" err="1"/>
              <a:t>R</a:t>
            </a:r>
            <a:r>
              <a:rPr lang="en-AU" baseline="-25000" dirty="0" err="1"/>
              <a:t>index</a:t>
            </a:r>
            <a:r>
              <a:rPr lang="en-AU" dirty="0"/>
              <a:t> </a:t>
            </a:r>
            <a:r>
              <a:rPr lang="en-AU" dirty="0" smtClean="0"/>
              <a:t>        (</a:t>
            </a:r>
            <a:r>
              <a:rPr lang="en-AU" i="1" dirty="0"/>
              <a:t>scale</a:t>
            </a:r>
            <a:r>
              <a:rPr lang="en-AU" dirty="0"/>
              <a:t> = 0, 1, 2, or 3)</a:t>
            </a:r>
          </a:p>
          <a:p>
            <a:pPr marL="1200150" lvl="2" indent="-285750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AU" dirty="0"/>
              <a:t>Address =  </a:t>
            </a:r>
            <a:r>
              <a:rPr lang="en-AU" dirty="0" err="1"/>
              <a:t>R</a:t>
            </a:r>
            <a:r>
              <a:rPr lang="en-AU" baseline="-25000" dirty="0" err="1"/>
              <a:t>base</a:t>
            </a:r>
            <a:r>
              <a:rPr lang="en-AU" dirty="0"/>
              <a:t> + 2</a:t>
            </a:r>
            <a:r>
              <a:rPr lang="en-AU" baseline="30000" dirty="0"/>
              <a:t>scale</a:t>
            </a:r>
            <a:r>
              <a:rPr lang="en-AU" dirty="0"/>
              <a:t> </a:t>
            </a:r>
            <a:r>
              <a:rPr lang="en-US" dirty="0">
                <a:cs typeface="Arial" charset="0"/>
              </a:rPr>
              <a:t>×</a:t>
            </a:r>
            <a:r>
              <a:rPr lang="en-AU" dirty="0"/>
              <a:t> </a:t>
            </a:r>
            <a:r>
              <a:rPr lang="en-AU" dirty="0" err="1"/>
              <a:t>R</a:t>
            </a:r>
            <a:r>
              <a:rPr lang="en-AU" baseline="-25000" dirty="0" err="1"/>
              <a:t>index</a:t>
            </a:r>
            <a:r>
              <a:rPr lang="en-AU" dirty="0"/>
              <a:t> + displacement</a:t>
            </a:r>
          </a:p>
        </p:txBody>
      </p:sp>
    </p:spTree>
    <p:extLst>
      <p:ext uri="{BB962C8B-B14F-4D97-AF65-F5344CB8AC3E}">
        <p14:creationId xmlns:p14="http://schemas.microsoft.com/office/powerpoint/2010/main" val="694752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329782" cy="762000"/>
          </a:xfrm>
        </p:spPr>
        <p:txBody>
          <a:bodyPr/>
          <a:lstStyle/>
          <a:p>
            <a:r>
              <a:rPr lang="en-US" dirty="0" smtClean="0"/>
              <a:t>Machine Programming I –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Instruction Set Architecture</a:t>
            </a:r>
          </a:p>
          <a:p>
            <a:pPr lvl="1"/>
            <a:r>
              <a:rPr lang="en-US" dirty="0" smtClean="0">
                <a:solidFill>
                  <a:schemeClr val="bg2"/>
                </a:solidFill>
              </a:rPr>
              <a:t>Software Architecture vs. Hardware Architecture</a:t>
            </a:r>
          </a:p>
          <a:p>
            <a:pPr lvl="1"/>
            <a:r>
              <a:rPr lang="en-US" dirty="0" smtClean="0">
                <a:solidFill>
                  <a:schemeClr val="bg2"/>
                </a:solidFill>
              </a:rPr>
              <a:t>Common Architecture Classifications</a:t>
            </a:r>
            <a:endParaRPr lang="en-US" dirty="0">
              <a:solidFill>
                <a:schemeClr val="bg2"/>
              </a:solidFill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The Intel x86 ISA – History and Microarchitectures</a:t>
            </a:r>
          </a:p>
          <a:p>
            <a:r>
              <a:rPr lang="en-US" dirty="0">
                <a:solidFill>
                  <a:schemeClr val="bg2"/>
                </a:solidFill>
              </a:rPr>
              <a:t>Dive into C, Assembly, and Machine code</a:t>
            </a:r>
          </a:p>
          <a:p>
            <a:r>
              <a:rPr lang="en-US" dirty="0">
                <a:solidFill>
                  <a:schemeClr val="bg2"/>
                </a:solidFill>
              </a:rPr>
              <a:t>The Intel x86 Assembly Basics:</a:t>
            </a:r>
          </a:p>
          <a:p>
            <a:pPr lvl="1"/>
            <a:r>
              <a:rPr lang="en-US" dirty="0">
                <a:solidFill>
                  <a:schemeClr val="bg2"/>
                </a:solidFill>
              </a:rPr>
              <a:t>Common instructions</a:t>
            </a:r>
          </a:p>
          <a:p>
            <a:pPr lvl="1"/>
            <a:r>
              <a:rPr lang="en-US" dirty="0" smtClean="0">
                <a:solidFill>
                  <a:schemeClr val="bg2"/>
                </a:solidFill>
              </a:rPr>
              <a:t>Registers</a:t>
            </a:r>
            <a:r>
              <a:rPr lang="en-US" dirty="0">
                <a:solidFill>
                  <a:schemeClr val="bg2"/>
                </a:solidFill>
              </a:rPr>
              <a:t>, Operands, and </a:t>
            </a:r>
            <a:r>
              <a:rPr lang="en-US" b="1" dirty="0" err="1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r>
              <a:rPr lang="en-US" dirty="0">
                <a:solidFill>
                  <a:schemeClr val="bg2"/>
                </a:solidFill>
              </a:rPr>
              <a:t> instruction</a:t>
            </a:r>
          </a:p>
          <a:p>
            <a:pPr lvl="1"/>
            <a:r>
              <a:rPr lang="en-US" dirty="0">
                <a:solidFill>
                  <a:schemeClr val="bg2"/>
                </a:solidFill>
              </a:rPr>
              <a:t>Addressing modes</a:t>
            </a:r>
          </a:p>
          <a:p>
            <a:r>
              <a:rPr lang="en-US" dirty="0" smtClean="0"/>
              <a:t>Intro </a:t>
            </a:r>
            <a:r>
              <a:rPr lang="en-US" dirty="0"/>
              <a:t>to x86-64</a:t>
            </a:r>
          </a:p>
          <a:p>
            <a:pPr marL="742950" lvl="2" indent="-342900">
              <a:buSzPct val="60000"/>
              <a:buFont typeface="Wingdings 2" pitchFamily="18" charset="2"/>
              <a:buChar char="¢"/>
            </a:pPr>
            <a:r>
              <a:rPr lang="en-US" dirty="0"/>
              <a:t>AMD was first!</a:t>
            </a:r>
            <a:endParaRPr lang="en-US" sz="2400" dirty="0"/>
          </a:p>
          <a:p>
            <a:pPr>
              <a:buNone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70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458200" cy="573088"/>
          </a:xfrm>
        </p:spPr>
        <p:txBody>
          <a:bodyPr/>
          <a:lstStyle/>
          <a:p>
            <a:r>
              <a:rPr lang="en-US" dirty="0" smtClean="0"/>
              <a:t>AMD created first 64-bit version of x86</a:t>
            </a:r>
            <a:endParaRPr lang="en-US" dirty="0"/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447800"/>
            <a:ext cx="8442325" cy="4972050"/>
          </a:xfrm>
        </p:spPr>
        <p:txBody>
          <a:bodyPr/>
          <a:lstStyle/>
          <a:p>
            <a:pPr marL="160338" indent="-222250" defTabSz="895350">
              <a:tabLst>
                <a:tab pos="2349500" algn="l"/>
              </a:tabLst>
            </a:pPr>
            <a:r>
              <a:rPr lang="en-US" dirty="0" smtClean="0"/>
              <a:t>Historically</a:t>
            </a:r>
            <a:endParaRPr lang="en-US" dirty="0"/>
          </a:p>
          <a:p>
            <a:pPr marL="439738" lvl="1" indent="-165100" defTabSz="895350">
              <a:tabLst>
                <a:tab pos="2349500" algn="l"/>
              </a:tabLst>
            </a:pPr>
            <a:r>
              <a:rPr lang="en-US" dirty="0"/>
              <a:t>AMD has followed just behind Intel</a:t>
            </a:r>
          </a:p>
          <a:p>
            <a:pPr marL="439738" lvl="1" indent="-165100" defTabSz="895350">
              <a:tabLst>
                <a:tab pos="2349500" algn="l"/>
              </a:tabLst>
            </a:pPr>
            <a:r>
              <a:rPr lang="en-US" dirty="0"/>
              <a:t>A little bit slower, a lot </a:t>
            </a:r>
            <a:r>
              <a:rPr lang="en-US" dirty="0" smtClean="0"/>
              <a:t>cheaper</a:t>
            </a:r>
          </a:p>
          <a:p>
            <a:pPr marL="439738" lvl="1" indent="-165100" defTabSz="895350">
              <a:tabLst>
                <a:tab pos="2349500" algn="l"/>
              </a:tabLst>
            </a:pPr>
            <a:endParaRPr lang="en-US" dirty="0"/>
          </a:p>
          <a:p>
            <a:pPr marL="160338" indent="-222250" defTabSz="895350">
              <a:tabLst>
                <a:tab pos="2349500" algn="l"/>
              </a:tabLst>
            </a:pPr>
            <a:r>
              <a:rPr lang="en-US" dirty="0" smtClean="0"/>
              <a:t>2003</a:t>
            </a:r>
            <a:r>
              <a:rPr lang="en-US" dirty="0"/>
              <a:t>, </a:t>
            </a:r>
            <a:r>
              <a:rPr lang="en-US" dirty="0" smtClean="0"/>
              <a:t>developed 64-bit version of x86:   </a:t>
            </a:r>
            <a:r>
              <a:rPr lang="en-US" dirty="0" smtClean="0">
                <a:solidFill>
                  <a:schemeClr val="accent2"/>
                </a:solidFill>
              </a:rPr>
              <a:t>x86-64</a:t>
            </a:r>
            <a:endParaRPr lang="en-US" dirty="0">
              <a:solidFill>
                <a:schemeClr val="accent2"/>
              </a:solidFill>
            </a:endParaRPr>
          </a:p>
          <a:p>
            <a:pPr marL="439738" lvl="1" indent="-165100" defTabSz="895350">
              <a:tabLst>
                <a:tab pos="2349500" algn="l"/>
              </a:tabLst>
            </a:pPr>
            <a:r>
              <a:rPr lang="en-US" dirty="0"/>
              <a:t>Recruited top circuit designers from </a:t>
            </a:r>
            <a:r>
              <a:rPr lang="en-US" dirty="0" smtClean="0"/>
              <a:t>DEC </a:t>
            </a:r>
            <a:r>
              <a:rPr lang="en-US" dirty="0"/>
              <a:t>and other </a:t>
            </a:r>
            <a:r>
              <a:rPr lang="en-US" dirty="0" smtClean="0"/>
              <a:t>diminishing companies</a:t>
            </a:r>
            <a:endParaRPr lang="en-US" dirty="0"/>
          </a:p>
          <a:p>
            <a:pPr marL="439738" lvl="1" indent="-165100" defTabSz="895350">
              <a:tabLst>
                <a:tab pos="2349500" algn="l"/>
              </a:tabLst>
            </a:pPr>
            <a:r>
              <a:rPr lang="en-US" dirty="0" smtClean="0"/>
              <a:t>Built Opteron:  tough competitor to Pentium 4</a:t>
            </a:r>
          </a:p>
          <a:p>
            <a:pPr marL="439738" lvl="1" indent="-165100" defTabSz="895350">
              <a:tabLst>
                <a:tab pos="2349500" algn="l"/>
              </a:tabLst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6118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Intel’s </a:t>
            </a:r>
            <a:r>
              <a:rPr lang="en-US" dirty="0" smtClean="0"/>
              <a:t>64-Bit</a:t>
            </a:r>
            <a:endParaRPr lang="en-US" dirty="0"/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52550"/>
            <a:ext cx="7896225" cy="4972050"/>
          </a:xfrm>
        </p:spPr>
        <p:txBody>
          <a:bodyPr/>
          <a:lstStyle/>
          <a:p>
            <a:r>
              <a:rPr lang="en-US" dirty="0"/>
              <a:t>Intel Attempted Radical Shift from IA32 to IA64</a:t>
            </a:r>
          </a:p>
          <a:p>
            <a:pPr lvl="1"/>
            <a:r>
              <a:rPr lang="en-US" dirty="0"/>
              <a:t>Totally different </a:t>
            </a:r>
            <a:r>
              <a:rPr lang="en-US" dirty="0" smtClean="0"/>
              <a:t>architecture (</a:t>
            </a:r>
            <a:r>
              <a:rPr lang="en-US" i="1" dirty="0" smtClean="0"/>
              <a:t>Itanium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/>
              <a:t>Executes </a:t>
            </a:r>
            <a:r>
              <a:rPr lang="en-US" dirty="0" smtClean="0"/>
              <a:t>IA32 </a:t>
            </a:r>
            <a:r>
              <a:rPr lang="en-US" dirty="0"/>
              <a:t>code only as legacy</a:t>
            </a:r>
          </a:p>
          <a:p>
            <a:pPr lvl="1"/>
            <a:r>
              <a:rPr lang="en-US" dirty="0"/>
              <a:t>Performance disappointing</a:t>
            </a:r>
          </a:p>
          <a:p>
            <a:pPr lvl="1"/>
            <a:endParaRPr lang="en-US" sz="1000" dirty="0" smtClean="0"/>
          </a:p>
          <a:p>
            <a:r>
              <a:rPr lang="en-US" dirty="0" smtClean="0"/>
              <a:t>2003:  AMD </a:t>
            </a:r>
            <a:r>
              <a:rPr lang="en-US" dirty="0"/>
              <a:t>Stepped in with Evolutionary Solution</a:t>
            </a:r>
          </a:p>
          <a:p>
            <a:pPr lvl="1"/>
            <a:r>
              <a:rPr lang="en-US" dirty="0" smtClean="0"/>
              <a:t>Originally called </a:t>
            </a:r>
            <a:r>
              <a:rPr lang="en-US" dirty="0" smtClean="0">
                <a:solidFill>
                  <a:schemeClr val="accent2"/>
                </a:solidFill>
              </a:rPr>
              <a:t>x86-64</a:t>
            </a:r>
            <a:r>
              <a:rPr lang="en-US" dirty="0" smtClean="0"/>
              <a:t>   (</a:t>
            </a:r>
            <a:r>
              <a:rPr lang="en-US" dirty="0"/>
              <a:t>now called </a:t>
            </a:r>
            <a:r>
              <a:rPr lang="en-US" dirty="0" smtClean="0">
                <a:solidFill>
                  <a:schemeClr val="accent2"/>
                </a:solidFill>
              </a:rPr>
              <a:t>AMD64</a:t>
            </a:r>
            <a:r>
              <a:rPr lang="en-US" dirty="0" smtClean="0"/>
              <a:t>)</a:t>
            </a:r>
            <a:endParaRPr lang="en-US" dirty="0"/>
          </a:p>
          <a:p>
            <a:pPr lvl="1"/>
            <a:endParaRPr lang="en-US" sz="1000" dirty="0" smtClean="0"/>
          </a:p>
          <a:p>
            <a:r>
              <a:rPr lang="en-US" dirty="0" smtClean="0"/>
              <a:t>2004</a:t>
            </a:r>
            <a:r>
              <a:rPr lang="en-US" dirty="0"/>
              <a:t>: </a:t>
            </a:r>
            <a:r>
              <a:rPr lang="en-US" dirty="0" smtClean="0"/>
              <a:t> Intel </a:t>
            </a:r>
            <a:r>
              <a:rPr lang="en-US" dirty="0"/>
              <a:t>Announces </a:t>
            </a:r>
            <a:r>
              <a:rPr lang="en-US" dirty="0" smtClean="0"/>
              <a:t>their 64-bit extension to IA32</a:t>
            </a:r>
            <a:endParaRPr lang="en-US" dirty="0"/>
          </a:p>
          <a:p>
            <a:pPr lvl="1"/>
            <a:r>
              <a:rPr lang="en-US" dirty="0" smtClean="0"/>
              <a:t>Originally called </a:t>
            </a:r>
            <a:r>
              <a:rPr lang="en-US" dirty="0" smtClean="0">
                <a:solidFill>
                  <a:schemeClr val="accent2"/>
                </a:solidFill>
              </a:rPr>
              <a:t>EMT64</a:t>
            </a:r>
            <a:r>
              <a:rPr lang="en-US" dirty="0" smtClean="0"/>
              <a:t>   (now called </a:t>
            </a:r>
            <a:r>
              <a:rPr lang="en-US" dirty="0" smtClean="0">
                <a:solidFill>
                  <a:schemeClr val="accent2"/>
                </a:solidFill>
              </a:rPr>
              <a:t>Intel 64</a:t>
            </a:r>
            <a:r>
              <a:rPr lang="en-US" dirty="0" smtClean="0"/>
              <a:t>)</a:t>
            </a:r>
            <a:endParaRPr lang="en-US" dirty="0">
              <a:solidFill>
                <a:schemeClr val="accent2"/>
              </a:solidFill>
            </a:endParaRPr>
          </a:p>
          <a:p>
            <a:pPr lvl="1"/>
            <a:r>
              <a:rPr lang="en-US" dirty="0"/>
              <a:t>Almost identical to </a:t>
            </a:r>
            <a:r>
              <a:rPr lang="en-US" dirty="0">
                <a:solidFill>
                  <a:schemeClr val="accent2"/>
                </a:solidFill>
              </a:rPr>
              <a:t>x86-64</a:t>
            </a:r>
            <a:r>
              <a:rPr lang="en-US" dirty="0" smtClean="0"/>
              <a:t>!</a:t>
            </a:r>
          </a:p>
          <a:p>
            <a:pPr lvl="1"/>
            <a:endParaRPr lang="en-US" sz="1000" dirty="0" smtClean="0"/>
          </a:p>
          <a:p>
            <a:r>
              <a:rPr lang="en-US" dirty="0" smtClean="0"/>
              <a:t>Collectively known as </a:t>
            </a:r>
            <a:r>
              <a:rPr lang="en-US" dirty="0" smtClean="0">
                <a:solidFill>
                  <a:schemeClr val="accent2"/>
                </a:solidFill>
              </a:rPr>
              <a:t>x86-64</a:t>
            </a:r>
            <a:endParaRPr lang="en-US" dirty="0">
              <a:solidFill>
                <a:schemeClr val="accent2"/>
              </a:solidFill>
            </a:endParaRPr>
          </a:p>
          <a:p>
            <a:pPr lvl="1"/>
            <a:r>
              <a:rPr lang="en-US" dirty="0" smtClean="0"/>
              <a:t>minor differences between the two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8853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363" grpId="0" build="p" autoUpdateAnimBg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/>
          </p:cNvSpPr>
          <p:nvPr/>
        </p:nvSpPr>
        <p:spPr bwMode="auto">
          <a:xfrm>
            <a:off x="1295400" y="4779963"/>
            <a:ext cx="5715000" cy="685800"/>
          </a:xfrm>
          <a:prstGeom prst="rect">
            <a:avLst/>
          </a:prstGeom>
          <a:solidFill>
            <a:srgbClr val="CCCCCC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26" name="Rectangle 2"/>
          <p:cNvSpPr>
            <a:spLocks/>
          </p:cNvSpPr>
          <p:nvPr/>
        </p:nvSpPr>
        <p:spPr bwMode="auto">
          <a:xfrm>
            <a:off x="1295400" y="2933700"/>
            <a:ext cx="5715000" cy="381000"/>
          </a:xfrm>
          <a:prstGeom prst="rect">
            <a:avLst/>
          </a:prstGeom>
          <a:solidFill>
            <a:srgbClr val="CCCCCC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329782" cy="762000"/>
          </a:xfrm>
          <a:ln/>
        </p:spPr>
        <p:txBody>
          <a:bodyPr/>
          <a:lstStyle/>
          <a:p>
            <a:pPr marL="119063" indent="-119063"/>
            <a:r>
              <a:rPr lang="en-US" dirty="0"/>
              <a:t>Data Representations: </a:t>
            </a:r>
            <a:r>
              <a:rPr lang="en-US" dirty="0" smtClean="0"/>
              <a:t> </a:t>
            </a:r>
            <a:r>
              <a:rPr lang="en-US" smtClean="0"/>
              <a:t>IA32 vs</a:t>
            </a:r>
            <a:r>
              <a:rPr lang="en-US" dirty="0" smtClean="0"/>
              <a:t>. x86-64</a:t>
            </a:r>
            <a:endParaRPr lang="en-US" dirty="0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/>
              <a:t>Sizes of C Objects (in </a:t>
            </a:r>
            <a:r>
              <a:rPr lang="en-US" dirty="0" smtClean="0"/>
              <a:t>bytes</a:t>
            </a:r>
            <a:r>
              <a:rPr lang="en-US" dirty="0"/>
              <a:t>)</a:t>
            </a:r>
          </a:p>
          <a:p>
            <a:pPr marL="0" lvl="1" indent="0">
              <a:buNone/>
              <a:tabLst>
                <a:tab pos="3711575" algn="l"/>
                <a:tab pos="5889625" algn="l"/>
                <a:tab pos="6804025" algn="l"/>
                <a:tab pos="3328988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 smtClean="0"/>
              <a:t>      </a:t>
            </a:r>
            <a:r>
              <a:rPr lang="en-US" dirty="0" smtClean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    </a:t>
            </a:r>
            <a:r>
              <a:rPr lang="en-US" u="sng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 Data Type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u="sng" dirty="0" smtClean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Intel </a:t>
            </a:r>
            <a:r>
              <a:rPr lang="en-US" u="sng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IA32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u="sng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x86-64</a:t>
            </a:r>
            <a:endParaRPr lang="en-US" u="sng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838200" lvl="2">
              <a:tabLst>
                <a:tab pos="4114800" algn="l"/>
                <a:tab pos="6172200" algn="l"/>
                <a:tab pos="6804025" algn="l"/>
                <a:tab pos="3328988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/>
              <a:t>unsigned	</a:t>
            </a:r>
            <a:r>
              <a:rPr lang="en-US" dirty="0" smtClean="0"/>
              <a:t>4</a:t>
            </a:r>
            <a:r>
              <a:rPr lang="en-US" dirty="0"/>
              <a:t>	4</a:t>
            </a:r>
          </a:p>
          <a:p>
            <a:pPr marL="838200" lvl="2">
              <a:tabLst>
                <a:tab pos="4114800" algn="l"/>
                <a:tab pos="6172200" algn="l"/>
                <a:tab pos="6804025" algn="l"/>
                <a:tab pos="3328988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 err="1"/>
              <a:t>int</a:t>
            </a:r>
            <a:r>
              <a:rPr lang="en-US" dirty="0"/>
              <a:t>	</a:t>
            </a:r>
            <a:r>
              <a:rPr lang="en-US" dirty="0" smtClean="0"/>
              <a:t>4</a:t>
            </a:r>
            <a:r>
              <a:rPr lang="en-US" dirty="0"/>
              <a:t>	4</a:t>
            </a:r>
          </a:p>
          <a:p>
            <a:pPr marL="838200" lvl="2">
              <a:tabLst>
                <a:tab pos="4114800" algn="l"/>
                <a:tab pos="6172200" algn="l"/>
                <a:tab pos="6804025" algn="l"/>
                <a:tab pos="3328988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/>
              <a:t>long </a:t>
            </a:r>
            <a:r>
              <a:rPr lang="en-US" dirty="0" err="1"/>
              <a:t>int</a:t>
            </a:r>
            <a:r>
              <a:rPr lang="en-US" dirty="0"/>
              <a:t>	</a:t>
            </a:r>
            <a:r>
              <a:rPr lang="en-US" dirty="0" smtClean="0"/>
              <a:t>4</a:t>
            </a:r>
            <a:r>
              <a:rPr lang="en-US" dirty="0"/>
              <a:t>	8</a:t>
            </a:r>
          </a:p>
          <a:p>
            <a:pPr marL="838200" lvl="2">
              <a:tabLst>
                <a:tab pos="4114800" algn="l"/>
                <a:tab pos="6172200" algn="l"/>
                <a:tab pos="6804025" algn="l"/>
                <a:tab pos="3328988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/>
              <a:t>char	</a:t>
            </a:r>
            <a:r>
              <a:rPr lang="en-US" dirty="0" smtClean="0"/>
              <a:t>1</a:t>
            </a:r>
            <a:r>
              <a:rPr lang="en-US" dirty="0"/>
              <a:t>	1</a:t>
            </a:r>
          </a:p>
          <a:p>
            <a:pPr marL="838200" lvl="2">
              <a:tabLst>
                <a:tab pos="4114800" algn="l"/>
                <a:tab pos="6172200" algn="l"/>
                <a:tab pos="6804025" algn="l"/>
                <a:tab pos="3328988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/>
              <a:t>short	</a:t>
            </a:r>
            <a:r>
              <a:rPr lang="en-US" dirty="0" smtClean="0"/>
              <a:t>2</a:t>
            </a:r>
            <a:r>
              <a:rPr lang="en-US" dirty="0"/>
              <a:t>	2</a:t>
            </a:r>
          </a:p>
          <a:p>
            <a:pPr marL="838200" lvl="2">
              <a:tabLst>
                <a:tab pos="4114800" algn="l"/>
                <a:tab pos="6172200" algn="l"/>
                <a:tab pos="6804025" algn="l"/>
                <a:tab pos="3328988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/>
              <a:t>float	</a:t>
            </a:r>
            <a:r>
              <a:rPr lang="en-US" dirty="0" smtClean="0"/>
              <a:t>4</a:t>
            </a:r>
            <a:r>
              <a:rPr lang="en-US" dirty="0"/>
              <a:t>	4</a:t>
            </a:r>
          </a:p>
          <a:p>
            <a:pPr marL="838200" lvl="2">
              <a:tabLst>
                <a:tab pos="4114800" algn="l"/>
                <a:tab pos="6172200" algn="l"/>
                <a:tab pos="6804025" algn="l"/>
                <a:tab pos="3328988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/>
              <a:t>double	</a:t>
            </a:r>
            <a:r>
              <a:rPr lang="en-US" dirty="0" smtClean="0"/>
              <a:t>8</a:t>
            </a:r>
            <a:r>
              <a:rPr lang="en-US" dirty="0"/>
              <a:t>	8</a:t>
            </a:r>
          </a:p>
          <a:p>
            <a:pPr marL="838200" lvl="2">
              <a:tabLst>
                <a:tab pos="4114800" algn="l"/>
                <a:tab pos="6062663" algn="l"/>
                <a:tab pos="6804025" algn="l"/>
                <a:tab pos="3328988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/>
              <a:t>long double	</a:t>
            </a:r>
            <a:r>
              <a:rPr lang="en-US" dirty="0" smtClean="0"/>
              <a:t>10/12</a:t>
            </a:r>
            <a:r>
              <a:rPr lang="en-US" dirty="0"/>
              <a:t>	16</a:t>
            </a:r>
          </a:p>
          <a:p>
            <a:pPr marL="838200" lvl="2">
              <a:tabLst>
                <a:tab pos="4114800" algn="l"/>
                <a:tab pos="6172200" algn="l"/>
                <a:tab pos="6804025" algn="l"/>
                <a:tab pos="3328988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 smtClean="0"/>
              <a:t>pointer (e.g. char *)</a:t>
            </a:r>
            <a:r>
              <a:rPr lang="en-US" dirty="0"/>
              <a:t>	</a:t>
            </a:r>
            <a:r>
              <a:rPr lang="en-US" dirty="0" smtClean="0"/>
              <a:t>4</a:t>
            </a:r>
            <a:r>
              <a:rPr lang="en-US" dirty="0"/>
              <a:t>	</a:t>
            </a:r>
            <a:r>
              <a:rPr lang="en-US" dirty="0" smtClean="0"/>
              <a:t>8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49250"/>
            <a:ext cx="8259762" cy="641350"/>
          </a:xfrm>
        </p:spPr>
        <p:txBody>
          <a:bodyPr/>
          <a:lstStyle/>
          <a:p>
            <a:r>
              <a:rPr lang="en-US" sz="3600" dirty="0"/>
              <a:t>Parts of the </a:t>
            </a:r>
            <a:r>
              <a:rPr lang="en-US" sz="3600" dirty="0" smtClean="0"/>
              <a:t>Software </a:t>
            </a:r>
            <a:r>
              <a:rPr lang="en-US" sz="3600" dirty="0"/>
              <a:t>Architecture</a:t>
            </a:r>
            <a:endParaRPr lang="en-AU" sz="3600" dirty="0"/>
          </a:p>
        </p:txBody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96975"/>
            <a:ext cx="8078787" cy="51117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There are 4 parts to the </a:t>
            </a:r>
            <a:r>
              <a:rPr lang="en-US" sz="2800" dirty="0" smtClean="0"/>
              <a:t>(software) </a:t>
            </a:r>
            <a:r>
              <a:rPr lang="en-US" sz="2800" dirty="0">
                <a:solidFill>
                  <a:srgbClr val="FF0000"/>
                </a:solidFill>
              </a:rPr>
              <a:t>architecture</a:t>
            </a:r>
          </a:p>
          <a:p>
            <a:pPr lvl="1">
              <a:lnSpc>
                <a:spcPct val="80000"/>
              </a:lnSpc>
            </a:pPr>
            <a:r>
              <a:rPr lang="en-US" sz="2400" b="1" dirty="0"/>
              <a:t>instruction set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/>
              <a:t>the </a:t>
            </a:r>
            <a:r>
              <a:rPr lang="en-US" sz="2000" dirty="0"/>
              <a:t>set of available instructions and </a:t>
            </a:r>
            <a:r>
              <a:rPr lang="en-US" sz="2000" dirty="0" smtClean="0"/>
              <a:t>the rules </a:t>
            </a:r>
            <a:r>
              <a:rPr lang="en-US" sz="2000" dirty="0"/>
              <a:t>for using them</a:t>
            </a:r>
          </a:p>
          <a:p>
            <a:pPr lvl="2">
              <a:lnSpc>
                <a:spcPct val="80000"/>
              </a:lnSpc>
            </a:pPr>
            <a:endParaRPr lang="en-US" sz="900" dirty="0"/>
          </a:p>
          <a:p>
            <a:pPr lvl="1">
              <a:lnSpc>
                <a:spcPct val="80000"/>
              </a:lnSpc>
            </a:pPr>
            <a:r>
              <a:rPr lang="en-US" sz="2400" b="1" dirty="0"/>
              <a:t>register file organization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/>
              <a:t>the </a:t>
            </a:r>
            <a:r>
              <a:rPr lang="en-US" sz="2000" dirty="0"/>
              <a:t>number, size, and rules for using registers</a:t>
            </a:r>
          </a:p>
          <a:p>
            <a:pPr lvl="2">
              <a:lnSpc>
                <a:spcPct val="80000"/>
              </a:lnSpc>
            </a:pPr>
            <a:endParaRPr lang="en-US" sz="900" dirty="0"/>
          </a:p>
          <a:p>
            <a:pPr lvl="1">
              <a:lnSpc>
                <a:spcPct val="80000"/>
              </a:lnSpc>
            </a:pPr>
            <a:r>
              <a:rPr lang="en-US" sz="2400" b="1" dirty="0"/>
              <a:t>memory organization &amp; addressing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/>
              <a:t>the organization </a:t>
            </a:r>
            <a:r>
              <a:rPr lang="en-US" sz="2000" dirty="0"/>
              <a:t>of </a:t>
            </a:r>
            <a:r>
              <a:rPr lang="en-US" sz="2000" dirty="0" smtClean="0"/>
              <a:t>the memory </a:t>
            </a:r>
            <a:r>
              <a:rPr lang="en-US" sz="2000" dirty="0"/>
              <a:t>and </a:t>
            </a:r>
            <a:r>
              <a:rPr lang="en-US" sz="2000" dirty="0" smtClean="0"/>
              <a:t>the rules </a:t>
            </a:r>
            <a:r>
              <a:rPr lang="en-US" sz="2000" dirty="0"/>
              <a:t>for </a:t>
            </a:r>
            <a:r>
              <a:rPr lang="en-US" sz="2000" dirty="0" smtClean="0"/>
              <a:t>accessing data</a:t>
            </a:r>
            <a:endParaRPr lang="en-US" sz="2000" dirty="0"/>
          </a:p>
          <a:p>
            <a:pPr lvl="2">
              <a:lnSpc>
                <a:spcPct val="80000"/>
              </a:lnSpc>
            </a:pPr>
            <a:endParaRPr lang="en-US" sz="900" dirty="0"/>
          </a:p>
          <a:p>
            <a:pPr lvl="1">
              <a:lnSpc>
                <a:spcPct val="80000"/>
              </a:lnSpc>
            </a:pPr>
            <a:r>
              <a:rPr lang="en-US" sz="2400" b="1" dirty="0"/>
              <a:t>operating modes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/>
              <a:t>the various modes of execution </a:t>
            </a:r>
            <a:r>
              <a:rPr lang="en-US" sz="2000" dirty="0"/>
              <a:t>for </a:t>
            </a:r>
            <a:r>
              <a:rPr lang="en-US" sz="2000" dirty="0" smtClean="0"/>
              <a:t>the </a:t>
            </a:r>
            <a:r>
              <a:rPr lang="en-US" sz="2000" dirty="0"/>
              <a:t>processor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there are usually at least two modes:</a:t>
            </a:r>
          </a:p>
          <a:p>
            <a:pPr lvl="3">
              <a:lnSpc>
                <a:spcPct val="80000"/>
              </a:lnSpc>
            </a:pPr>
            <a:r>
              <a:rPr lang="en-US" sz="1800" i="1" dirty="0"/>
              <a:t>user</a:t>
            </a:r>
            <a:r>
              <a:rPr lang="en-US" sz="1800" dirty="0"/>
              <a:t> mode		(for general use)</a:t>
            </a:r>
          </a:p>
          <a:p>
            <a:pPr lvl="3">
              <a:lnSpc>
                <a:spcPct val="80000"/>
              </a:lnSpc>
            </a:pPr>
            <a:r>
              <a:rPr lang="en-US" sz="1800" i="1" dirty="0"/>
              <a:t>system</a:t>
            </a:r>
            <a:r>
              <a:rPr lang="en-US" sz="1800" dirty="0"/>
              <a:t> mode	(allows access to privileged instructions			     and memory)</a:t>
            </a:r>
          </a:p>
          <a:p>
            <a:pPr lvl="3">
              <a:lnSpc>
                <a:spcPct val="80000"/>
              </a:lnSpc>
              <a:buFont typeface="Wingdings" pitchFamily="2" charset="2"/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49369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x86-64 Integer Registers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5715000"/>
            <a:ext cx="7329487" cy="838200"/>
          </a:xfrm>
          <a:ln/>
        </p:spPr>
        <p:txBody>
          <a:bodyPr/>
          <a:lstStyle/>
          <a:p>
            <a:pPr lvl="1">
              <a:spcBef>
                <a:spcPct val="0"/>
              </a:spcBef>
            </a:pPr>
            <a:r>
              <a:rPr lang="en-US" dirty="0"/>
              <a:t>Extend existing registers.  Add 8 new ones.</a:t>
            </a:r>
          </a:p>
          <a:p>
            <a:pPr lvl="1"/>
            <a:r>
              <a:rPr lang="en-US" dirty="0"/>
              <a:t>Make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ebp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/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dirty="0"/>
              <a:t>general purpose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194889" y="1295400"/>
            <a:ext cx="6882311" cy="4294019"/>
            <a:chOff x="762000" y="1143000"/>
            <a:chExt cx="7518400" cy="4800600"/>
          </a:xfrm>
        </p:grpSpPr>
        <p:sp>
          <p:nvSpPr>
            <p:cNvPr id="27649" name="Rectangle 1"/>
            <p:cNvSpPr>
              <a:spLocks/>
            </p:cNvSpPr>
            <p:nvPr/>
          </p:nvSpPr>
          <p:spPr bwMode="auto">
            <a:xfrm>
              <a:off x="762000" y="4800600"/>
              <a:ext cx="3556000" cy="533400"/>
            </a:xfrm>
            <a:prstGeom prst="rect">
              <a:avLst/>
            </a:prstGeom>
            <a:solidFill>
              <a:srgbClr val="EFBFB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24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%rsp</a:t>
              </a:r>
            </a:p>
          </p:txBody>
        </p:sp>
        <p:sp>
          <p:nvSpPr>
            <p:cNvPr id="27654" name="Rectangle 6"/>
            <p:cNvSpPr>
              <a:spLocks/>
            </p:cNvSpPr>
            <p:nvPr/>
          </p:nvSpPr>
          <p:spPr bwMode="auto">
            <a:xfrm>
              <a:off x="2552700" y="1181100"/>
              <a:ext cx="1765300" cy="444500"/>
            </a:xfrm>
            <a:prstGeom prst="rect">
              <a:avLst/>
            </a:prstGeom>
            <a:solidFill>
              <a:srgbClr val="D8D8D8"/>
            </a:solidFill>
            <a:ln w="9525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%eax</a:t>
              </a:r>
            </a:p>
          </p:txBody>
        </p:sp>
        <p:sp>
          <p:nvSpPr>
            <p:cNvPr id="27655" name="Rectangle 7"/>
            <p:cNvSpPr>
              <a:spLocks/>
            </p:cNvSpPr>
            <p:nvPr/>
          </p:nvSpPr>
          <p:spPr bwMode="auto">
            <a:xfrm>
              <a:off x="2552700" y="1790700"/>
              <a:ext cx="1765300" cy="444500"/>
            </a:xfrm>
            <a:prstGeom prst="rect">
              <a:avLst/>
            </a:prstGeom>
            <a:solidFill>
              <a:srgbClr val="D8D8D8"/>
            </a:solidFill>
            <a:ln w="9525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%ebx</a:t>
              </a:r>
            </a:p>
          </p:txBody>
        </p:sp>
        <p:sp>
          <p:nvSpPr>
            <p:cNvPr id="27656" name="Rectangle 8"/>
            <p:cNvSpPr>
              <a:spLocks/>
            </p:cNvSpPr>
            <p:nvPr/>
          </p:nvSpPr>
          <p:spPr bwMode="auto">
            <a:xfrm>
              <a:off x="2552700" y="2400300"/>
              <a:ext cx="1765300" cy="444500"/>
            </a:xfrm>
            <a:prstGeom prst="rect">
              <a:avLst/>
            </a:prstGeom>
            <a:solidFill>
              <a:srgbClr val="D8D8D8"/>
            </a:solidFill>
            <a:ln w="9525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%ecx</a:t>
              </a:r>
            </a:p>
          </p:txBody>
        </p:sp>
        <p:sp>
          <p:nvSpPr>
            <p:cNvPr id="27657" name="Rectangle 9"/>
            <p:cNvSpPr>
              <a:spLocks/>
            </p:cNvSpPr>
            <p:nvPr/>
          </p:nvSpPr>
          <p:spPr bwMode="auto">
            <a:xfrm>
              <a:off x="2552700" y="3009900"/>
              <a:ext cx="1765300" cy="444500"/>
            </a:xfrm>
            <a:prstGeom prst="rect">
              <a:avLst/>
            </a:prstGeom>
            <a:solidFill>
              <a:srgbClr val="D8D8D8"/>
            </a:solidFill>
            <a:ln w="9525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%edx</a:t>
              </a:r>
            </a:p>
          </p:txBody>
        </p:sp>
        <p:sp>
          <p:nvSpPr>
            <p:cNvPr id="27658" name="Rectangle 10"/>
            <p:cNvSpPr>
              <a:spLocks/>
            </p:cNvSpPr>
            <p:nvPr/>
          </p:nvSpPr>
          <p:spPr bwMode="auto">
            <a:xfrm>
              <a:off x="2552700" y="3619500"/>
              <a:ext cx="1765300" cy="444500"/>
            </a:xfrm>
            <a:prstGeom prst="rect">
              <a:avLst/>
            </a:prstGeom>
            <a:solidFill>
              <a:srgbClr val="D8D8D8"/>
            </a:solidFill>
            <a:ln w="9525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%esi</a:t>
              </a:r>
            </a:p>
          </p:txBody>
        </p:sp>
        <p:sp>
          <p:nvSpPr>
            <p:cNvPr id="27659" name="Rectangle 11"/>
            <p:cNvSpPr>
              <a:spLocks/>
            </p:cNvSpPr>
            <p:nvPr/>
          </p:nvSpPr>
          <p:spPr bwMode="auto">
            <a:xfrm>
              <a:off x="2552700" y="4229100"/>
              <a:ext cx="1765300" cy="444500"/>
            </a:xfrm>
            <a:prstGeom prst="rect">
              <a:avLst/>
            </a:prstGeom>
            <a:solidFill>
              <a:srgbClr val="D8D8D8"/>
            </a:solidFill>
            <a:ln w="9525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%edi</a:t>
              </a:r>
            </a:p>
          </p:txBody>
        </p:sp>
        <p:sp>
          <p:nvSpPr>
            <p:cNvPr id="27660" name="Rectangle 12"/>
            <p:cNvSpPr>
              <a:spLocks/>
            </p:cNvSpPr>
            <p:nvPr/>
          </p:nvSpPr>
          <p:spPr bwMode="auto">
            <a:xfrm>
              <a:off x="2552700" y="4838700"/>
              <a:ext cx="1752600" cy="444500"/>
            </a:xfrm>
            <a:prstGeom prst="rect">
              <a:avLst/>
            </a:prstGeom>
            <a:solidFill>
              <a:srgbClr val="FF9999"/>
            </a:solidFill>
            <a:ln w="127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  <p:sp>
          <p:nvSpPr>
            <p:cNvPr id="27661" name="Rectangle 13"/>
            <p:cNvSpPr>
              <a:spLocks/>
            </p:cNvSpPr>
            <p:nvPr/>
          </p:nvSpPr>
          <p:spPr bwMode="auto">
            <a:xfrm>
              <a:off x="2552700" y="5435600"/>
              <a:ext cx="1765300" cy="444500"/>
            </a:xfrm>
            <a:prstGeom prst="rect">
              <a:avLst/>
            </a:prstGeom>
            <a:solidFill>
              <a:srgbClr val="D8D8D8"/>
            </a:solidFill>
            <a:ln w="9525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27662" name="Rectangle 14"/>
            <p:cNvSpPr>
              <a:spLocks/>
            </p:cNvSpPr>
            <p:nvPr/>
          </p:nvSpPr>
          <p:spPr bwMode="auto">
            <a:xfrm>
              <a:off x="6515100" y="1181100"/>
              <a:ext cx="1765300" cy="444500"/>
            </a:xfrm>
            <a:prstGeom prst="rect">
              <a:avLst/>
            </a:prstGeom>
            <a:solidFill>
              <a:srgbClr val="D8D8D8"/>
            </a:solidFill>
            <a:ln w="9525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%r8d</a:t>
              </a:r>
            </a:p>
          </p:txBody>
        </p:sp>
        <p:sp>
          <p:nvSpPr>
            <p:cNvPr id="27663" name="Rectangle 15"/>
            <p:cNvSpPr>
              <a:spLocks/>
            </p:cNvSpPr>
            <p:nvPr/>
          </p:nvSpPr>
          <p:spPr bwMode="auto">
            <a:xfrm>
              <a:off x="6515100" y="1790700"/>
              <a:ext cx="1765300" cy="444500"/>
            </a:xfrm>
            <a:prstGeom prst="rect">
              <a:avLst/>
            </a:prstGeom>
            <a:solidFill>
              <a:srgbClr val="D8D8D8"/>
            </a:solidFill>
            <a:ln w="9525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%r9d</a:t>
              </a:r>
            </a:p>
          </p:txBody>
        </p:sp>
        <p:sp>
          <p:nvSpPr>
            <p:cNvPr id="27664" name="Rectangle 16"/>
            <p:cNvSpPr>
              <a:spLocks/>
            </p:cNvSpPr>
            <p:nvPr/>
          </p:nvSpPr>
          <p:spPr bwMode="auto">
            <a:xfrm>
              <a:off x="6515100" y="2400300"/>
              <a:ext cx="1765300" cy="444500"/>
            </a:xfrm>
            <a:prstGeom prst="rect">
              <a:avLst/>
            </a:prstGeom>
            <a:solidFill>
              <a:srgbClr val="D8D8D8"/>
            </a:solidFill>
            <a:ln w="9525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%r10d</a:t>
              </a:r>
            </a:p>
          </p:txBody>
        </p:sp>
        <p:sp>
          <p:nvSpPr>
            <p:cNvPr id="27665" name="Rectangle 17"/>
            <p:cNvSpPr>
              <a:spLocks/>
            </p:cNvSpPr>
            <p:nvPr/>
          </p:nvSpPr>
          <p:spPr bwMode="auto">
            <a:xfrm>
              <a:off x="6515100" y="3009900"/>
              <a:ext cx="1765300" cy="444500"/>
            </a:xfrm>
            <a:prstGeom prst="rect">
              <a:avLst/>
            </a:prstGeom>
            <a:solidFill>
              <a:srgbClr val="D8D8D8"/>
            </a:solidFill>
            <a:ln w="9525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%r11d</a:t>
              </a:r>
            </a:p>
          </p:txBody>
        </p:sp>
        <p:sp>
          <p:nvSpPr>
            <p:cNvPr id="27666" name="Rectangle 18"/>
            <p:cNvSpPr>
              <a:spLocks/>
            </p:cNvSpPr>
            <p:nvPr/>
          </p:nvSpPr>
          <p:spPr bwMode="auto">
            <a:xfrm>
              <a:off x="6515100" y="3619500"/>
              <a:ext cx="1765300" cy="444500"/>
            </a:xfrm>
            <a:prstGeom prst="rect">
              <a:avLst/>
            </a:prstGeom>
            <a:solidFill>
              <a:srgbClr val="D8D8D8"/>
            </a:solidFill>
            <a:ln w="9525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%r12d</a:t>
              </a:r>
            </a:p>
          </p:txBody>
        </p:sp>
        <p:sp>
          <p:nvSpPr>
            <p:cNvPr id="27667" name="Rectangle 19"/>
            <p:cNvSpPr>
              <a:spLocks/>
            </p:cNvSpPr>
            <p:nvPr/>
          </p:nvSpPr>
          <p:spPr bwMode="auto">
            <a:xfrm>
              <a:off x="6515100" y="4229100"/>
              <a:ext cx="1765300" cy="444500"/>
            </a:xfrm>
            <a:prstGeom prst="rect">
              <a:avLst/>
            </a:prstGeom>
            <a:solidFill>
              <a:srgbClr val="D8D8D8"/>
            </a:solidFill>
            <a:ln w="9525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%r13d</a:t>
              </a:r>
            </a:p>
          </p:txBody>
        </p:sp>
        <p:sp>
          <p:nvSpPr>
            <p:cNvPr id="27668" name="Rectangle 20"/>
            <p:cNvSpPr>
              <a:spLocks/>
            </p:cNvSpPr>
            <p:nvPr/>
          </p:nvSpPr>
          <p:spPr bwMode="auto">
            <a:xfrm>
              <a:off x="6515100" y="4838700"/>
              <a:ext cx="1765300" cy="444500"/>
            </a:xfrm>
            <a:prstGeom prst="rect">
              <a:avLst/>
            </a:prstGeom>
            <a:solidFill>
              <a:srgbClr val="D8D8D8"/>
            </a:solidFill>
            <a:ln w="9525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%r14d</a:t>
              </a:r>
            </a:p>
          </p:txBody>
        </p:sp>
        <p:sp>
          <p:nvSpPr>
            <p:cNvPr id="27669" name="Rectangle 21"/>
            <p:cNvSpPr>
              <a:spLocks/>
            </p:cNvSpPr>
            <p:nvPr/>
          </p:nvSpPr>
          <p:spPr bwMode="auto">
            <a:xfrm>
              <a:off x="6515100" y="5448300"/>
              <a:ext cx="1765300" cy="444500"/>
            </a:xfrm>
            <a:prstGeom prst="rect">
              <a:avLst/>
            </a:prstGeom>
            <a:solidFill>
              <a:srgbClr val="D8D8D8"/>
            </a:solidFill>
            <a:ln w="9525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%r15d</a:t>
              </a:r>
            </a:p>
          </p:txBody>
        </p:sp>
        <p:sp>
          <p:nvSpPr>
            <p:cNvPr id="27670" name="Rectangle 22"/>
            <p:cNvSpPr>
              <a:spLocks/>
            </p:cNvSpPr>
            <p:nvPr/>
          </p:nvSpPr>
          <p:spPr bwMode="auto">
            <a:xfrm>
              <a:off x="4724400" y="11430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24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%r8</a:t>
              </a:r>
            </a:p>
          </p:txBody>
        </p:sp>
        <p:sp>
          <p:nvSpPr>
            <p:cNvPr id="27671" name="Rectangle 23"/>
            <p:cNvSpPr>
              <a:spLocks/>
            </p:cNvSpPr>
            <p:nvPr/>
          </p:nvSpPr>
          <p:spPr bwMode="auto">
            <a:xfrm>
              <a:off x="4724400" y="17526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24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%r9</a:t>
              </a:r>
            </a:p>
          </p:txBody>
        </p:sp>
        <p:sp>
          <p:nvSpPr>
            <p:cNvPr id="27672" name="Rectangle 24"/>
            <p:cNvSpPr>
              <a:spLocks/>
            </p:cNvSpPr>
            <p:nvPr/>
          </p:nvSpPr>
          <p:spPr bwMode="auto">
            <a:xfrm>
              <a:off x="4724400" y="23622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24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%r10</a:t>
              </a:r>
            </a:p>
          </p:txBody>
        </p:sp>
        <p:sp>
          <p:nvSpPr>
            <p:cNvPr id="27673" name="Rectangle 25"/>
            <p:cNvSpPr>
              <a:spLocks/>
            </p:cNvSpPr>
            <p:nvPr/>
          </p:nvSpPr>
          <p:spPr bwMode="auto">
            <a:xfrm>
              <a:off x="4724400" y="29718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24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%r11</a:t>
              </a:r>
            </a:p>
          </p:txBody>
        </p:sp>
        <p:sp>
          <p:nvSpPr>
            <p:cNvPr id="27674" name="Rectangle 26"/>
            <p:cNvSpPr>
              <a:spLocks/>
            </p:cNvSpPr>
            <p:nvPr/>
          </p:nvSpPr>
          <p:spPr bwMode="auto">
            <a:xfrm>
              <a:off x="4724400" y="35814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24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%r12</a:t>
              </a:r>
            </a:p>
          </p:txBody>
        </p:sp>
        <p:sp>
          <p:nvSpPr>
            <p:cNvPr id="27675" name="Rectangle 27"/>
            <p:cNvSpPr>
              <a:spLocks/>
            </p:cNvSpPr>
            <p:nvPr/>
          </p:nvSpPr>
          <p:spPr bwMode="auto">
            <a:xfrm>
              <a:off x="4724400" y="41910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24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%r13</a:t>
              </a:r>
            </a:p>
          </p:txBody>
        </p:sp>
        <p:sp>
          <p:nvSpPr>
            <p:cNvPr id="27676" name="Rectangle 28"/>
            <p:cNvSpPr>
              <a:spLocks/>
            </p:cNvSpPr>
            <p:nvPr/>
          </p:nvSpPr>
          <p:spPr bwMode="auto">
            <a:xfrm>
              <a:off x="4724400" y="48006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24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%r14</a:t>
              </a:r>
            </a:p>
          </p:txBody>
        </p:sp>
        <p:sp>
          <p:nvSpPr>
            <p:cNvPr id="27677" name="Rectangle 29"/>
            <p:cNvSpPr>
              <a:spLocks/>
            </p:cNvSpPr>
            <p:nvPr/>
          </p:nvSpPr>
          <p:spPr bwMode="auto">
            <a:xfrm>
              <a:off x="4724400" y="54102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24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%r15</a:t>
              </a:r>
            </a:p>
          </p:txBody>
        </p:sp>
        <p:sp>
          <p:nvSpPr>
            <p:cNvPr id="27678" name="Rectangle 30"/>
            <p:cNvSpPr>
              <a:spLocks/>
            </p:cNvSpPr>
            <p:nvPr/>
          </p:nvSpPr>
          <p:spPr bwMode="auto">
            <a:xfrm>
              <a:off x="762000" y="11430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24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24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rax</a:t>
              </a:r>
              <a:endPara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7679" name="Rectangle 31"/>
            <p:cNvSpPr>
              <a:spLocks/>
            </p:cNvSpPr>
            <p:nvPr/>
          </p:nvSpPr>
          <p:spPr bwMode="auto">
            <a:xfrm>
              <a:off x="762000" y="17526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24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24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rbx</a:t>
              </a:r>
              <a:endPara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7680" name="Rectangle 32"/>
            <p:cNvSpPr>
              <a:spLocks/>
            </p:cNvSpPr>
            <p:nvPr/>
          </p:nvSpPr>
          <p:spPr bwMode="auto">
            <a:xfrm>
              <a:off x="762000" y="23622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24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%rcx</a:t>
              </a:r>
            </a:p>
          </p:txBody>
        </p:sp>
        <p:sp>
          <p:nvSpPr>
            <p:cNvPr id="27681" name="Rectangle 33"/>
            <p:cNvSpPr>
              <a:spLocks/>
            </p:cNvSpPr>
            <p:nvPr/>
          </p:nvSpPr>
          <p:spPr bwMode="auto">
            <a:xfrm>
              <a:off x="762000" y="29718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24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%rdx</a:t>
              </a:r>
            </a:p>
          </p:txBody>
        </p:sp>
        <p:sp>
          <p:nvSpPr>
            <p:cNvPr id="27682" name="Rectangle 34"/>
            <p:cNvSpPr>
              <a:spLocks/>
            </p:cNvSpPr>
            <p:nvPr/>
          </p:nvSpPr>
          <p:spPr bwMode="auto">
            <a:xfrm>
              <a:off x="762000" y="35814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24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%rsi</a:t>
              </a:r>
            </a:p>
          </p:txBody>
        </p:sp>
        <p:sp>
          <p:nvSpPr>
            <p:cNvPr id="27683" name="Rectangle 35"/>
            <p:cNvSpPr>
              <a:spLocks/>
            </p:cNvSpPr>
            <p:nvPr/>
          </p:nvSpPr>
          <p:spPr bwMode="auto">
            <a:xfrm>
              <a:off x="762000" y="41910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24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%rdi</a:t>
              </a:r>
            </a:p>
          </p:txBody>
        </p:sp>
        <p:sp>
          <p:nvSpPr>
            <p:cNvPr id="27684" name="Rectangle 36"/>
            <p:cNvSpPr>
              <a:spLocks/>
            </p:cNvSpPr>
            <p:nvPr/>
          </p:nvSpPr>
          <p:spPr bwMode="auto">
            <a:xfrm>
              <a:off x="762000" y="54102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24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%rbp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 smtClean="0"/>
              <a:t>New </a:t>
            </a:r>
            <a:r>
              <a:rPr lang="en-US" dirty="0"/>
              <a:t>Instructions for </a:t>
            </a:r>
            <a:r>
              <a:rPr lang="en-US" dirty="0" smtClean="0"/>
              <a:t>64-bit Operands</a:t>
            </a:r>
            <a:endParaRPr lang="en-US" dirty="0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Long word </a:t>
            </a:r>
            <a:r>
              <a:rPr lang="en-US" dirty="0">
                <a:solidFill>
                  <a:schemeClr val="accent2"/>
                </a:solidFill>
                <a:latin typeface="Courier New Bold" charset="0"/>
                <a:cs typeface="Courier New Bold" charset="0"/>
                <a:sym typeface="Courier New Bold" charset="0"/>
              </a:rPr>
              <a:t>l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i="1" dirty="0" smtClean="0"/>
              <a:t>(</a:t>
            </a:r>
            <a:r>
              <a:rPr lang="en-US" i="1" dirty="0"/>
              <a:t>4 Bytes)</a:t>
            </a:r>
            <a:r>
              <a:rPr lang="en-US" dirty="0"/>
              <a:t> </a:t>
            </a:r>
            <a:r>
              <a:rPr lang="en-US" dirty="0" smtClean="0"/>
              <a:t> ↔  Quad </a:t>
            </a:r>
            <a:r>
              <a:rPr lang="en-US" dirty="0"/>
              <a:t>word </a:t>
            </a:r>
            <a:r>
              <a:rPr lang="en-US" dirty="0">
                <a:solidFill>
                  <a:schemeClr val="accent2"/>
                </a:solidFill>
                <a:latin typeface="Courier New Bold" charset="0"/>
                <a:cs typeface="Courier New Bold" charset="0"/>
                <a:sym typeface="Courier New Bold" charset="0"/>
              </a:rPr>
              <a:t>q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i="1" dirty="0" smtClean="0"/>
              <a:t>(</a:t>
            </a:r>
            <a:r>
              <a:rPr lang="en-US" i="1" dirty="0"/>
              <a:t>8 Bytes)</a:t>
            </a:r>
          </a:p>
          <a:p>
            <a:endParaRPr lang="en-US" dirty="0"/>
          </a:p>
          <a:p>
            <a:r>
              <a:rPr lang="en-US" dirty="0"/>
              <a:t>New instructions:</a:t>
            </a:r>
          </a:p>
          <a:p>
            <a:pPr marL="552450" lvl="1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movl</a:t>
            </a:r>
            <a:r>
              <a:rPr lang="en-US" dirty="0">
                <a:ea typeface="Zapf Dingbats" charset="0"/>
                <a:cs typeface="Zapf Dingbats" charset="0"/>
              </a:rPr>
              <a:t> ➙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movq</a:t>
            </a:r>
            <a:endParaRPr lang="en-US" dirty="0"/>
          </a:p>
          <a:p>
            <a:pPr marL="552450" lvl="1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addl</a:t>
            </a:r>
            <a:r>
              <a:rPr lang="en-US" dirty="0">
                <a:ea typeface="Zapf Dingbats" charset="0"/>
                <a:cs typeface="Zapf Dingbats" charset="0"/>
              </a:rPr>
              <a:t> ➙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addq</a:t>
            </a:r>
            <a:endParaRPr lang="en-US" dirty="0"/>
          </a:p>
          <a:p>
            <a:pPr marL="552450" lvl="1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sall</a:t>
            </a:r>
            <a:r>
              <a:rPr lang="en-US" dirty="0">
                <a:ea typeface="Zapf Dingbats" charset="0"/>
                <a:cs typeface="Zapf Dingbats" charset="0"/>
              </a:rPr>
              <a:t> ➙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salq</a:t>
            </a:r>
            <a:endParaRPr lang="en-US" dirty="0"/>
          </a:p>
          <a:p>
            <a:pPr marL="552450" lvl="1"/>
            <a:r>
              <a:rPr lang="en-US" dirty="0"/>
              <a:t>etc.</a:t>
            </a:r>
          </a:p>
          <a:p>
            <a:pPr marL="552450" lvl="1"/>
            <a:endParaRPr lang="en-US" dirty="0"/>
          </a:p>
          <a:p>
            <a:r>
              <a:rPr lang="en-US" dirty="0"/>
              <a:t>32-bit instructions that generate 32-bit results</a:t>
            </a:r>
          </a:p>
          <a:p>
            <a:pPr marL="552450" lvl="1"/>
            <a:r>
              <a:rPr lang="en-US" dirty="0"/>
              <a:t>Set higher order bits of destination register to 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</a:t>
            </a:r>
            <a:endParaRPr lang="en-US" dirty="0"/>
          </a:p>
          <a:p>
            <a:pPr marL="552450" lvl="1"/>
            <a:r>
              <a:rPr lang="en-US" dirty="0"/>
              <a:t>Example: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addl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533400"/>
            <a:ext cx="7658100" cy="573088"/>
          </a:xfrm>
        </p:spPr>
        <p:txBody>
          <a:bodyPr/>
          <a:lstStyle/>
          <a:p>
            <a:r>
              <a:rPr lang="en-US" dirty="0" smtClean="0"/>
              <a:t>32-bit code for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swap</a:t>
            </a:r>
          </a:p>
        </p:txBody>
      </p:sp>
      <p:sp>
        <p:nvSpPr>
          <p:cNvPr id="159747" name="Rectangle 3"/>
          <p:cNvSpPr>
            <a:spLocks noChangeArrowheads="1"/>
          </p:cNvSpPr>
          <p:nvPr/>
        </p:nvSpPr>
        <p:spPr bwMode="auto">
          <a:xfrm>
            <a:off x="228600" y="1546225"/>
            <a:ext cx="3962400" cy="20240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</a:t>
            </a:r>
            <a:r>
              <a:rPr lang="en-US" sz="1800" dirty="0" err="1">
                <a:latin typeface="Courier New" pitchFamily="49" charset="0"/>
              </a:rPr>
              <a:t>swap(int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,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t0 =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t1 =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59749" name="AutoShape 5"/>
          <p:cNvSpPr>
            <a:spLocks/>
          </p:cNvSpPr>
          <p:nvPr/>
        </p:nvSpPr>
        <p:spPr bwMode="auto">
          <a:xfrm>
            <a:off x="7786688" y="2514600"/>
            <a:ext cx="271462" cy="1905000"/>
          </a:xfrm>
          <a:prstGeom prst="rightBrace">
            <a:avLst>
              <a:gd name="adj1" fmla="val 5848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0" name="Text Box 6"/>
          <p:cNvSpPr txBox="1">
            <a:spLocks noChangeArrowheads="1"/>
          </p:cNvSpPr>
          <p:nvPr/>
        </p:nvSpPr>
        <p:spPr bwMode="auto">
          <a:xfrm>
            <a:off x="8134350" y="3282950"/>
            <a:ext cx="83388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Body</a:t>
            </a:r>
          </a:p>
        </p:txBody>
      </p:sp>
      <p:sp>
        <p:nvSpPr>
          <p:cNvPr id="159751" name="AutoShape 7"/>
          <p:cNvSpPr>
            <a:spLocks/>
          </p:cNvSpPr>
          <p:nvPr/>
        </p:nvSpPr>
        <p:spPr bwMode="auto">
          <a:xfrm>
            <a:off x="7778750" y="1447800"/>
            <a:ext cx="279400" cy="838200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2" name="Text Box 8"/>
          <p:cNvSpPr txBox="1">
            <a:spLocks noChangeArrowheads="1"/>
          </p:cNvSpPr>
          <p:nvPr/>
        </p:nvSpPr>
        <p:spPr bwMode="auto">
          <a:xfrm>
            <a:off x="8134350" y="1546225"/>
            <a:ext cx="591316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Set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Up</a:t>
            </a:r>
          </a:p>
        </p:txBody>
      </p:sp>
      <p:sp>
        <p:nvSpPr>
          <p:cNvPr id="159753" name="AutoShape 9"/>
          <p:cNvSpPr>
            <a:spLocks/>
          </p:cNvSpPr>
          <p:nvPr/>
        </p:nvSpPr>
        <p:spPr bwMode="auto">
          <a:xfrm>
            <a:off x="7777163" y="4800600"/>
            <a:ext cx="280987" cy="887115"/>
          </a:xfrm>
          <a:prstGeom prst="rightBrace">
            <a:avLst>
              <a:gd name="adj1" fmla="val 36158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4" name="Text Box 10"/>
          <p:cNvSpPr txBox="1">
            <a:spLocks noChangeArrowheads="1"/>
          </p:cNvSpPr>
          <p:nvPr/>
        </p:nvSpPr>
        <p:spPr bwMode="auto">
          <a:xfrm>
            <a:off x="8134350" y="5029200"/>
            <a:ext cx="93006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Finish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4191000" y="1066800"/>
            <a:ext cx="4191000" cy="470641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2000" dirty="0">
                <a:latin typeface="Courier New" pitchFamily="49" charset="0"/>
              </a:rPr>
              <a:t>swap:</a:t>
            </a:r>
          </a:p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2000" dirty="0">
                <a:latin typeface="Courier New" pitchFamily="49" charset="0"/>
              </a:rPr>
              <a:t>	</a:t>
            </a:r>
            <a:endParaRPr lang="en-US" sz="20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2000" dirty="0">
                <a:latin typeface="Courier New" pitchFamily="49" charset="0"/>
              </a:rPr>
              <a:t>	</a:t>
            </a:r>
            <a:r>
              <a:rPr lang="en-US" sz="2000" dirty="0" err="1">
                <a:latin typeface="Courier New" pitchFamily="49" charset="0"/>
              </a:rPr>
              <a:t>pushl</a:t>
            </a:r>
            <a:r>
              <a:rPr lang="en-US" sz="2000" dirty="0">
                <a:latin typeface="Courier New" pitchFamily="49" charset="0"/>
              </a:rPr>
              <a:t> %</a:t>
            </a:r>
            <a:r>
              <a:rPr lang="en-US" sz="2000" dirty="0" err="1" smtClean="0">
                <a:latin typeface="Courier New" pitchFamily="49" charset="0"/>
              </a:rPr>
              <a:t>ebx</a:t>
            </a:r>
            <a:endParaRPr lang="en-US" sz="20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endParaRPr lang="en-US" sz="20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endParaRPr lang="en-US" sz="2000" dirty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8(%</a:t>
            </a:r>
            <a:r>
              <a:rPr lang="en-US" sz="2000" dirty="0" err="1" smtClean="0">
                <a:latin typeface="Courier New" pitchFamily="49" charset="0"/>
              </a:rPr>
              <a:t>esp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edx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12(%</a:t>
            </a:r>
            <a:r>
              <a:rPr lang="en-US" sz="2000" dirty="0" err="1" smtClean="0">
                <a:latin typeface="Courier New" pitchFamily="49" charset="0"/>
              </a:rPr>
              <a:t>esp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eax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(%</a:t>
            </a:r>
            <a:r>
              <a:rPr lang="en-US" sz="2000" dirty="0" err="1" smtClean="0">
                <a:latin typeface="Courier New" pitchFamily="49" charset="0"/>
              </a:rPr>
              <a:t>edx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ecx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(%</a:t>
            </a:r>
            <a:r>
              <a:rPr lang="en-US" sz="2000" dirty="0" err="1" smtClean="0">
                <a:latin typeface="Courier New" pitchFamily="49" charset="0"/>
              </a:rPr>
              <a:t>eax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ebx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%</a:t>
            </a:r>
            <a:r>
              <a:rPr lang="en-US" sz="2000" dirty="0" err="1" smtClean="0">
                <a:latin typeface="Courier New" pitchFamily="49" charset="0"/>
              </a:rPr>
              <a:t>ebx</a:t>
            </a:r>
            <a:r>
              <a:rPr lang="en-US" sz="2000" dirty="0" smtClean="0">
                <a:latin typeface="Courier New" pitchFamily="49" charset="0"/>
              </a:rPr>
              <a:t>, (%</a:t>
            </a:r>
            <a:r>
              <a:rPr lang="en-US" sz="2000" dirty="0" err="1" smtClean="0">
                <a:latin typeface="Courier New" pitchFamily="49" charset="0"/>
              </a:rPr>
              <a:t>edx</a:t>
            </a:r>
            <a:r>
              <a:rPr lang="en-US" sz="2000" dirty="0" smtClean="0">
                <a:latin typeface="Courier New" pitchFamily="49" charset="0"/>
              </a:rPr>
              <a:t>)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%</a:t>
            </a:r>
            <a:r>
              <a:rPr lang="en-US" sz="2000" dirty="0" err="1" smtClean="0">
                <a:latin typeface="Courier New" pitchFamily="49" charset="0"/>
              </a:rPr>
              <a:t>ecx</a:t>
            </a:r>
            <a:r>
              <a:rPr lang="en-US" sz="2000" dirty="0" smtClean="0">
                <a:latin typeface="Courier New" pitchFamily="49" charset="0"/>
              </a:rPr>
              <a:t>, (%</a:t>
            </a:r>
            <a:r>
              <a:rPr lang="en-US" sz="2000" dirty="0" err="1" smtClean="0">
                <a:latin typeface="Courier New" pitchFamily="49" charset="0"/>
              </a:rPr>
              <a:t>eax</a:t>
            </a:r>
            <a:r>
              <a:rPr lang="en-US" sz="2000" dirty="0" smtClean="0">
                <a:latin typeface="Courier New" pitchFamily="49" charset="0"/>
              </a:rPr>
              <a:t>)</a:t>
            </a:r>
          </a:p>
          <a:p>
            <a:pPr>
              <a:tabLst>
                <a:tab pos="347663" algn="l"/>
                <a:tab pos="1312863" algn="l"/>
              </a:tabLst>
            </a:pP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popl</a:t>
            </a:r>
            <a:r>
              <a:rPr lang="en-US" sz="2000" dirty="0" smtClean="0">
                <a:latin typeface="Courier New" pitchFamily="49" charset="0"/>
              </a:rPr>
              <a:t>	%</a:t>
            </a:r>
            <a:r>
              <a:rPr lang="en-US" sz="2000" dirty="0" err="1" smtClean="0">
                <a:latin typeface="Courier New" pitchFamily="49" charset="0"/>
              </a:rPr>
              <a:t>ebx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ret</a:t>
            </a:r>
            <a:endParaRPr lang="en-US" sz="20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64-bit code for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/>
              <a:t> swap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396875" y="3886200"/>
            <a:ext cx="7896225" cy="1789410"/>
          </a:xfrm>
        </p:spPr>
        <p:txBody>
          <a:bodyPr/>
          <a:lstStyle/>
          <a:p>
            <a:r>
              <a:rPr lang="en-US" dirty="0" smtClean="0"/>
              <a:t>Operands passed in registers (why useful?)</a:t>
            </a:r>
          </a:p>
          <a:p>
            <a:pPr marL="552450" lvl="1"/>
            <a:r>
              <a:rPr lang="en-US" dirty="0" smtClean="0"/>
              <a:t>First input </a:t>
            </a:r>
            <a:r>
              <a:rPr lang="en-US" dirty="0" err="1" smtClean="0"/>
              <a:t>arg</a:t>
            </a:r>
            <a:r>
              <a:rPr lang="en-US" dirty="0" smtClean="0"/>
              <a:t> (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xp</a:t>
            </a:r>
            <a:r>
              <a:rPr lang="en-US" dirty="0" smtClean="0"/>
              <a:t>) in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r>
              <a:rPr lang="en-US" dirty="0" smtClean="0"/>
              <a:t>, second input </a:t>
            </a:r>
            <a:r>
              <a:rPr lang="en-US" dirty="0" err="1" smtClean="0"/>
              <a:t>arg</a:t>
            </a:r>
            <a:r>
              <a:rPr lang="en-US" dirty="0" smtClean="0"/>
              <a:t> (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yp</a:t>
            </a:r>
            <a:r>
              <a:rPr lang="en-US" dirty="0" smtClean="0"/>
              <a:t>) in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rsi</a:t>
            </a:r>
            <a:endParaRPr lang="en-US" dirty="0" smtClean="0"/>
          </a:p>
          <a:p>
            <a:pPr marL="552450" lvl="1"/>
            <a:r>
              <a:rPr lang="en-US" dirty="0" smtClean="0"/>
              <a:t>64-bit pointers</a:t>
            </a:r>
          </a:p>
          <a:p>
            <a:r>
              <a:rPr lang="en-US" dirty="0" smtClean="0"/>
              <a:t>No stack operations required</a:t>
            </a:r>
          </a:p>
          <a:p>
            <a:r>
              <a:rPr lang="en-US" dirty="0" smtClean="0"/>
              <a:t>32-bit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err="1" smtClean="0"/>
              <a:t>s</a:t>
            </a:r>
            <a:r>
              <a:rPr lang="en-US" dirty="0" smtClean="0"/>
              <a:t> held temporarily in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eax</a:t>
            </a:r>
            <a:r>
              <a:rPr lang="en-US" dirty="0" smtClean="0"/>
              <a:t> and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edx</a:t>
            </a:r>
            <a:endParaRPr lang="en-US" dirty="0" smtClean="0"/>
          </a:p>
        </p:txBody>
      </p:sp>
      <p:sp>
        <p:nvSpPr>
          <p:cNvPr id="159747" name="Rectangle 3"/>
          <p:cNvSpPr>
            <a:spLocks noChangeArrowheads="1"/>
          </p:cNvSpPr>
          <p:nvPr/>
        </p:nvSpPr>
        <p:spPr bwMode="auto">
          <a:xfrm>
            <a:off x="228600" y="1546225"/>
            <a:ext cx="3962400" cy="20240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</a:t>
            </a:r>
            <a:r>
              <a:rPr lang="en-US" sz="1800" dirty="0" err="1">
                <a:latin typeface="Courier New" pitchFamily="49" charset="0"/>
              </a:rPr>
              <a:t>swap(int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,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t0 =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t1 =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59749" name="AutoShape 5"/>
          <p:cNvSpPr>
            <a:spLocks/>
          </p:cNvSpPr>
          <p:nvPr/>
        </p:nvSpPr>
        <p:spPr bwMode="auto">
          <a:xfrm>
            <a:off x="7786688" y="2133600"/>
            <a:ext cx="271462" cy="1143000"/>
          </a:xfrm>
          <a:prstGeom prst="rightBrace">
            <a:avLst>
              <a:gd name="adj1" fmla="val 5848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0" name="Text Box 6"/>
          <p:cNvSpPr txBox="1">
            <a:spLocks noChangeArrowheads="1"/>
          </p:cNvSpPr>
          <p:nvPr/>
        </p:nvSpPr>
        <p:spPr bwMode="auto">
          <a:xfrm>
            <a:off x="8134350" y="2438400"/>
            <a:ext cx="83388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Body</a:t>
            </a:r>
          </a:p>
        </p:txBody>
      </p:sp>
      <p:sp>
        <p:nvSpPr>
          <p:cNvPr id="159751" name="AutoShape 7"/>
          <p:cNvSpPr>
            <a:spLocks/>
          </p:cNvSpPr>
          <p:nvPr/>
        </p:nvSpPr>
        <p:spPr bwMode="auto">
          <a:xfrm>
            <a:off x="7778750" y="1447800"/>
            <a:ext cx="279400" cy="457200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2" name="Text Box 8"/>
          <p:cNvSpPr txBox="1">
            <a:spLocks noChangeArrowheads="1"/>
          </p:cNvSpPr>
          <p:nvPr/>
        </p:nvSpPr>
        <p:spPr bwMode="auto">
          <a:xfrm>
            <a:off x="8134350" y="1295400"/>
            <a:ext cx="591316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Set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Up</a:t>
            </a:r>
          </a:p>
        </p:txBody>
      </p:sp>
      <p:sp>
        <p:nvSpPr>
          <p:cNvPr id="159753" name="AutoShape 9"/>
          <p:cNvSpPr>
            <a:spLocks/>
          </p:cNvSpPr>
          <p:nvPr/>
        </p:nvSpPr>
        <p:spPr bwMode="auto">
          <a:xfrm>
            <a:off x="7777163" y="3505200"/>
            <a:ext cx="280987" cy="381000"/>
          </a:xfrm>
          <a:prstGeom prst="rightBrace">
            <a:avLst>
              <a:gd name="adj1" fmla="val 36158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4" name="Text Box 10"/>
          <p:cNvSpPr txBox="1">
            <a:spLocks noChangeArrowheads="1"/>
          </p:cNvSpPr>
          <p:nvPr/>
        </p:nvSpPr>
        <p:spPr bwMode="auto">
          <a:xfrm>
            <a:off x="8134350" y="3505200"/>
            <a:ext cx="93006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Finish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4191000" y="1066800"/>
            <a:ext cx="4191000" cy="285975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swap: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</a:p>
          <a:p>
            <a:pPr>
              <a:tabLst>
                <a:tab pos="347663" algn="l"/>
                <a:tab pos="1312863" algn="l"/>
              </a:tabLst>
            </a:pP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(%</a:t>
            </a:r>
            <a:r>
              <a:rPr lang="en-US" sz="2000" dirty="0" err="1" smtClean="0">
                <a:latin typeface="Courier New" pitchFamily="49" charset="0"/>
              </a:rPr>
              <a:t>rdi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edx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(%</a:t>
            </a:r>
            <a:r>
              <a:rPr lang="en-US" sz="2000" dirty="0" err="1" smtClean="0">
                <a:latin typeface="Courier New" pitchFamily="49" charset="0"/>
              </a:rPr>
              <a:t>rsi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eax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%</a:t>
            </a:r>
            <a:r>
              <a:rPr lang="en-US" sz="2000" dirty="0" err="1" smtClean="0">
                <a:latin typeface="Courier New" pitchFamily="49" charset="0"/>
              </a:rPr>
              <a:t>eax</a:t>
            </a:r>
            <a:r>
              <a:rPr lang="en-US" sz="2000" dirty="0" smtClean="0">
                <a:latin typeface="Courier New" pitchFamily="49" charset="0"/>
              </a:rPr>
              <a:t>, (%</a:t>
            </a:r>
            <a:r>
              <a:rPr lang="en-US" sz="2000" dirty="0" err="1" smtClean="0">
                <a:latin typeface="Courier New" pitchFamily="49" charset="0"/>
              </a:rPr>
              <a:t>rdi</a:t>
            </a:r>
            <a:r>
              <a:rPr lang="en-US" sz="2000" dirty="0" smtClean="0">
                <a:latin typeface="Courier New" pitchFamily="49" charset="0"/>
              </a:rPr>
              <a:t>)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%</a:t>
            </a:r>
            <a:r>
              <a:rPr lang="en-US" sz="2000" dirty="0" err="1" smtClean="0">
                <a:latin typeface="Courier New" pitchFamily="49" charset="0"/>
              </a:rPr>
              <a:t>edx</a:t>
            </a:r>
            <a:r>
              <a:rPr lang="en-US" sz="2000" dirty="0" smtClean="0">
                <a:latin typeface="Courier New" pitchFamily="49" charset="0"/>
              </a:rPr>
              <a:t>, (%</a:t>
            </a:r>
            <a:r>
              <a:rPr lang="en-US" sz="2000" dirty="0" err="1" smtClean="0">
                <a:latin typeface="Courier New" pitchFamily="49" charset="0"/>
              </a:rPr>
              <a:t>rsi</a:t>
            </a:r>
            <a:r>
              <a:rPr lang="en-US" sz="2000" dirty="0" smtClean="0">
                <a:latin typeface="Courier New" pitchFamily="49" charset="0"/>
              </a:rPr>
              <a:t>)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ret</a:t>
            </a:r>
            <a:endParaRPr lang="en-US" sz="20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64-bit code for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/>
              <a:t> </a:t>
            </a:r>
            <a:r>
              <a:rPr lang="en-US" dirty="0"/>
              <a:t>swap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409575" y="4038600"/>
            <a:ext cx="7896225" cy="1789410"/>
          </a:xfrm>
        </p:spPr>
        <p:txBody>
          <a:bodyPr/>
          <a:lstStyle/>
          <a:p>
            <a:r>
              <a:rPr lang="en-US" dirty="0" smtClean="0"/>
              <a:t>64-bit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err="1" smtClean="0"/>
              <a:t>s</a:t>
            </a:r>
            <a:endParaRPr lang="en-US" dirty="0" smtClean="0"/>
          </a:p>
          <a:p>
            <a:pPr marL="552450" lvl="1"/>
            <a:r>
              <a:rPr lang="en-US" dirty="0" smtClean="0"/>
              <a:t>Pass input arguments in registers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r>
              <a:rPr lang="en-US" dirty="0" smtClean="0"/>
              <a:t> and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endParaRPr lang="en-US" dirty="0" smtClean="0"/>
          </a:p>
          <a:p>
            <a:pPr marL="552450" lvl="1"/>
            <a:r>
              <a:rPr lang="en-US" dirty="0" smtClean="0"/>
              <a:t>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mov</a:t>
            </a:r>
            <a:r>
              <a:rPr lang="en-US" dirty="0" err="1" smtClean="0">
                <a:latin typeface="Courier New Bold Italic" charset="0"/>
                <a:cs typeface="Courier New Bold Italic" charset="0"/>
                <a:sym typeface="Courier New Bold Italic" charset="0"/>
              </a:rPr>
              <a:t>q</a:t>
            </a:r>
            <a:r>
              <a:rPr lang="en-US" dirty="0" smtClean="0"/>
              <a:t>  operation</a:t>
            </a:r>
          </a:p>
          <a:p>
            <a:pPr marL="952500" lvl="2"/>
            <a:r>
              <a:rPr lang="en-US" dirty="0" smtClean="0"/>
              <a:t>“q” stands for quad-word</a:t>
            </a:r>
          </a:p>
        </p:txBody>
      </p:sp>
      <p:sp>
        <p:nvSpPr>
          <p:cNvPr id="159747" name="Rectangle 3"/>
          <p:cNvSpPr>
            <a:spLocks noChangeArrowheads="1"/>
          </p:cNvSpPr>
          <p:nvPr/>
        </p:nvSpPr>
        <p:spPr bwMode="auto">
          <a:xfrm>
            <a:off x="152400" y="1546225"/>
            <a:ext cx="4191000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</a:t>
            </a:r>
            <a:r>
              <a:rPr lang="en-US" sz="1800" dirty="0" smtClean="0">
                <a:latin typeface="Courier New" pitchFamily="49" charset="0"/>
              </a:rPr>
              <a:t>swap(long </a:t>
            </a:r>
            <a:r>
              <a:rPr lang="en-US" sz="1800" dirty="0">
                <a:latin typeface="Courier New" pitchFamily="49" charset="0"/>
              </a:rPr>
              <a:t>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,</a:t>
            </a:r>
            <a:r>
              <a:rPr lang="en-US" sz="1800" dirty="0" smtClean="0">
                <a:latin typeface="Courier New" pitchFamily="49" charset="0"/>
              </a:rPr>
              <a:t> long </a:t>
            </a:r>
            <a:r>
              <a:rPr lang="en-US" sz="1800" dirty="0">
                <a:latin typeface="Courier New" pitchFamily="49" charset="0"/>
              </a:rPr>
              <a:t>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</a:rPr>
              <a:t> long </a:t>
            </a:r>
            <a:r>
              <a:rPr lang="en-US" sz="1800" dirty="0">
                <a:latin typeface="Courier New" pitchFamily="49" charset="0"/>
              </a:rPr>
              <a:t>t0 =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</a:rPr>
              <a:t> long </a:t>
            </a:r>
            <a:r>
              <a:rPr lang="en-US" sz="1800" dirty="0">
                <a:latin typeface="Courier New" pitchFamily="49" charset="0"/>
              </a:rPr>
              <a:t>t1 =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59749" name="AutoShape 5"/>
          <p:cNvSpPr>
            <a:spLocks/>
          </p:cNvSpPr>
          <p:nvPr/>
        </p:nvSpPr>
        <p:spPr bwMode="auto">
          <a:xfrm>
            <a:off x="7786688" y="2133600"/>
            <a:ext cx="271462" cy="1143000"/>
          </a:xfrm>
          <a:prstGeom prst="rightBrace">
            <a:avLst>
              <a:gd name="adj1" fmla="val 5848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0" name="Text Box 6"/>
          <p:cNvSpPr txBox="1">
            <a:spLocks noChangeArrowheads="1"/>
          </p:cNvSpPr>
          <p:nvPr/>
        </p:nvSpPr>
        <p:spPr bwMode="auto">
          <a:xfrm>
            <a:off x="8134350" y="2438400"/>
            <a:ext cx="83388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Body</a:t>
            </a:r>
          </a:p>
        </p:txBody>
      </p:sp>
      <p:sp>
        <p:nvSpPr>
          <p:cNvPr id="159751" name="AutoShape 7"/>
          <p:cNvSpPr>
            <a:spLocks/>
          </p:cNvSpPr>
          <p:nvPr/>
        </p:nvSpPr>
        <p:spPr bwMode="auto">
          <a:xfrm>
            <a:off x="7778750" y="1447800"/>
            <a:ext cx="279400" cy="457200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2" name="Text Box 8"/>
          <p:cNvSpPr txBox="1">
            <a:spLocks noChangeArrowheads="1"/>
          </p:cNvSpPr>
          <p:nvPr/>
        </p:nvSpPr>
        <p:spPr bwMode="auto">
          <a:xfrm>
            <a:off x="8134350" y="1295400"/>
            <a:ext cx="591316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Set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Up</a:t>
            </a:r>
          </a:p>
        </p:txBody>
      </p:sp>
      <p:sp>
        <p:nvSpPr>
          <p:cNvPr id="159753" name="AutoShape 9"/>
          <p:cNvSpPr>
            <a:spLocks/>
          </p:cNvSpPr>
          <p:nvPr/>
        </p:nvSpPr>
        <p:spPr bwMode="auto">
          <a:xfrm>
            <a:off x="7777163" y="3505200"/>
            <a:ext cx="280987" cy="381000"/>
          </a:xfrm>
          <a:prstGeom prst="rightBrace">
            <a:avLst>
              <a:gd name="adj1" fmla="val 36158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4" name="Text Box 10"/>
          <p:cNvSpPr txBox="1">
            <a:spLocks noChangeArrowheads="1"/>
          </p:cNvSpPr>
          <p:nvPr/>
        </p:nvSpPr>
        <p:spPr bwMode="auto">
          <a:xfrm>
            <a:off x="8134350" y="3505200"/>
            <a:ext cx="93006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Finish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4191000" y="1066800"/>
            <a:ext cx="4191000" cy="285975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347663" algn="l"/>
                <a:tab pos="1312863" algn="l"/>
              </a:tabLst>
            </a:pPr>
            <a:r>
              <a:rPr lang="en-US" sz="2000" dirty="0" err="1" smtClean="0">
                <a:latin typeface="Courier New" pitchFamily="49" charset="0"/>
              </a:rPr>
              <a:t>swap_l</a:t>
            </a:r>
            <a:r>
              <a:rPr lang="en-US" sz="2000" dirty="0" smtClean="0">
                <a:latin typeface="Courier New" pitchFamily="49" charset="0"/>
              </a:rPr>
              <a:t>: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</a:p>
          <a:p>
            <a:pPr>
              <a:tabLst>
                <a:tab pos="347663" algn="l"/>
                <a:tab pos="1312863" algn="l"/>
              </a:tabLst>
            </a:pP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movq</a:t>
            </a:r>
            <a:r>
              <a:rPr lang="en-US" sz="2000" dirty="0" smtClean="0">
                <a:latin typeface="Courier New" pitchFamily="49" charset="0"/>
              </a:rPr>
              <a:t>	(%</a:t>
            </a:r>
            <a:r>
              <a:rPr lang="en-US" sz="2000" dirty="0" err="1" smtClean="0">
                <a:latin typeface="Courier New" pitchFamily="49" charset="0"/>
              </a:rPr>
              <a:t>rdi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rdx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movq</a:t>
            </a:r>
            <a:r>
              <a:rPr lang="en-US" sz="2000" dirty="0" smtClean="0">
                <a:latin typeface="Courier New" pitchFamily="49" charset="0"/>
              </a:rPr>
              <a:t>	(%</a:t>
            </a:r>
            <a:r>
              <a:rPr lang="en-US" sz="2000" dirty="0" err="1" smtClean="0">
                <a:latin typeface="Courier New" pitchFamily="49" charset="0"/>
              </a:rPr>
              <a:t>rsi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rax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movq</a:t>
            </a:r>
            <a:r>
              <a:rPr lang="en-US" sz="2000" dirty="0" smtClean="0">
                <a:latin typeface="Courier New" pitchFamily="49" charset="0"/>
              </a:rPr>
              <a:t>	%</a:t>
            </a:r>
            <a:r>
              <a:rPr lang="en-US" sz="2000" dirty="0" err="1" smtClean="0">
                <a:latin typeface="Courier New" pitchFamily="49" charset="0"/>
              </a:rPr>
              <a:t>rax</a:t>
            </a:r>
            <a:r>
              <a:rPr lang="en-US" sz="2000" dirty="0" smtClean="0">
                <a:latin typeface="Courier New" pitchFamily="49" charset="0"/>
              </a:rPr>
              <a:t>, (%</a:t>
            </a:r>
            <a:r>
              <a:rPr lang="en-US" sz="2000" dirty="0" err="1" smtClean="0">
                <a:latin typeface="Courier New" pitchFamily="49" charset="0"/>
              </a:rPr>
              <a:t>rdi</a:t>
            </a:r>
            <a:r>
              <a:rPr lang="en-US" sz="2000" dirty="0" smtClean="0">
                <a:latin typeface="Courier New" pitchFamily="49" charset="0"/>
              </a:rPr>
              <a:t>)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movq</a:t>
            </a:r>
            <a:r>
              <a:rPr lang="en-US" sz="2000" dirty="0" smtClean="0">
                <a:latin typeface="Courier New" pitchFamily="49" charset="0"/>
              </a:rPr>
              <a:t>	%</a:t>
            </a:r>
            <a:r>
              <a:rPr lang="en-US" sz="2000" dirty="0" err="1" smtClean="0">
                <a:latin typeface="Courier New" pitchFamily="49" charset="0"/>
              </a:rPr>
              <a:t>rdx</a:t>
            </a:r>
            <a:r>
              <a:rPr lang="en-US" sz="2000" dirty="0" smtClean="0">
                <a:latin typeface="Courier New" pitchFamily="49" charset="0"/>
              </a:rPr>
              <a:t>, (%</a:t>
            </a:r>
            <a:r>
              <a:rPr lang="en-US" sz="2000" dirty="0" err="1" smtClean="0">
                <a:latin typeface="Courier New" pitchFamily="49" charset="0"/>
              </a:rPr>
              <a:t>rsi</a:t>
            </a:r>
            <a:r>
              <a:rPr lang="en-US" sz="2000" dirty="0" smtClean="0">
                <a:latin typeface="Courier New" pitchFamily="49" charset="0"/>
              </a:rPr>
              <a:t>)</a:t>
            </a:r>
          </a:p>
          <a:p>
            <a:pPr>
              <a:tabLst>
                <a:tab pos="347663" algn="l"/>
                <a:tab pos="1312863" algn="l"/>
              </a:tabLst>
            </a:pP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ret</a:t>
            </a:r>
            <a:endParaRPr lang="en-US" sz="20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329782" cy="762000"/>
          </a:xfrm>
        </p:spPr>
        <p:txBody>
          <a:bodyPr/>
          <a:lstStyle/>
          <a:p>
            <a:r>
              <a:rPr lang="en-US" dirty="0" smtClean="0"/>
              <a:t>Machine Programming I –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Instruction Set Architecture</a:t>
            </a:r>
          </a:p>
          <a:p>
            <a:pPr lvl="1"/>
            <a:r>
              <a:rPr lang="en-US" dirty="0" smtClean="0">
                <a:solidFill>
                  <a:schemeClr val="bg2"/>
                </a:solidFill>
              </a:rPr>
              <a:t>Software Architecture vs. Hardware Architecture</a:t>
            </a:r>
          </a:p>
          <a:p>
            <a:pPr lvl="1"/>
            <a:r>
              <a:rPr lang="en-US" dirty="0" smtClean="0">
                <a:solidFill>
                  <a:schemeClr val="bg2"/>
                </a:solidFill>
              </a:rPr>
              <a:t>Common Architecture Classifications</a:t>
            </a:r>
            <a:endParaRPr lang="en-US" dirty="0">
              <a:solidFill>
                <a:schemeClr val="bg2"/>
              </a:solidFill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The Intel x86 ISA – History and Microarchitectures</a:t>
            </a:r>
          </a:p>
          <a:p>
            <a:r>
              <a:rPr lang="en-US" dirty="0">
                <a:solidFill>
                  <a:schemeClr val="bg2"/>
                </a:solidFill>
              </a:rPr>
              <a:t>Dive into C, Assembly, and Machine code</a:t>
            </a:r>
          </a:p>
          <a:p>
            <a:r>
              <a:rPr lang="en-US" dirty="0">
                <a:solidFill>
                  <a:schemeClr val="bg2"/>
                </a:solidFill>
              </a:rPr>
              <a:t>The Intel x86 Assembly Basics:</a:t>
            </a:r>
          </a:p>
          <a:p>
            <a:pPr lvl="1"/>
            <a:r>
              <a:rPr lang="en-US" dirty="0">
                <a:solidFill>
                  <a:schemeClr val="bg2"/>
                </a:solidFill>
              </a:rPr>
              <a:t>Common instructions</a:t>
            </a:r>
          </a:p>
          <a:p>
            <a:pPr lvl="1"/>
            <a:r>
              <a:rPr lang="en-US" dirty="0" smtClean="0">
                <a:solidFill>
                  <a:schemeClr val="bg2"/>
                </a:solidFill>
              </a:rPr>
              <a:t>Registers</a:t>
            </a:r>
            <a:r>
              <a:rPr lang="en-US" dirty="0">
                <a:solidFill>
                  <a:schemeClr val="bg2"/>
                </a:solidFill>
              </a:rPr>
              <a:t>, Operands, and </a:t>
            </a:r>
            <a:r>
              <a:rPr lang="en-US" b="1" dirty="0" err="1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r>
              <a:rPr lang="en-US" dirty="0">
                <a:solidFill>
                  <a:schemeClr val="bg2"/>
                </a:solidFill>
              </a:rPr>
              <a:t> instruction</a:t>
            </a:r>
          </a:p>
          <a:p>
            <a:pPr lvl="1"/>
            <a:r>
              <a:rPr lang="en-US" dirty="0">
                <a:solidFill>
                  <a:schemeClr val="bg2"/>
                </a:solidFill>
              </a:rPr>
              <a:t>Addressing modes</a:t>
            </a:r>
          </a:p>
          <a:p>
            <a:r>
              <a:rPr lang="en-US" dirty="0" smtClean="0"/>
              <a:t>Intro </a:t>
            </a:r>
            <a:r>
              <a:rPr lang="en-US" dirty="0"/>
              <a:t>to x86-64</a:t>
            </a:r>
          </a:p>
          <a:p>
            <a:pPr marL="742950" lvl="2" indent="-342900">
              <a:buSzPct val="60000"/>
              <a:buFont typeface="Wingdings 2" pitchFamily="18" charset="2"/>
              <a:buChar char="¢"/>
            </a:pPr>
            <a:r>
              <a:rPr lang="en-US" dirty="0"/>
              <a:t>AMD was first!</a:t>
            </a:r>
            <a:endParaRPr lang="en-US" sz="2400" dirty="0"/>
          </a:p>
          <a:p>
            <a:pPr>
              <a:buNone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26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 Programming I –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76350"/>
            <a:ext cx="8289925" cy="4972050"/>
          </a:xfrm>
        </p:spPr>
        <p:txBody>
          <a:bodyPr/>
          <a:lstStyle/>
          <a:p>
            <a:r>
              <a:rPr lang="en-US" dirty="0"/>
              <a:t>Instruction Set Architecture</a:t>
            </a:r>
          </a:p>
          <a:p>
            <a:pPr lvl="1"/>
            <a:r>
              <a:rPr lang="en-US" dirty="0" smtClean="0"/>
              <a:t>Many different varieties and features of processor architectures</a:t>
            </a:r>
            <a:endParaRPr lang="en-US" dirty="0"/>
          </a:p>
          <a:p>
            <a:pPr lvl="1"/>
            <a:r>
              <a:rPr lang="en-US" dirty="0" smtClean="0"/>
              <a:t>Separation of (software) Architecture and Microarchitecture is key for backwards compatibility</a:t>
            </a:r>
          </a:p>
          <a:p>
            <a:r>
              <a:rPr lang="en-US" dirty="0" smtClean="0"/>
              <a:t>The </a:t>
            </a:r>
            <a:r>
              <a:rPr lang="en-US" dirty="0"/>
              <a:t>Intel x86 ISA – History and </a:t>
            </a:r>
            <a:r>
              <a:rPr lang="en-US" dirty="0" smtClean="0"/>
              <a:t>Microarchitectures</a:t>
            </a:r>
          </a:p>
          <a:p>
            <a:pPr lvl="1"/>
            <a:r>
              <a:rPr lang="en-US" dirty="0" smtClean="0"/>
              <a:t>Evolutionary design leads to many quirks and artifacts</a:t>
            </a:r>
          </a:p>
          <a:p>
            <a:r>
              <a:rPr lang="en-US" dirty="0"/>
              <a:t>Dive into C, Assembly, and Machine code</a:t>
            </a:r>
          </a:p>
          <a:p>
            <a:pPr lvl="1"/>
            <a:r>
              <a:rPr lang="en-US" dirty="0" smtClean="0"/>
              <a:t>Compiler must transform statements, expressions, procedures into low-level instruction sequences</a:t>
            </a:r>
          </a:p>
          <a:p>
            <a:r>
              <a:rPr lang="en-US" dirty="0"/>
              <a:t>The Intel x86 Assembly Basics:</a:t>
            </a:r>
          </a:p>
          <a:p>
            <a:pPr lvl="1"/>
            <a:r>
              <a:rPr lang="en-US" dirty="0" smtClean="0"/>
              <a:t>The x86 move instructions cover wide range of data movement forms</a:t>
            </a:r>
          </a:p>
          <a:p>
            <a:r>
              <a:rPr lang="en-US" dirty="0" smtClean="0"/>
              <a:t>Intro to x86-64</a:t>
            </a:r>
          </a:p>
          <a:p>
            <a:pPr lvl="1"/>
            <a:r>
              <a:rPr lang="en-US" dirty="0" smtClean="0"/>
              <a:t>A major departure from the style of code seen in IA32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Stored Program Computers</a:t>
            </a:r>
            <a:endParaRPr lang="en-AU" dirty="0"/>
          </a:p>
        </p:txBody>
      </p:sp>
      <p:sp>
        <p:nvSpPr>
          <p:cNvPr id="477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Instructions represented in binary, just like data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Instructions and data stored in memory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Programs can operate on programs</a:t>
            </a:r>
          </a:p>
          <a:p>
            <a:pPr lvl="1"/>
            <a:r>
              <a:rPr lang="en-US" dirty="0" smtClean="0"/>
              <a:t>e.g., compilers, linkers, …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Binary compatibility allows compiled programs to work on different computers</a:t>
            </a:r>
          </a:p>
          <a:p>
            <a:pPr lvl="1"/>
            <a:r>
              <a:rPr lang="en-US" dirty="0" smtClean="0"/>
              <a:t>Standardized ISAs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58588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Basic x86 Registers</a:t>
            </a:r>
          </a:p>
        </p:txBody>
      </p:sp>
      <p:pic>
        <p:nvPicPr>
          <p:cNvPr id="485379" name="Picture 3" descr="f02-36-P37449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1196975"/>
            <a:ext cx="5024438" cy="5070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7479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11163"/>
            <a:ext cx="8259762" cy="579437"/>
          </a:xfrm>
        </p:spPr>
        <p:txBody>
          <a:bodyPr/>
          <a:lstStyle/>
          <a:p>
            <a:r>
              <a:rPr lang="en-US" dirty="0"/>
              <a:t>Software Architecture:  Instruction Set</a:t>
            </a:r>
            <a:endParaRPr lang="en-AU" dirty="0"/>
          </a:p>
        </p:txBody>
      </p:sp>
      <p:sp>
        <p:nvSpPr>
          <p:cNvPr id="528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96975"/>
            <a:ext cx="7920037" cy="5111750"/>
          </a:xfrm>
        </p:spPr>
        <p:txBody>
          <a:bodyPr/>
          <a:lstStyle/>
          <a:p>
            <a:r>
              <a:rPr lang="en-US" sz="2800" dirty="0" smtClean="0"/>
              <a:t>The </a:t>
            </a:r>
            <a:r>
              <a:rPr lang="en-US" sz="2800" i="1" dirty="0" smtClean="0"/>
              <a:t>Instruction Set</a:t>
            </a:r>
            <a:r>
              <a:rPr lang="en-US" sz="2800" dirty="0" smtClean="0"/>
              <a:t> defines</a:t>
            </a:r>
            <a:endParaRPr lang="en-US" sz="2800" dirty="0"/>
          </a:p>
          <a:p>
            <a:pPr lvl="1"/>
            <a:r>
              <a:rPr lang="en-US" sz="2400" dirty="0" smtClean="0"/>
              <a:t>the </a:t>
            </a:r>
            <a:r>
              <a:rPr lang="en-US" sz="2400" dirty="0"/>
              <a:t>set of available </a:t>
            </a:r>
            <a:r>
              <a:rPr lang="en-US" sz="2400" dirty="0" smtClean="0"/>
              <a:t>instructions</a:t>
            </a:r>
          </a:p>
          <a:p>
            <a:pPr lvl="1"/>
            <a:r>
              <a:rPr lang="en-US" sz="2400" dirty="0" smtClean="0"/>
              <a:t>fundamental nature of the instructions</a:t>
            </a:r>
          </a:p>
          <a:p>
            <a:pPr lvl="2"/>
            <a:r>
              <a:rPr lang="en-US" dirty="0" smtClean="0"/>
              <a:t>simple and fast</a:t>
            </a:r>
          </a:p>
          <a:p>
            <a:pPr lvl="2"/>
            <a:r>
              <a:rPr lang="en-US" dirty="0" smtClean="0"/>
              <a:t>complex and concise</a:t>
            </a:r>
            <a:endParaRPr lang="en-US" dirty="0"/>
          </a:p>
          <a:p>
            <a:pPr lvl="1"/>
            <a:r>
              <a:rPr lang="en-US" sz="2400" dirty="0" smtClean="0"/>
              <a:t>instruction formats</a:t>
            </a:r>
            <a:endParaRPr lang="en-US" sz="2400" dirty="0"/>
          </a:p>
          <a:p>
            <a:pPr lvl="2"/>
            <a:r>
              <a:rPr lang="en-US" dirty="0" smtClean="0"/>
              <a:t>define the rules </a:t>
            </a:r>
            <a:r>
              <a:rPr lang="en-US" dirty="0"/>
              <a:t>for using the instructions</a:t>
            </a:r>
          </a:p>
          <a:p>
            <a:pPr lvl="1"/>
            <a:r>
              <a:rPr lang="en-US" sz="2400" dirty="0" smtClean="0"/>
              <a:t>the width (in </a:t>
            </a:r>
            <a:r>
              <a:rPr lang="en-US" sz="2400" dirty="0"/>
              <a:t>bits) of the </a:t>
            </a:r>
            <a:r>
              <a:rPr lang="en-US" sz="2400" dirty="0" err="1"/>
              <a:t>datapath</a:t>
            </a:r>
            <a:endParaRPr lang="en-US" sz="2400" dirty="0"/>
          </a:p>
          <a:p>
            <a:pPr lvl="2"/>
            <a:r>
              <a:rPr lang="en-US" sz="2000" dirty="0"/>
              <a:t>this </a:t>
            </a:r>
            <a:r>
              <a:rPr lang="en-US" sz="2000" dirty="0" smtClean="0"/>
              <a:t>defines the </a:t>
            </a:r>
            <a:r>
              <a:rPr lang="en-US" sz="2000" dirty="0"/>
              <a:t>fundamental </a:t>
            </a:r>
            <a:r>
              <a:rPr lang="en-US" sz="2000" dirty="0" smtClean="0"/>
              <a:t>size of data in the CPU, including:</a:t>
            </a:r>
            <a:endParaRPr lang="en-US" sz="2000" dirty="0"/>
          </a:p>
          <a:p>
            <a:pPr lvl="3"/>
            <a:r>
              <a:rPr lang="en-US" sz="1800" dirty="0"/>
              <a:t>the size (number of bits) </a:t>
            </a:r>
            <a:r>
              <a:rPr lang="en-US" sz="1800" dirty="0" smtClean="0"/>
              <a:t>for the data </a:t>
            </a:r>
            <a:r>
              <a:rPr lang="en-US" sz="1800" dirty="0"/>
              <a:t>buses in the CPU</a:t>
            </a:r>
          </a:p>
          <a:p>
            <a:pPr lvl="3"/>
            <a:r>
              <a:rPr lang="en-US" sz="1800" dirty="0"/>
              <a:t>the number of bits per register in the register file</a:t>
            </a:r>
          </a:p>
          <a:p>
            <a:pPr lvl="3"/>
            <a:r>
              <a:rPr lang="en-US" sz="1800" dirty="0"/>
              <a:t>the width of the processing </a:t>
            </a:r>
            <a:r>
              <a:rPr lang="en-US" sz="1800" dirty="0" smtClean="0"/>
              <a:t>units</a:t>
            </a:r>
          </a:p>
          <a:p>
            <a:pPr lvl="3"/>
            <a:r>
              <a:rPr lang="en-US" sz="1800" dirty="0" smtClean="0"/>
              <a:t>the number of address bits for accessing memory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09729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11163"/>
            <a:ext cx="8259762" cy="579437"/>
          </a:xfrm>
        </p:spPr>
        <p:txBody>
          <a:bodyPr/>
          <a:lstStyle/>
          <a:p>
            <a:r>
              <a:rPr lang="en-US" dirty="0"/>
              <a:t>Software Architecture:  Instruction Set</a:t>
            </a:r>
            <a:endParaRPr lang="en-AU" dirty="0"/>
          </a:p>
        </p:txBody>
      </p:sp>
      <p:sp>
        <p:nvSpPr>
          <p:cNvPr id="520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96975"/>
            <a:ext cx="8064500" cy="51117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There are 9 fundamental categories of instructions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arithmetic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these instruction perform integer arithmetic, such as add, subtract, multiply, and negate</a:t>
            </a:r>
          </a:p>
          <a:p>
            <a:pPr lvl="3">
              <a:lnSpc>
                <a:spcPct val="80000"/>
              </a:lnSpc>
            </a:pPr>
            <a:r>
              <a:rPr lang="en-US" sz="1600" dirty="0"/>
              <a:t>Note:  integer division is commonly done in software</a:t>
            </a:r>
            <a:endParaRPr lang="en-US" sz="700" dirty="0"/>
          </a:p>
          <a:p>
            <a:pPr lvl="1">
              <a:lnSpc>
                <a:spcPct val="80000"/>
              </a:lnSpc>
            </a:pPr>
            <a:r>
              <a:rPr lang="en-US" sz="2000" dirty="0"/>
              <a:t>logical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these instructions perform Boolean logic (AND, OR, NOT, etc.)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relational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these instructions perform comparisons, including 			==, !=, &lt;, &gt;, &lt;=, &gt;=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some ISAs perform comparisons in the conditional branches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control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these instructions enable changes in control flow, both </a:t>
            </a:r>
            <a:r>
              <a:rPr lang="en-US" sz="1800" dirty="0" smtClean="0"/>
              <a:t>for decision </a:t>
            </a:r>
            <a:r>
              <a:rPr lang="en-US" sz="1800" dirty="0"/>
              <a:t>making and modularity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the set of control instruction includes:</a:t>
            </a:r>
          </a:p>
          <a:p>
            <a:pPr lvl="3">
              <a:lnSpc>
                <a:spcPct val="80000"/>
              </a:lnSpc>
            </a:pPr>
            <a:r>
              <a:rPr lang="en-US" sz="1600" dirty="0"/>
              <a:t>conditional branches</a:t>
            </a:r>
          </a:p>
          <a:p>
            <a:pPr lvl="3">
              <a:lnSpc>
                <a:spcPct val="80000"/>
              </a:lnSpc>
            </a:pPr>
            <a:r>
              <a:rPr lang="en-US" sz="1600" dirty="0"/>
              <a:t>unconditional jumps</a:t>
            </a:r>
          </a:p>
          <a:p>
            <a:pPr lvl="3">
              <a:lnSpc>
                <a:spcPct val="80000"/>
              </a:lnSpc>
            </a:pPr>
            <a:r>
              <a:rPr lang="en-US" sz="1600" dirty="0"/>
              <a:t>procedure calls and returns</a:t>
            </a:r>
          </a:p>
        </p:txBody>
      </p:sp>
    </p:spTree>
    <p:extLst>
      <p:ext uri="{BB962C8B-B14F-4D97-AF65-F5344CB8AC3E}">
        <p14:creationId xmlns:p14="http://schemas.microsoft.com/office/powerpoint/2010/main" val="56717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11163"/>
            <a:ext cx="8259762" cy="579437"/>
          </a:xfrm>
        </p:spPr>
        <p:txBody>
          <a:bodyPr/>
          <a:lstStyle/>
          <a:p>
            <a:r>
              <a:rPr lang="en-US" dirty="0"/>
              <a:t>Software Architecture:  Instruction Set</a:t>
            </a:r>
            <a:endParaRPr lang="en-AU" dirty="0"/>
          </a:p>
        </p:txBody>
      </p:sp>
      <p:sp>
        <p:nvSpPr>
          <p:cNvPr id="522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96975"/>
            <a:ext cx="8064500" cy="5111750"/>
          </a:xfrm>
        </p:spPr>
        <p:txBody>
          <a:bodyPr/>
          <a:lstStyle/>
          <a:p>
            <a:pPr lvl="1">
              <a:lnSpc>
                <a:spcPct val="80000"/>
              </a:lnSpc>
            </a:pPr>
            <a:r>
              <a:rPr lang="en-US" sz="2000" dirty="0"/>
              <a:t>memory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these instructions allow data to be read from or written to memory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floating-point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these instruction perform real-number operations, including add, subtract, multiply, division, comparisons, and conversions</a:t>
            </a:r>
            <a:endParaRPr lang="en-US" sz="800" dirty="0"/>
          </a:p>
          <a:p>
            <a:pPr lvl="1">
              <a:lnSpc>
                <a:spcPct val="80000"/>
              </a:lnSpc>
            </a:pPr>
            <a:r>
              <a:rPr lang="en-US" sz="2000" dirty="0"/>
              <a:t>shifts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these instructions allow bits to be shifted or rotated left or right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bit manipulation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these instructions allow data bits to be set or cleared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some ISAs do not provide these, since they can be done via logic instructions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system instructions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specialized instructions for system control purposes, such as</a:t>
            </a:r>
          </a:p>
          <a:p>
            <a:pPr lvl="3">
              <a:lnSpc>
                <a:spcPct val="80000"/>
              </a:lnSpc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STOP</a:t>
            </a:r>
            <a:r>
              <a:rPr lang="en-US" sz="1600" dirty="0"/>
              <a:t> or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HALT</a:t>
            </a:r>
            <a:r>
              <a:rPr lang="en-US" sz="1600" dirty="0" smtClean="0">
                <a:cs typeface="Courier New" panose="02070309020205020404" pitchFamily="49" charset="0"/>
              </a:rPr>
              <a:t>    </a:t>
            </a:r>
            <a:r>
              <a:rPr lang="en-US" sz="1600" dirty="0" smtClean="0"/>
              <a:t>(stop </a:t>
            </a:r>
            <a:r>
              <a:rPr lang="en-US" sz="1600" dirty="0"/>
              <a:t>execution)</a:t>
            </a:r>
          </a:p>
          <a:p>
            <a:pPr lvl="3">
              <a:lnSpc>
                <a:spcPct val="80000"/>
              </a:lnSpc>
            </a:pPr>
            <a:r>
              <a:rPr lang="en-US" sz="1600" dirty="0"/>
              <a:t>cache hints</a:t>
            </a:r>
          </a:p>
          <a:p>
            <a:pPr lvl="3">
              <a:lnSpc>
                <a:spcPct val="80000"/>
              </a:lnSpc>
            </a:pPr>
            <a:r>
              <a:rPr lang="en-US" sz="1600" dirty="0"/>
              <a:t>interrupt handling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some of these instructions are privileged, requiring system mode</a:t>
            </a:r>
          </a:p>
        </p:txBody>
      </p:sp>
    </p:spTree>
    <p:extLst>
      <p:ext uri="{BB962C8B-B14F-4D97-AF65-F5344CB8AC3E}">
        <p14:creationId xmlns:p14="http://schemas.microsoft.com/office/powerpoint/2010/main" val="419282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15702</TotalTime>
  <Words>4489</Words>
  <Application>Microsoft Office PowerPoint</Application>
  <PresentationFormat>On-screen Show (4:3)</PresentationFormat>
  <Paragraphs>1360</Paragraphs>
  <Slides>68</Slides>
  <Notes>65</Notes>
  <HiddenSlides>3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69" baseType="lpstr">
      <vt:lpstr>template2007</vt:lpstr>
      <vt:lpstr>Machine-Level Programming I –    Introduction  CSCI 224 / ECE 317:  Computer Architecture </vt:lpstr>
      <vt:lpstr>Machine Programming I – Basics</vt:lpstr>
      <vt:lpstr>Hardware vs. Software Architecture</vt:lpstr>
      <vt:lpstr>Assembly Programmer’s View</vt:lpstr>
      <vt:lpstr>Separation of hardware and software</vt:lpstr>
      <vt:lpstr>Parts of the Software Architecture</vt:lpstr>
      <vt:lpstr>Software Architecture:  Instruction Set</vt:lpstr>
      <vt:lpstr>Software Architecture:  Instruction Set</vt:lpstr>
      <vt:lpstr>Software Architecture:  Instruction Set</vt:lpstr>
      <vt:lpstr>Software Architecture:  Register File</vt:lpstr>
      <vt:lpstr>Purpose of Register File</vt:lpstr>
      <vt:lpstr>Software Architecture:  Memory</vt:lpstr>
      <vt:lpstr>Software Architecture:  Operating Modes</vt:lpstr>
      <vt:lpstr>Machine Programming I – Basics</vt:lpstr>
      <vt:lpstr>Common Architecture (ISA) Classifications:</vt:lpstr>
      <vt:lpstr>Classifications:  Unified vs. Separate Memory</vt:lpstr>
      <vt:lpstr>Classifications:  Performance vs. Specificity</vt:lpstr>
      <vt:lpstr>Machine Programming I – Basics</vt:lpstr>
      <vt:lpstr>Intel x86 Processors</vt:lpstr>
      <vt:lpstr>Intel x86 Family:  Many Microarchitectures</vt:lpstr>
      <vt:lpstr>Software architecture can grow</vt:lpstr>
      <vt:lpstr>Intel x86:  Milestones &amp; Trends</vt:lpstr>
      <vt:lpstr>But IA-32 is CISC?   How does it get speed?</vt:lpstr>
      <vt:lpstr>Processor Trends</vt:lpstr>
      <vt:lpstr>Machine Programming I – Basics</vt:lpstr>
      <vt:lpstr>Turning C into Object Code</vt:lpstr>
      <vt:lpstr>Compiling Into Assembly</vt:lpstr>
      <vt:lpstr>Assembly Characteristics:   Simple Types</vt:lpstr>
      <vt:lpstr>Assembly Characteristics:   Operations</vt:lpstr>
      <vt:lpstr>Object Code</vt:lpstr>
      <vt:lpstr>Machine Instruction Example</vt:lpstr>
      <vt:lpstr>Disassembling Object Code</vt:lpstr>
      <vt:lpstr>Alternate Disassembly</vt:lpstr>
      <vt:lpstr>What Can be Disassembled?</vt:lpstr>
      <vt:lpstr>Machine Programming I – Basics</vt:lpstr>
      <vt:lpstr>Typical Instructions in Intel x86</vt:lpstr>
      <vt:lpstr>CISC Instructions:  Variable-Length</vt:lpstr>
      <vt:lpstr>Machine Programming I – Basics</vt:lpstr>
      <vt:lpstr>Integer Registers (IA32)</vt:lpstr>
      <vt:lpstr>Moving Data:   IA32</vt:lpstr>
      <vt:lpstr>movl Operand Combinations</vt:lpstr>
      <vt:lpstr>Machine Programming I – Basics</vt:lpstr>
      <vt:lpstr>Simple Memory Addressing Modes</vt:lpstr>
      <vt:lpstr>Using Simple Addressing Modes</vt:lpstr>
      <vt:lpstr>Using Simple Addressing Modes</vt:lpstr>
      <vt:lpstr>Understanding Swap</vt:lpstr>
      <vt:lpstr>Understanding Swap</vt:lpstr>
      <vt:lpstr>Understanding Swap</vt:lpstr>
      <vt:lpstr>Understanding Swap</vt:lpstr>
      <vt:lpstr>Understanding Swap</vt:lpstr>
      <vt:lpstr>Understanding Swap</vt:lpstr>
      <vt:lpstr>Understanding Swap</vt:lpstr>
      <vt:lpstr>Understanding Swap</vt:lpstr>
      <vt:lpstr>Complete Memory Addressing Modes</vt:lpstr>
      <vt:lpstr>Basic x86 Addressing Modes</vt:lpstr>
      <vt:lpstr>Machine Programming I – Basics</vt:lpstr>
      <vt:lpstr>AMD created first 64-bit version of x86</vt:lpstr>
      <vt:lpstr>Intel’s 64-Bit</vt:lpstr>
      <vt:lpstr>Data Representations:  IA32 vs. x86-64</vt:lpstr>
      <vt:lpstr>x86-64 Integer Registers</vt:lpstr>
      <vt:lpstr>New Instructions for 64-bit Operands</vt:lpstr>
      <vt:lpstr>32-bit code for int swap</vt:lpstr>
      <vt:lpstr>64-bit code for int swap</vt:lpstr>
      <vt:lpstr>64-bit code for long int swap</vt:lpstr>
      <vt:lpstr>Machine Programming I – Basics</vt:lpstr>
      <vt:lpstr>Machine Programming I – Summary</vt:lpstr>
      <vt:lpstr>Stored Program Computers</vt:lpstr>
      <vt:lpstr>Basic x86 Registers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cp:lastModifiedBy>Jason Fritts</cp:lastModifiedBy>
  <cp:revision>637</cp:revision>
  <cp:lastPrinted>2014-02-14T16:19:44Z</cp:lastPrinted>
  <dcterms:created xsi:type="dcterms:W3CDTF">2011-01-05T20:53:35Z</dcterms:created>
  <dcterms:modified xsi:type="dcterms:W3CDTF">2014-02-28T18:00:35Z</dcterms:modified>
</cp:coreProperties>
</file>