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4" r:id="rId2"/>
    <p:sldMasterId id="2147483666" r:id="rId3"/>
  </p:sldMasterIdLst>
  <p:notesMasterIdLst>
    <p:notesMasterId r:id="rId47"/>
  </p:notesMasterIdLst>
  <p:handoutMasterIdLst>
    <p:handoutMasterId r:id="rId48"/>
  </p:handoutMasterIdLst>
  <p:sldIdLst>
    <p:sldId id="542" r:id="rId4"/>
    <p:sldId id="887" r:id="rId5"/>
    <p:sldId id="703" r:id="rId6"/>
    <p:sldId id="847" r:id="rId7"/>
    <p:sldId id="848" r:id="rId8"/>
    <p:sldId id="849" r:id="rId9"/>
    <p:sldId id="850" r:id="rId10"/>
    <p:sldId id="858" r:id="rId11"/>
    <p:sldId id="892" r:id="rId12"/>
    <p:sldId id="894" r:id="rId13"/>
    <p:sldId id="888" r:id="rId14"/>
    <p:sldId id="893" r:id="rId15"/>
    <p:sldId id="876" r:id="rId16"/>
    <p:sldId id="877" r:id="rId17"/>
    <p:sldId id="878" r:id="rId18"/>
    <p:sldId id="879" r:id="rId19"/>
    <p:sldId id="911" r:id="rId20"/>
    <p:sldId id="895" r:id="rId21"/>
    <p:sldId id="898" r:id="rId22"/>
    <p:sldId id="899" r:id="rId23"/>
    <p:sldId id="900" r:id="rId24"/>
    <p:sldId id="901" r:id="rId25"/>
    <p:sldId id="902" r:id="rId26"/>
    <p:sldId id="903" r:id="rId27"/>
    <p:sldId id="904" r:id="rId28"/>
    <p:sldId id="905" r:id="rId29"/>
    <p:sldId id="906" r:id="rId30"/>
    <p:sldId id="896" r:id="rId31"/>
    <p:sldId id="907" r:id="rId32"/>
    <p:sldId id="908" r:id="rId33"/>
    <p:sldId id="915" r:id="rId34"/>
    <p:sldId id="914" r:id="rId35"/>
    <p:sldId id="916" r:id="rId36"/>
    <p:sldId id="917" r:id="rId37"/>
    <p:sldId id="909" r:id="rId38"/>
    <p:sldId id="910" r:id="rId39"/>
    <p:sldId id="897" r:id="rId40"/>
    <p:sldId id="880" r:id="rId41"/>
    <p:sldId id="881" r:id="rId42"/>
    <p:sldId id="882" r:id="rId43"/>
    <p:sldId id="883" r:id="rId44"/>
    <p:sldId id="884" r:id="rId45"/>
    <p:sldId id="885" r:id="rId46"/>
  </p:sldIdLst>
  <p:sldSz cx="9144000" cy="6858000" type="screen4x3"/>
  <p:notesSz cx="7099300" cy="10234613"/>
  <p:custDataLst>
    <p:tags r:id="rId4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737373"/>
    <a:srgbClr val="E0F4E3"/>
    <a:srgbClr val="E0E0E0"/>
    <a:srgbClr val="E3E4E6"/>
    <a:srgbClr val="FFFF99"/>
    <a:srgbClr val="FF9999"/>
    <a:srgbClr val="EFBFBF"/>
    <a:srgbClr val="A8E799"/>
    <a:srgbClr val="CDF1C5"/>
    <a:srgbClr val="F1C7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27" autoAdjust="0"/>
    <p:restoredTop sz="94676" autoAdjust="0"/>
  </p:normalViewPr>
  <p:slideViewPr>
    <p:cSldViewPr snapToObjects="1">
      <p:cViewPr varScale="1">
        <p:scale>
          <a:sx n="95" d="100"/>
          <a:sy n="95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4" d="100"/>
          <a:sy n="64" d="100"/>
        </p:scale>
        <p:origin x="-3258" y="-96"/>
      </p:cViewPr>
      <p:guideLst>
        <p:guide orient="horz" pos="3222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439" cy="515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67" tIns="48283" rIns="96567" bIns="48283" numCol="1" anchor="t" anchorCtr="0" compatLnSpc="1">
            <a:prstTxWarp prst="textNoShape">
              <a:avLst/>
            </a:prstTxWarp>
          </a:bodyPr>
          <a:lstStyle>
            <a:lvl1pPr defTabSz="96664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55861" y="0"/>
            <a:ext cx="3043439" cy="515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67" tIns="48283" rIns="96567" bIns="48283" numCol="1" anchor="t" anchorCtr="0" compatLnSpc="1">
            <a:prstTxWarp prst="textNoShape">
              <a:avLst/>
            </a:prstTxWarp>
          </a:bodyPr>
          <a:lstStyle>
            <a:lvl1pPr algn="r" defTabSz="96664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05851"/>
            <a:ext cx="3043439" cy="515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67" tIns="48283" rIns="96567" bIns="48283" numCol="1" anchor="b" anchorCtr="0" compatLnSpc="1">
            <a:prstTxWarp prst="textNoShape">
              <a:avLst/>
            </a:prstTxWarp>
          </a:bodyPr>
          <a:lstStyle>
            <a:lvl1pPr defTabSz="966648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55861" y="9705851"/>
            <a:ext cx="3043439" cy="515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67" tIns="48283" rIns="96567" bIns="48283" numCol="1" anchor="b" anchorCtr="0" compatLnSpc="1">
            <a:prstTxWarp prst="textNoShape">
              <a:avLst/>
            </a:prstTxWarp>
          </a:bodyPr>
          <a:lstStyle>
            <a:lvl1pPr algn="r" defTabSz="96664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863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11345" cy="48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0301" y="1"/>
            <a:ext cx="3111345" cy="48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4088" y="733425"/>
            <a:ext cx="5202237" cy="3903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3036" y="4880890"/>
            <a:ext cx="5185576" cy="4555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61777"/>
            <a:ext cx="3111345" cy="48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0301" y="9761777"/>
            <a:ext cx="3111345" cy="48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487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107255-7FB1-440B-9751-06EC07147747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23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8" name="Rectangle 1"/>
          <p:cNvSpPr>
            <a:spLocks/>
          </p:cNvSpPr>
          <p:nvPr userDrawn="1"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2"/>
          <p:cNvSpPr>
            <a:spLocks/>
          </p:cNvSpPr>
          <p:nvPr userDrawn="1"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  <p:sp>
        <p:nvSpPr>
          <p:cNvPr id="4" name="Rectangle 1"/>
          <p:cNvSpPr>
            <a:spLocks/>
          </p:cNvSpPr>
          <p:nvPr userDrawn="1"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2"/>
          <p:cNvSpPr>
            <a:spLocks/>
          </p:cNvSpPr>
          <p:nvPr userDrawn="1"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254000" indent="-254000" algn="l" rtl="0" eaLnBrk="0" fontAlgn="base" hangingPunct="0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eaLnBrk="0" fontAlgn="base" hangingPunct="0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800100" indent="-2032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1430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14605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50800"/>
            <a:ext cx="759142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1"/>
          <p:cNvSpPr>
            <a:spLocks/>
          </p:cNvSpPr>
          <p:nvPr userDrawn="1"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2"/>
          <p:cNvSpPr>
            <a:spLocks/>
          </p:cNvSpPr>
          <p:nvPr userDrawn="1"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eaLnBrk="0" fontAlgn="base" hangingPunct="0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11430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Memory </a:t>
            </a:r>
            <a:r>
              <a:rPr lang="en-US" dirty="0" smtClean="0"/>
              <a:t>Organization and Addressing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/>
              <a:t>CSCI 224 / ECE 317:  Computer Architecture</a:t>
            </a:r>
            <a:r>
              <a:rPr lang="en-US" b="0" dirty="0"/>
              <a:t/>
            </a:r>
            <a:br>
              <a:rPr lang="en-US" b="0" dirty="0"/>
            </a:br>
            <a:endParaRPr lang="en-US" sz="2000" b="0" dirty="0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pPr lvl="0">
              <a:defRPr/>
            </a:pPr>
            <a:r>
              <a:rPr lang="en-US" b="1" dirty="0" smtClean="0"/>
              <a:t>Instructor:</a:t>
            </a:r>
            <a:r>
              <a:rPr lang="en-US" dirty="0" smtClean="0"/>
              <a:t> </a:t>
            </a:r>
            <a:endParaRPr lang="en-US" dirty="0"/>
          </a:p>
          <a:p>
            <a:pPr lvl="0">
              <a:defRPr/>
            </a:pPr>
            <a:r>
              <a:rPr lang="en-US" dirty="0"/>
              <a:t>Prof. Jason </a:t>
            </a:r>
            <a:r>
              <a:rPr lang="en-US" dirty="0" err="1"/>
              <a:t>Fritts</a:t>
            </a:r>
            <a:endParaRPr lang="en-US" dirty="0"/>
          </a:p>
        </p:txBody>
      </p:sp>
      <p:sp>
        <p:nvSpPr>
          <p:cNvPr id="4" name="Rectangle 5"/>
          <p:cNvSpPr>
            <a:spLocks/>
          </p:cNvSpPr>
          <p:nvPr/>
        </p:nvSpPr>
        <p:spPr bwMode="auto">
          <a:xfrm>
            <a:off x="2029028" y="5562600"/>
            <a:ext cx="5085944" cy="384721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Slides adapted from Bryant &amp; </a:t>
            </a:r>
            <a:r>
              <a:rPr lang="en-US" sz="2000" b="0" dirty="0" err="1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O’Hallaron’s</a:t>
            </a:r>
            <a:r>
              <a:rPr lang="en-US" sz="2000" b="0" dirty="0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slides</a:t>
            </a:r>
            <a:endParaRPr lang="en-US" sz="2000" b="0" dirty="0">
              <a:solidFill>
                <a:srgbClr val="C00000"/>
              </a:solidFill>
              <a:latin typeface="Calibri Italic" charset="0"/>
              <a:ea typeface="Calibri Italic" charset="0"/>
              <a:cs typeface="Calibri Italic" charset="0"/>
              <a:sym typeface="Calibri Ital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/>
              <a:t>Address of Multi-byte Data</a:t>
            </a:r>
            <a:endParaRPr lang="en-US" dirty="0"/>
          </a:p>
        </p:txBody>
      </p:sp>
      <p:sp>
        <p:nvSpPr>
          <p:cNvPr id="46085" name="Rectangle 4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4648200" cy="5231481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marL="152400"/>
            <a:r>
              <a:rPr lang="en-US" dirty="0" smtClean="0"/>
              <a:t>Every byte has a unique address</a:t>
            </a:r>
          </a:p>
          <a:p>
            <a:pPr marL="152400"/>
            <a:endParaRPr lang="en-US" dirty="0" smtClean="0"/>
          </a:p>
          <a:p>
            <a:pPr marL="152400"/>
            <a:r>
              <a:rPr lang="en-US" i="1" dirty="0" smtClean="0">
                <a:solidFill>
                  <a:srgbClr val="FF0000"/>
                </a:solidFill>
              </a:rPr>
              <a:t>So, if data spans multiple bytes, 	what is address?</a:t>
            </a:r>
          </a:p>
          <a:p>
            <a:pPr marL="552450" lvl="1" eaLnBrk="1" hangingPunct="1"/>
            <a:endParaRPr lang="en-US" dirty="0" smtClean="0"/>
          </a:p>
          <a:p>
            <a:r>
              <a:rPr lang="en-US" sz="2800" dirty="0" smtClean="0"/>
              <a:t>Data always addressed by its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u="sng" dirty="0" smtClean="0">
                <a:solidFill>
                  <a:schemeClr val="accent2"/>
                </a:solidFill>
              </a:rPr>
              <a:t>lowest address</a:t>
            </a:r>
          </a:p>
          <a:p>
            <a:pPr lvl="1"/>
            <a:r>
              <a:rPr lang="en-US" dirty="0" smtClean="0"/>
              <a:t>address of first byte in memory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029200" y="1143000"/>
            <a:ext cx="4038600" cy="5374212"/>
            <a:chOff x="4714121" y="1066800"/>
            <a:chExt cx="4201279" cy="5633478"/>
          </a:xfrm>
        </p:grpSpPr>
        <p:sp>
          <p:nvSpPr>
            <p:cNvPr id="46087" name="Rectangle 6"/>
            <p:cNvSpPr>
              <a:spLocks/>
            </p:cNvSpPr>
            <p:nvPr/>
          </p:nvSpPr>
          <p:spPr bwMode="auto">
            <a:xfrm>
              <a:off x="5615210" y="1730375"/>
              <a:ext cx="573593" cy="3048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88" name="Rectangle 7"/>
            <p:cNvSpPr>
              <a:spLocks/>
            </p:cNvSpPr>
            <p:nvPr/>
          </p:nvSpPr>
          <p:spPr bwMode="auto">
            <a:xfrm>
              <a:off x="5615210" y="2035175"/>
              <a:ext cx="573593" cy="3048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89" name="Rectangle 8"/>
            <p:cNvSpPr>
              <a:spLocks/>
            </p:cNvSpPr>
            <p:nvPr/>
          </p:nvSpPr>
          <p:spPr bwMode="auto">
            <a:xfrm>
              <a:off x="5615210" y="2339975"/>
              <a:ext cx="573593" cy="3048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0" name="Rectangle 9"/>
            <p:cNvSpPr>
              <a:spLocks/>
            </p:cNvSpPr>
            <p:nvPr/>
          </p:nvSpPr>
          <p:spPr bwMode="auto">
            <a:xfrm>
              <a:off x="5615210" y="2644775"/>
              <a:ext cx="573593" cy="3048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1" name="Rectangle 10"/>
            <p:cNvSpPr>
              <a:spLocks/>
            </p:cNvSpPr>
            <p:nvPr/>
          </p:nvSpPr>
          <p:spPr bwMode="auto">
            <a:xfrm>
              <a:off x="5615210" y="2949575"/>
              <a:ext cx="573593" cy="3048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2" name="Rectangle 11"/>
            <p:cNvSpPr>
              <a:spLocks/>
            </p:cNvSpPr>
            <p:nvPr/>
          </p:nvSpPr>
          <p:spPr bwMode="auto">
            <a:xfrm>
              <a:off x="5615210" y="3254375"/>
              <a:ext cx="573593" cy="3048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3" name="Rectangle 12"/>
            <p:cNvSpPr>
              <a:spLocks/>
            </p:cNvSpPr>
            <p:nvPr/>
          </p:nvSpPr>
          <p:spPr bwMode="auto">
            <a:xfrm>
              <a:off x="5615210" y="3559175"/>
              <a:ext cx="573593" cy="3048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4" name="Rectangle 13"/>
            <p:cNvSpPr>
              <a:spLocks/>
            </p:cNvSpPr>
            <p:nvPr/>
          </p:nvSpPr>
          <p:spPr bwMode="auto">
            <a:xfrm>
              <a:off x="5615210" y="3863975"/>
              <a:ext cx="573593" cy="3048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5" name="Rectangle 14"/>
            <p:cNvSpPr>
              <a:spLocks/>
            </p:cNvSpPr>
            <p:nvPr/>
          </p:nvSpPr>
          <p:spPr bwMode="auto">
            <a:xfrm>
              <a:off x="5615210" y="4168775"/>
              <a:ext cx="573593" cy="3048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6" name="Rectangle 15"/>
            <p:cNvSpPr>
              <a:spLocks/>
            </p:cNvSpPr>
            <p:nvPr/>
          </p:nvSpPr>
          <p:spPr bwMode="auto">
            <a:xfrm>
              <a:off x="5615210" y="4473575"/>
              <a:ext cx="573593" cy="3048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7" name="Rectangle 16"/>
            <p:cNvSpPr>
              <a:spLocks/>
            </p:cNvSpPr>
            <p:nvPr/>
          </p:nvSpPr>
          <p:spPr bwMode="auto">
            <a:xfrm>
              <a:off x="5615210" y="4778375"/>
              <a:ext cx="573593" cy="3048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8" name="Rectangle 17"/>
            <p:cNvSpPr>
              <a:spLocks/>
            </p:cNvSpPr>
            <p:nvPr/>
          </p:nvSpPr>
          <p:spPr bwMode="auto">
            <a:xfrm>
              <a:off x="5615210" y="5083175"/>
              <a:ext cx="573593" cy="3048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9" name="Rectangle 18"/>
            <p:cNvSpPr>
              <a:spLocks/>
            </p:cNvSpPr>
            <p:nvPr/>
          </p:nvSpPr>
          <p:spPr bwMode="auto">
            <a:xfrm>
              <a:off x="4736527" y="1730375"/>
              <a:ext cx="661724" cy="3556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0000</a:t>
              </a:r>
            </a:p>
          </p:txBody>
        </p:sp>
        <p:sp>
          <p:nvSpPr>
            <p:cNvPr id="46100" name="Rectangle 19"/>
            <p:cNvSpPr>
              <a:spLocks/>
            </p:cNvSpPr>
            <p:nvPr/>
          </p:nvSpPr>
          <p:spPr bwMode="auto">
            <a:xfrm>
              <a:off x="4736527" y="2035175"/>
              <a:ext cx="661724" cy="3556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0001</a:t>
              </a:r>
            </a:p>
          </p:txBody>
        </p:sp>
        <p:sp>
          <p:nvSpPr>
            <p:cNvPr id="46101" name="Rectangle 20"/>
            <p:cNvSpPr>
              <a:spLocks/>
            </p:cNvSpPr>
            <p:nvPr/>
          </p:nvSpPr>
          <p:spPr bwMode="auto">
            <a:xfrm>
              <a:off x="4736527" y="2339975"/>
              <a:ext cx="661724" cy="3556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0002</a:t>
              </a:r>
            </a:p>
          </p:txBody>
        </p:sp>
        <p:sp>
          <p:nvSpPr>
            <p:cNvPr id="46102" name="Rectangle 21"/>
            <p:cNvSpPr>
              <a:spLocks/>
            </p:cNvSpPr>
            <p:nvPr/>
          </p:nvSpPr>
          <p:spPr bwMode="auto">
            <a:xfrm>
              <a:off x="4736527" y="2644775"/>
              <a:ext cx="661724" cy="3556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0003</a:t>
              </a:r>
            </a:p>
          </p:txBody>
        </p:sp>
        <p:sp>
          <p:nvSpPr>
            <p:cNvPr id="46103" name="Rectangle 22"/>
            <p:cNvSpPr>
              <a:spLocks/>
            </p:cNvSpPr>
            <p:nvPr/>
          </p:nvSpPr>
          <p:spPr bwMode="auto">
            <a:xfrm>
              <a:off x="4736527" y="2949575"/>
              <a:ext cx="661724" cy="3556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0004</a:t>
              </a:r>
            </a:p>
          </p:txBody>
        </p:sp>
        <p:sp>
          <p:nvSpPr>
            <p:cNvPr id="46104" name="Rectangle 23"/>
            <p:cNvSpPr>
              <a:spLocks/>
            </p:cNvSpPr>
            <p:nvPr/>
          </p:nvSpPr>
          <p:spPr bwMode="auto">
            <a:xfrm>
              <a:off x="4736527" y="3254375"/>
              <a:ext cx="661724" cy="3556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0005</a:t>
              </a:r>
            </a:p>
          </p:txBody>
        </p:sp>
        <p:sp>
          <p:nvSpPr>
            <p:cNvPr id="46105" name="Rectangle 24"/>
            <p:cNvSpPr>
              <a:spLocks/>
            </p:cNvSpPr>
            <p:nvPr/>
          </p:nvSpPr>
          <p:spPr bwMode="auto">
            <a:xfrm>
              <a:off x="4736527" y="3559175"/>
              <a:ext cx="661724" cy="3556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0006</a:t>
              </a:r>
            </a:p>
          </p:txBody>
        </p:sp>
        <p:sp>
          <p:nvSpPr>
            <p:cNvPr id="46106" name="Rectangle 25"/>
            <p:cNvSpPr>
              <a:spLocks/>
            </p:cNvSpPr>
            <p:nvPr/>
          </p:nvSpPr>
          <p:spPr bwMode="auto">
            <a:xfrm>
              <a:off x="4736527" y="3863975"/>
              <a:ext cx="661724" cy="3556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0007</a:t>
              </a:r>
            </a:p>
          </p:txBody>
        </p:sp>
        <p:sp>
          <p:nvSpPr>
            <p:cNvPr id="46107" name="Rectangle 26"/>
            <p:cNvSpPr>
              <a:spLocks/>
            </p:cNvSpPr>
            <p:nvPr/>
          </p:nvSpPr>
          <p:spPr bwMode="auto">
            <a:xfrm>
              <a:off x="4736527" y="4168775"/>
              <a:ext cx="661724" cy="3556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0008</a:t>
              </a:r>
            </a:p>
          </p:txBody>
        </p:sp>
        <p:sp>
          <p:nvSpPr>
            <p:cNvPr id="46108" name="Rectangle 27"/>
            <p:cNvSpPr>
              <a:spLocks/>
            </p:cNvSpPr>
            <p:nvPr/>
          </p:nvSpPr>
          <p:spPr bwMode="auto">
            <a:xfrm>
              <a:off x="4736527" y="4473575"/>
              <a:ext cx="661724" cy="3556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0009</a:t>
              </a:r>
            </a:p>
          </p:txBody>
        </p:sp>
        <p:sp>
          <p:nvSpPr>
            <p:cNvPr id="46109" name="Rectangle 28"/>
            <p:cNvSpPr>
              <a:spLocks/>
            </p:cNvSpPr>
            <p:nvPr/>
          </p:nvSpPr>
          <p:spPr bwMode="auto">
            <a:xfrm>
              <a:off x="4736527" y="4778375"/>
              <a:ext cx="723060" cy="39790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 smtClean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000A</a:t>
              </a:r>
              <a:endParaRPr lang="en-US" sz="1800" b="0" dirty="0">
                <a:solidFill>
                  <a:srgbClr val="000066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endParaRPr>
            </a:p>
          </p:txBody>
        </p:sp>
        <p:sp>
          <p:nvSpPr>
            <p:cNvPr id="46110" name="Rectangle 29"/>
            <p:cNvSpPr>
              <a:spLocks/>
            </p:cNvSpPr>
            <p:nvPr/>
          </p:nvSpPr>
          <p:spPr bwMode="auto">
            <a:xfrm>
              <a:off x="4736527" y="5083175"/>
              <a:ext cx="723060" cy="39790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 smtClean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000B</a:t>
              </a:r>
              <a:endParaRPr lang="en-US" sz="1800" b="0" dirty="0">
                <a:solidFill>
                  <a:srgbClr val="000066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endParaRPr>
            </a:p>
          </p:txBody>
        </p:sp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8251253" y="1730375"/>
              <a:ext cx="573593" cy="4876800"/>
              <a:chOff x="0" y="0"/>
              <a:chExt cx="384" cy="3072"/>
            </a:xfrm>
          </p:grpSpPr>
          <p:sp>
            <p:nvSpPr>
              <p:cNvPr id="46155" name="Rectangle 31"/>
              <p:cNvSpPr>
                <a:spLocks/>
              </p:cNvSpPr>
              <p:nvPr/>
            </p:nvSpPr>
            <p:spPr bwMode="auto">
              <a:xfrm>
                <a:off x="0" y="1536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6" name="Rectangle 32"/>
              <p:cNvSpPr>
                <a:spLocks/>
              </p:cNvSpPr>
              <p:nvPr/>
            </p:nvSpPr>
            <p:spPr bwMode="auto">
              <a:xfrm>
                <a:off x="0" y="0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</p:grpSp>
        <p:grpSp>
          <p:nvGrpSpPr>
            <p:cNvPr id="4" name="Group 33"/>
            <p:cNvGrpSpPr>
              <a:grpSpLocks/>
            </p:cNvGrpSpPr>
            <p:nvPr/>
          </p:nvGrpSpPr>
          <p:grpSpPr bwMode="auto">
            <a:xfrm>
              <a:off x="7390863" y="1730375"/>
              <a:ext cx="573593" cy="4876800"/>
              <a:chOff x="0" y="0"/>
              <a:chExt cx="384" cy="3072"/>
            </a:xfrm>
          </p:grpSpPr>
          <p:sp>
            <p:nvSpPr>
              <p:cNvPr id="46151" name="Rectangle 34"/>
              <p:cNvSpPr>
                <a:spLocks/>
              </p:cNvSpPr>
              <p:nvPr/>
            </p:nvSpPr>
            <p:spPr bwMode="auto">
              <a:xfrm>
                <a:off x="0" y="0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2" name="Rectangle 35"/>
              <p:cNvSpPr>
                <a:spLocks/>
              </p:cNvSpPr>
              <p:nvPr/>
            </p:nvSpPr>
            <p:spPr bwMode="auto">
              <a:xfrm>
                <a:off x="0" y="768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3" name="Rectangle 36"/>
              <p:cNvSpPr>
                <a:spLocks/>
              </p:cNvSpPr>
              <p:nvPr/>
            </p:nvSpPr>
            <p:spPr bwMode="auto">
              <a:xfrm>
                <a:off x="0" y="1536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4" name="Rectangle 37"/>
              <p:cNvSpPr>
                <a:spLocks/>
              </p:cNvSpPr>
              <p:nvPr/>
            </p:nvSpPr>
            <p:spPr bwMode="auto">
              <a:xfrm>
                <a:off x="0" y="2304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</p:grpSp>
        <p:sp>
          <p:nvSpPr>
            <p:cNvPr id="46113" name="Rectangle 38"/>
            <p:cNvSpPr>
              <a:spLocks/>
            </p:cNvSpPr>
            <p:nvPr/>
          </p:nvSpPr>
          <p:spPr bwMode="auto">
            <a:xfrm>
              <a:off x="7295264" y="1066800"/>
              <a:ext cx="758816" cy="65722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32-bit</a:t>
              </a:r>
            </a:p>
            <a:p>
              <a:pPr algn="ctr" eaLnBrk="1" hangingPunct="1"/>
              <a:r>
                <a:rPr lang="en-US" sz="1800" dirty="0" smtClean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data</a:t>
              </a:r>
              <a:endPara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46114" name="Rectangle 39"/>
            <p:cNvSpPr>
              <a:spLocks/>
            </p:cNvSpPr>
            <p:nvPr/>
          </p:nvSpPr>
          <p:spPr bwMode="auto">
            <a:xfrm>
              <a:off x="5583547" y="1066800"/>
              <a:ext cx="630942" cy="6565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 smtClean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8-bit</a:t>
              </a:r>
            </a:p>
            <a:p>
              <a:pPr algn="ctr" eaLnBrk="1" hangingPunct="1"/>
              <a:r>
                <a:rPr lang="en-US" sz="1800" dirty="0" smtClean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data</a:t>
              </a:r>
              <a:endPara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46115" name="Rectangle 40"/>
            <p:cNvSpPr>
              <a:spLocks/>
            </p:cNvSpPr>
            <p:nvPr/>
          </p:nvSpPr>
          <p:spPr bwMode="auto">
            <a:xfrm>
              <a:off x="4714121" y="1196975"/>
              <a:ext cx="696079" cy="3810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Addr.</a:t>
              </a:r>
            </a:p>
          </p:txBody>
        </p:sp>
        <p:sp>
          <p:nvSpPr>
            <p:cNvPr id="46116" name="Rectangle 41"/>
            <p:cNvSpPr>
              <a:spLocks/>
            </p:cNvSpPr>
            <p:nvPr/>
          </p:nvSpPr>
          <p:spPr bwMode="auto">
            <a:xfrm>
              <a:off x="5615210" y="5387975"/>
              <a:ext cx="573593" cy="3048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17" name="Rectangle 42"/>
            <p:cNvSpPr>
              <a:spLocks/>
            </p:cNvSpPr>
            <p:nvPr/>
          </p:nvSpPr>
          <p:spPr bwMode="auto">
            <a:xfrm>
              <a:off x="4736527" y="5387975"/>
              <a:ext cx="723060" cy="39790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 smtClean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000C</a:t>
              </a:r>
              <a:endParaRPr lang="en-US" sz="1800" b="0" dirty="0">
                <a:solidFill>
                  <a:srgbClr val="000066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endParaRPr>
            </a:p>
          </p:txBody>
        </p:sp>
        <p:sp>
          <p:nvSpPr>
            <p:cNvPr id="46118" name="Rectangle 43"/>
            <p:cNvSpPr>
              <a:spLocks/>
            </p:cNvSpPr>
            <p:nvPr/>
          </p:nvSpPr>
          <p:spPr bwMode="auto">
            <a:xfrm>
              <a:off x="5615210" y="5692775"/>
              <a:ext cx="573593" cy="3048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19" name="Rectangle 44"/>
            <p:cNvSpPr>
              <a:spLocks/>
            </p:cNvSpPr>
            <p:nvPr/>
          </p:nvSpPr>
          <p:spPr bwMode="auto">
            <a:xfrm>
              <a:off x="4736527" y="5692775"/>
              <a:ext cx="723060" cy="39790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 smtClean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000D</a:t>
              </a:r>
              <a:endParaRPr lang="en-US" sz="1800" b="0" dirty="0">
                <a:solidFill>
                  <a:srgbClr val="000066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endParaRPr>
            </a:p>
          </p:txBody>
        </p:sp>
        <p:sp>
          <p:nvSpPr>
            <p:cNvPr id="46120" name="Rectangle 45"/>
            <p:cNvSpPr>
              <a:spLocks/>
            </p:cNvSpPr>
            <p:nvPr/>
          </p:nvSpPr>
          <p:spPr bwMode="auto">
            <a:xfrm>
              <a:off x="5615210" y="5997575"/>
              <a:ext cx="573593" cy="3048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21" name="Rectangle 46"/>
            <p:cNvSpPr>
              <a:spLocks/>
            </p:cNvSpPr>
            <p:nvPr/>
          </p:nvSpPr>
          <p:spPr bwMode="auto">
            <a:xfrm>
              <a:off x="4736527" y="5997575"/>
              <a:ext cx="723060" cy="39790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 smtClean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000E</a:t>
              </a:r>
              <a:endParaRPr lang="en-US" sz="1800" b="0" dirty="0">
                <a:solidFill>
                  <a:srgbClr val="000066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endParaRPr>
            </a:p>
          </p:txBody>
        </p:sp>
        <p:sp>
          <p:nvSpPr>
            <p:cNvPr id="46122" name="Rectangle 47"/>
            <p:cNvSpPr>
              <a:spLocks/>
            </p:cNvSpPr>
            <p:nvPr/>
          </p:nvSpPr>
          <p:spPr bwMode="auto">
            <a:xfrm>
              <a:off x="5615210" y="6302375"/>
              <a:ext cx="573593" cy="3048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23" name="Rectangle 48"/>
            <p:cNvSpPr>
              <a:spLocks/>
            </p:cNvSpPr>
            <p:nvPr/>
          </p:nvSpPr>
          <p:spPr bwMode="auto">
            <a:xfrm>
              <a:off x="4736527" y="6302375"/>
              <a:ext cx="723060" cy="39790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 smtClean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000F</a:t>
              </a:r>
              <a:endParaRPr lang="en-US" sz="1800" b="0" dirty="0">
                <a:solidFill>
                  <a:srgbClr val="000066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endParaRPr>
            </a:p>
          </p:txBody>
        </p:sp>
        <p:sp>
          <p:nvSpPr>
            <p:cNvPr id="46124" name="Rectangle 49"/>
            <p:cNvSpPr>
              <a:spLocks/>
            </p:cNvSpPr>
            <p:nvPr/>
          </p:nvSpPr>
          <p:spPr bwMode="auto">
            <a:xfrm>
              <a:off x="8156218" y="1066800"/>
              <a:ext cx="759182" cy="6565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64-bit</a:t>
              </a:r>
            </a:p>
            <a:p>
              <a:pPr algn="ctr" eaLnBrk="1" hangingPunct="1"/>
              <a:r>
                <a:rPr lang="en-US" sz="1800" dirty="0" smtClean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data</a:t>
              </a:r>
              <a:endPara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46125" name="Rectangle 50"/>
            <p:cNvSpPr>
              <a:spLocks/>
            </p:cNvSpPr>
            <p:nvPr/>
          </p:nvSpPr>
          <p:spPr bwMode="auto">
            <a:xfrm>
              <a:off x="8251253" y="2568575"/>
              <a:ext cx="585543" cy="730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6" name="Rectangle 51"/>
            <p:cNvSpPr>
              <a:spLocks/>
            </p:cNvSpPr>
            <p:nvPr/>
          </p:nvSpPr>
          <p:spPr bwMode="auto">
            <a:xfrm>
              <a:off x="8251253" y="4930775"/>
              <a:ext cx="585543" cy="730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7" name="Rectangle 52"/>
            <p:cNvSpPr>
              <a:spLocks/>
            </p:cNvSpPr>
            <p:nvPr/>
          </p:nvSpPr>
          <p:spPr bwMode="auto">
            <a:xfrm>
              <a:off x="7390863" y="1958975"/>
              <a:ext cx="585543" cy="730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 dirty="0" err="1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</a:t>
              </a:r>
              <a:r>
                <a:rPr lang="en-US" sz="14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 </a:t>
              </a:r>
            </a:p>
            <a:p>
              <a:pPr algn="ctr" eaLnBrk="1" hangingPunct="1"/>
              <a:r>
                <a:rPr lang="en-US" sz="14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8" name="Rectangle 53"/>
            <p:cNvSpPr>
              <a:spLocks/>
            </p:cNvSpPr>
            <p:nvPr/>
          </p:nvSpPr>
          <p:spPr bwMode="auto">
            <a:xfrm>
              <a:off x="7390863" y="3178175"/>
              <a:ext cx="585543" cy="730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 dirty="0" err="1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</a:t>
              </a:r>
              <a:r>
                <a:rPr lang="en-US" sz="14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 </a:t>
              </a:r>
            </a:p>
            <a:p>
              <a:pPr algn="ctr" eaLnBrk="1" hangingPunct="1"/>
              <a:r>
                <a:rPr lang="en-US" sz="14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9" name="Rectangle 54"/>
            <p:cNvSpPr>
              <a:spLocks/>
            </p:cNvSpPr>
            <p:nvPr/>
          </p:nvSpPr>
          <p:spPr bwMode="auto">
            <a:xfrm>
              <a:off x="7390863" y="4397375"/>
              <a:ext cx="585543" cy="730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30" name="Rectangle 55"/>
            <p:cNvSpPr>
              <a:spLocks/>
            </p:cNvSpPr>
            <p:nvPr/>
          </p:nvSpPr>
          <p:spPr bwMode="auto">
            <a:xfrm>
              <a:off x="7390863" y="5616575"/>
              <a:ext cx="585543" cy="730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grpSp>
          <p:nvGrpSpPr>
            <p:cNvPr id="5" name="Group 56"/>
            <p:cNvGrpSpPr>
              <a:grpSpLocks/>
            </p:cNvGrpSpPr>
            <p:nvPr/>
          </p:nvGrpSpPr>
          <p:grpSpPr bwMode="auto">
            <a:xfrm>
              <a:off x="7423725" y="2378075"/>
              <a:ext cx="507869" cy="3962400"/>
              <a:chOff x="0" y="0"/>
              <a:chExt cx="340" cy="2496"/>
            </a:xfrm>
          </p:grpSpPr>
          <p:grpSp>
            <p:nvGrpSpPr>
              <p:cNvPr id="6" name="Group 57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46149" name="Rectangle 58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50" name="Rectangle 59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 dirty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0000</a:t>
                  </a:r>
                </a:p>
              </p:txBody>
            </p:sp>
          </p:grpSp>
          <p:grpSp>
            <p:nvGrpSpPr>
              <p:cNvPr id="7" name="Group 60"/>
              <p:cNvGrpSpPr>
                <a:grpSpLocks/>
              </p:cNvGrpSpPr>
              <p:nvPr/>
            </p:nvGrpSpPr>
            <p:grpSpPr bwMode="auto">
              <a:xfrm>
                <a:off x="0" y="768"/>
                <a:ext cx="340" cy="192"/>
                <a:chOff x="0" y="0"/>
                <a:chExt cx="340" cy="192"/>
              </a:xfrm>
            </p:grpSpPr>
            <p:sp>
              <p:nvSpPr>
                <p:cNvPr id="46147" name="Rectangle 6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8" name="Rectangle 6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0004</a:t>
                  </a:r>
                </a:p>
              </p:txBody>
            </p:sp>
          </p:grpSp>
          <p:grpSp>
            <p:nvGrpSpPr>
              <p:cNvPr id="8" name="Group 63"/>
              <p:cNvGrpSpPr>
                <a:grpSpLocks/>
              </p:cNvGrpSpPr>
              <p:nvPr/>
            </p:nvGrpSpPr>
            <p:grpSpPr bwMode="auto">
              <a:xfrm>
                <a:off x="0" y="1536"/>
                <a:ext cx="340" cy="192"/>
                <a:chOff x="0" y="0"/>
                <a:chExt cx="340" cy="192"/>
              </a:xfrm>
            </p:grpSpPr>
            <p:sp>
              <p:nvSpPr>
                <p:cNvPr id="46145" name="Rectangle 6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6" name="Rectangle 6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0008</a:t>
                  </a:r>
                </a:p>
              </p:txBody>
            </p:sp>
          </p:grpSp>
          <p:grpSp>
            <p:nvGrpSpPr>
              <p:cNvPr id="9" name="Group 66"/>
              <p:cNvGrpSpPr>
                <a:grpSpLocks/>
              </p:cNvGrpSpPr>
              <p:nvPr/>
            </p:nvGrpSpPr>
            <p:grpSpPr bwMode="auto">
              <a:xfrm>
                <a:off x="0" y="2304"/>
                <a:ext cx="340" cy="192"/>
                <a:chOff x="0" y="0"/>
                <a:chExt cx="340" cy="192"/>
              </a:xfrm>
            </p:grpSpPr>
            <p:sp>
              <p:nvSpPr>
                <p:cNvPr id="46143" name="Rectangle 67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4" name="Rectangle 68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0012</a:t>
                  </a:r>
                </a:p>
              </p:txBody>
            </p:sp>
          </p:grpSp>
        </p:grpSp>
        <p:grpSp>
          <p:nvGrpSpPr>
            <p:cNvPr id="10" name="Group 69"/>
            <p:cNvGrpSpPr>
              <a:grpSpLocks/>
            </p:cNvGrpSpPr>
            <p:nvPr/>
          </p:nvGrpSpPr>
          <p:grpSpPr bwMode="auto">
            <a:xfrm>
              <a:off x="8284115" y="2987675"/>
              <a:ext cx="507869" cy="2667000"/>
              <a:chOff x="0" y="0"/>
              <a:chExt cx="340" cy="1680"/>
            </a:xfrm>
          </p:grpSpPr>
          <p:grpSp>
            <p:nvGrpSpPr>
              <p:cNvPr id="11" name="Group 70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46137" name="Rectangle 7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38" name="Rectangle 7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0000</a:t>
                  </a:r>
                </a:p>
              </p:txBody>
            </p:sp>
          </p:grpSp>
          <p:grpSp>
            <p:nvGrpSpPr>
              <p:cNvPr id="12" name="Group 73"/>
              <p:cNvGrpSpPr>
                <a:grpSpLocks/>
              </p:cNvGrpSpPr>
              <p:nvPr/>
            </p:nvGrpSpPr>
            <p:grpSpPr bwMode="auto">
              <a:xfrm>
                <a:off x="0" y="1488"/>
                <a:ext cx="340" cy="192"/>
                <a:chOff x="0" y="0"/>
                <a:chExt cx="340" cy="192"/>
              </a:xfrm>
            </p:grpSpPr>
            <p:sp>
              <p:nvSpPr>
                <p:cNvPr id="46135" name="Rectangle 7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36" name="Rectangle 7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0008</a:t>
                  </a:r>
                </a:p>
              </p:txBody>
            </p:sp>
          </p:grpSp>
        </p:grpSp>
        <p:sp>
          <p:nvSpPr>
            <p:cNvPr id="75" name="Rectangle 34"/>
            <p:cNvSpPr>
              <a:spLocks/>
            </p:cNvSpPr>
            <p:nvPr/>
          </p:nvSpPr>
          <p:spPr bwMode="auto">
            <a:xfrm>
              <a:off x="6519541" y="1730374"/>
              <a:ext cx="573593" cy="62547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79" name="Rectangle 38"/>
            <p:cNvSpPr>
              <a:spLocks/>
            </p:cNvSpPr>
            <p:nvPr/>
          </p:nvSpPr>
          <p:spPr bwMode="auto">
            <a:xfrm>
              <a:off x="6420201" y="1066800"/>
              <a:ext cx="759182" cy="6565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 smtClean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16-bit</a:t>
              </a:r>
              <a:endPara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  <a:p>
              <a:pPr algn="ctr" eaLnBrk="1" hangingPunct="1"/>
              <a:r>
                <a:rPr lang="en-US" sz="1800" dirty="0" smtClean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data</a:t>
              </a:r>
              <a:endPara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86" name="Rectangle 58"/>
            <p:cNvSpPr>
              <a:spLocks/>
            </p:cNvSpPr>
            <p:nvPr/>
          </p:nvSpPr>
          <p:spPr bwMode="auto">
            <a:xfrm>
              <a:off x="6587152" y="2014855"/>
              <a:ext cx="430195" cy="2286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88" name="Rectangle 59"/>
            <p:cNvSpPr>
              <a:spLocks/>
            </p:cNvSpPr>
            <p:nvPr/>
          </p:nvSpPr>
          <p:spPr bwMode="auto">
            <a:xfrm>
              <a:off x="6545072" y="2014855"/>
              <a:ext cx="507869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rIns="4572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 sz="14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0000</a:t>
              </a:r>
            </a:p>
          </p:txBody>
        </p:sp>
        <p:sp>
          <p:nvSpPr>
            <p:cNvPr id="89" name="Rectangle 52"/>
            <p:cNvSpPr>
              <a:spLocks/>
            </p:cNvSpPr>
            <p:nvPr/>
          </p:nvSpPr>
          <p:spPr bwMode="auto">
            <a:xfrm>
              <a:off x="6509260" y="1730375"/>
              <a:ext cx="585543" cy="31273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 dirty="0" err="1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</a:t>
              </a:r>
              <a:r>
                <a:rPr lang="en-US" sz="14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 </a:t>
              </a:r>
              <a:endParaRPr lang="en-US" sz="1400" b="0" dirty="0">
                <a:solidFill>
                  <a:srgbClr val="000066"/>
                </a:solidFill>
                <a:latin typeface="Courier New" charset="0"/>
                <a:ea typeface="Helvetica" charset="0"/>
                <a:cs typeface="Courier New" charset="0"/>
                <a:sym typeface="Courier New" charset="0"/>
              </a:endParaRPr>
            </a:p>
            <a:p>
              <a:pPr algn="ctr" eaLnBrk="1" hangingPunct="1"/>
              <a:endParaRPr lang="en-US" sz="1400" dirty="0" smtClean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90" name="Rectangle 34"/>
            <p:cNvSpPr>
              <a:spLocks/>
            </p:cNvSpPr>
            <p:nvPr/>
          </p:nvSpPr>
          <p:spPr bwMode="auto">
            <a:xfrm>
              <a:off x="6519541" y="2349500"/>
              <a:ext cx="573593" cy="61595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91" name="Rectangle 58"/>
            <p:cNvSpPr>
              <a:spLocks/>
            </p:cNvSpPr>
            <p:nvPr/>
          </p:nvSpPr>
          <p:spPr bwMode="auto">
            <a:xfrm>
              <a:off x="6621490" y="2633980"/>
              <a:ext cx="430195" cy="2286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92" name="Rectangle 59"/>
            <p:cNvSpPr>
              <a:spLocks/>
            </p:cNvSpPr>
            <p:nvPr/>
          </p:nvSpPr>
          <p:spPr bwMode="auto">
            <a:xfrm>
              <a:off x="6535691" y="2635441"/>
              <a:ext cx="527067" cy="3018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rIns="4572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 sz="1400" b="0" dirty="0" smtClean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0002</a:t>
              </a:r>
              <a:endParaRPr lang="en-US" sz="1400" b="0" dirty="0">
                <a:solidFill>
                  <a:srgbClr val="000066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endParaRPr>
            </a:p>
          </p:txBody>
        </p:sp>
        <p:sp>
          <p:nvSpPr>
            <p:cNvPr id="93" name="Rectangle 52"/>
            <p:cNvSpPr>
              <a:spLocks/>
            </p:cNvSpPr>
            <p:nvPr/>
          </p:nvSpPr>
          <p:spPr bwMode="auto">
            <a:xfrm>
              <a:off x="6543598" y="2349500"/>
              <a:ext cx="585543" cy="6159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 dirty="0" err="1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</a:t>
              </a:r>
              <a:r>
                <a:rPr lang="en-US" sz="14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 </a:t>
              </a:r>
            </a:p>
            <a:p>
              <a:pPr algn="ctr" eaLnBrk="1" hangingPunct="1"/>
              <a:endParaRPr lang="en-US" sz="1400" b="0" dirty="0">
                <a:solidFill>
                  <a:srgbClr val="000066"/>
                </a:solidFill>
                <a:latin typeface="Courier New" charset="0"/>
                <a:ea typeface="Helvetica" charset="0"/>
                <a:cs typeface="Courier New" charset="0"/>
                <a:sym typeface="Courier New" charset="0"/>
              </a:endParaRPr>
            </a:p>
            <a:p>
              <a:pPr algn="ctr" eaLnBrk="1" hangingPunct="1"/>
              <a:endParaRPr lang="en-US" sz="1400" dirty="0" smtClean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94" name="Rectangle 34"/>
            <p:cNvSpPr>
              <a:spLocks/>
            </p:cNvSpPr>
            <p:nvPr/>
          </p:nvSpPr>
          <p:spPr bwMode="auto">
            <a:xfrm>
              <a:off x="6519541" y="2965450"/>
              <a:ext cx="573593" cy="62547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95" name="Rectangle 58"/>
            <p:cNvSpPr>
              <a:spLocks/>
            </p:cNvSpPr>
            <p:nvPr/>
          </p:nvSpPr>
          <p:spPr bwMode="auto">
            <a:xfrm>
              <a:off x="6587152" y="3249931"/>
              <a:ext cx="430195" cy="2286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96" name="Rectangle 59"/>
            <p:cNvSpPr>
              <a:spLocks/>
            </p:cNvSpPr>
            <p:nvPr/>
          </p:nvSpPr>
          <p:spPr bwMode="auto">
            <a:xfrm>
              <a:off x="6535473" y="3251392"/>
              <a:ext cx="527067" cy="3018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rIns="4572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 sz="1400" b="0" dirty="0" smtClean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0004</a:t>
              </a:r>
              <a:endParaRPr lang="en-US" sz="1400" b="0" dirty="0">
                <a:solidFill>
                  <a:srgbClr val="000066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endParaRPr>
            </a:p>
          </p:txBody>
        </p:sp>
        <p:sp>
          <p:nvSpPr>
            <p:cNvPr id="97" name="Rectangle 52"/>
            <p:cNvSpPr>
              <a:spLocks/>
            </p:cNvSpPr>
            <p:nvPr/>
          </p:nvSpPr>
          <p:spPr bwMode="auto">
            <a:xfrm>
              <a:off x="6519541" y="2965451"/>
              <a:ext cx="585543" cy="28448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 dirty="0" err="1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</a:t>
              </a:r>
              <a:r>
                <a:rPr lang="en-US" sz="14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 </a:t>
              </a:r>
            </a:p>
          </p:txBody>
        </p:sp>
        <p:sp>
          <p:nvSpPr>
            <p:cNvPr id="98" name="Rectangle 34"/>
            <p:cNvSpPr>
              <a:spLocks/>
            </p:cNvSpPr>
            <p:nvPr/>
          </p:nvSpPr>
          <p:spPr bwMode="auto">
            <a:xfrm>
              <a:off x="6519541" y="3575050"/>
              <a:ext cx="573593" cy="61595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99" name="Rectangle 58"/>
            <p:cNvSpPr>
              <a:spLocks/>
            </p:cNvSpPr>
            <p:nvPr/>
          </p:nvSpPr>
          <p:spPr bwMode="auto">
            <a:xfrm>
              <a:off x="6621490" y="3859530"/>
              <a:ext cx="430195" cy="2286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00" name="Rectangle 59"/>
            <p:cNvSpPr>
              <a:spLocks/>
            </p:cNvSpPr>
            <p:nvPr/>
          </p:nvSpPr>
          <p:spPr bwMode="auto">
            <a:xfrm>
              <a:off x="6535691" y="3860991"/>
              <a:ext cx="527067" cy="3018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rIns="4572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 sz="1400" b="0" dirty="0" smtClean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0006</a:t>
              </a:r>
              <a:endParaRPr lang="en-US" sz="1400" b="0" dirty="0">
                <a:solidFill>
                  <a:srgbClr val="000066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endParaRPr>
            </a:p>
          </p:txBody>
        </p:sp>
        <p:sp>
          <p:nvSpPr>
            <p:cNvPr id="101" name="Rectangle 52"/>
            <p:cNvSpPr>
              <a:spLocks/>
            </p:cNvSpPr>
            <p:nvPr/>
          </p:nvSpPr>
          <p:spPr bwMode="auto">
            <a:xfrm>
              <a:off x="6543598" y="3575050"/>
              <a:ext cx="585543" cy="28448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 dirty="0" err="1" smtClean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</a:t>
              </a:r>
              <a:endParaRPr lang="en-US" sz="1400" b="0" dirty="0">
                <a:solidFill>
                  <a:srgbClr val="000066"/>
                </a:solidFill>
                <a:latin typeface="Courier New" charset="0"/>
                <a:ea typeface="Helvetica" charset="0"/>
                <a:cs typeface="Courier New" charset="0"/>
                <a:sym typeface="Courier New" charset="0"/>
              </a:endParaRPr>
            </a:p>
            <a:p>
              <a:pPr algn="ctr" eaLnBrk="1" hangingPunct="1"/>
              <a:endParaRPr lang="en-US" sz="1400" dirty="0" smtClean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118" name="Rectangle 34"/>
            <p:cNvSpPr>
              <a:spLocks/>
            </p:cNvSpPr>
            <p:nvPr/>
          </p:nvSpPr>
          <p:spPr bwMode="auto">
            <a:xfrm>
              <a:off x="6519541" y="4168774"/>
              <a:ext cx="573593" cy="62547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19" name="Rectangle 58"/>
            <p:cNvSpPr>
              <a:spLocks/>
            </p:cNvSpPr>
            <p:nvPr/>
          </p:nvSpPr>
          <p:spPr bwMode="auto">
            <a:xfrm>
              <a:off x="6587152" y="4453255"/>
              <a:ext cx="430195" cy="2286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20" name="Rectangle 59"/>
            <p:cNvSpPr>
              <a:spLocks/>
            </p:cNvSpPr>
            <p:nvPr/>
          </p:nvSpPr>
          <p:spPr bwMode="auto">
            <a:xfrm>
              <a:off x="6535473" y="4454716"/>
              <a:ext cx="527067" cy="3018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rIns="4572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 sz="1400" b="0" dirty="0" smtClean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0008</a:t>
              </a:r>
              <a:endParaRPr lang="en-US" sz="1400" b="0" dirty="0">
                <a:solidFill>
                  <a:srgbClr val="000066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endParaRPr>
            </a:p>
          </p:txBody>
        </p:sp>
        <p:sp>
          <p:nvSpPr>
            <p:cNvPr id="121" name="Rectangle 52"/>
            <p:cNvSpPr>
              <a:spLocks/>
            </p:cNvSpPr>
            <p:nvPr/>
          </p:nvSpPr>
          <p:spPr bwMode="auto">
            <a:xfrm>
              <a:off x="6509260" y="4168775"/>
              <a:ext cx="585543" cy="31273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 dirty="0" err="1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</a:t>
              </a:r>
              <a:r>
                <a:rPr lang="en-US" sz="14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 </a:t>
              </a:r>
              <a:endParaRPr lang="en-US" sz="1400" b="0" dirty="0">
                <a:solidFill>
                  <a:srgbClr val="000066"/>
                </a:solidFill>
                <a:latin typeface="Courier New" charset="0"/>
                <a:ea typeface="Helvetica" charset="0"/>
                <a:cs typeface="Courier New" charset="0"/>
                <a:sym typeface="Courier New" charset="0"/>
              </a:endParaRPr>
            </a:p>
            <a:p>
              <a:pPr algn="ctr" eaLnBrk="1" hangingPunct="1"/>
              <a:endParaRPr lang="en-US" sz="1400" dirty="0" smtClean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122" name="Rectangle 34"/>
            <p:cNvSpPr>
              <a:spLocks/>
            </p:cNvSpPr>
            <p:nvPr/>
          </p:nvSpPr>
          <p:spPr bwMode="auto">
            <a:xfrm>
              <a:off x="6519541" y="4787900"/>
              <a:ext cx="573593" cy="61595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23" name="Rectangle 58"/>
            <p:cNvSpPr>
              <a:spLocks/>
            </p:cNvSpPr>
            <p:nvPr/>
          </p:nvSpPr>
          <p:spPr bwMode="auto">
            <a:xfrm>
              <a:off x="6621490" y="5072380"/>
              <a:ext cx="430195" cy="2286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24" name="Rectangle 59"/>
            <p:cNvSpPr>
              <a:spLocks/>
            </p:cNvSpPr>
            <p:nvPr/>
          </p:nvSpPr>
          <p:spPr bwMode="auto">
            <a:xfrm>
              <a:off x="6535691" y="5073841"/>
              <a:ext cx="527067" cy="3018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rIns="4572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 sz="1400" b="0" dirty="0" smtClean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000A</a:t>
              </a:r>
              <a:endParaRPr lang="en-US" sz="1400" b="0" dirty="0">
                <a:solidFill>
                  <a:srgbClr val="000066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endParaRPr>
            </a:p>
          </p:txBody>
        </p:sp>
        <p:sp>
          <p:nvSpPr>
            <p:cNvPr id="125" name="Rectangle 52"/>
            <p:cNvSpPr>
              <a:spLocks/>
            </p:cNvSpPr>
            <p:nvPr/>
          </p:nvSpPr>
          <p:spPr bwMode="auto">
            <a:xfrm>
              <a:off x="6543598" y="4787900"/>
              <a:ext cx="585543" cy="3079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 dirty="0" err="1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</a:t>
              </a:r>
              <a:r>
                <a:rPr lang="en-US" sz="14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 </a:t>
              </a:r>
              <a:endParaRPr lang="en-US" sz="1400" b="0" dirty="0">
                <a:solidFill>
                  <a:srgbClr val="000066"/>
                </a:solidFill>
                <a:latin typeface="Courier New" charset="0"/>
                <a:ea typeface="Helvetica" charset="0"/>
                <a:cs typeface="Courier New" charset="0"/>
                <a:sym typeface="Courier New" charset="0"/>
              </a:endParaRPr>
            </a:p>
          </p:txBody>
        </p:sp>
        <p:sp>
          <p:nvSpPr>
            <p:cNvPr id="126" name="Rectangle 34"/>
            <p:cNvSpPr>
              <a:spLocks/>
            </p:cNvSpPr>
            <p:nvPr/>
          </p:nvSpPr>
          <p:spPr bwMode="auto">
            <a:xfrm>
              <a:off x="6519541" y="5403850"/>
              <a:ext cx="573593" cy="62547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27" name="Rectangle 58"/>
            <p:cNvSpPr>
              <a:spLocks/>
            </p:cNvSpPr>
            <p:nvPr/>
          </p:nvSpPr>
          <p:spPr bwMode="auto">
            <a:xfrm>
              <a:off x="6587152" y="5688331"/>
              <a:ext cx="430195" cy="2286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28" name="Rectangle 59"/>
            <p:cNvSpPr>
              <a:spLocks/>
            </p:cNvSpPr>
            <p:nvPr/>
          </p:nvSpPr>
          <p:spPr bwMode="auto">
            <a:xfrm>
              <a:off x="6535473" y="5689792"/>
              <a:ext cx="527067" cy="3018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rIns="4572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 sz="1400" b="0" dirty="0" smtClean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000C</a:t>
              </a:r>
              <a:endParaRPr lang="en-US" sz="1400" b="0" dirty="0">
                <a:solidFill>
                  <a:srgbClr val="000066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endParaRPr>
            </a:p>
          </p:txBody>
        </p:sp>
        <p:sp>
          <p:nvSpPr>
            <p:cNvPr id="129" name="Rectangle 52"/>
            <p:cNvSpPr>
              <a:spLocks/>
            </p:cNvSpPr>
            <p:nvPr/>
          </p:nvSpPr>
          <p:spPr bwMode="auto">
            <a:xfrm>
              <a:off x="6519541" y="5403851"/>
              <a:ext cx="585543" cy="28448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 dirty="0" err="1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</a:t>
              </a:r>
              <a:r>
                <a:rPr lang="en-US" sz="14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 </a:t>
              </a:r>
            </a:p>
          </p:txBody>
        </p:sp>
        <p:sp>
          <p:nvSpPr>
            <p:cNvPr id="130" name="Rectangle 34"/>
            <p:cNvSpPr>
              <a:spLocks/>
            </p:cNvSpPr>
            <p:nvPr/>
          </p:nvSpPr>
          <p:spPr bwMode="auto">
            <a:xfrm>
              <a:off x="6519541" y="6013450"/>
              <a:ext cx="573593" cy="61595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31" name="Rectangle 58"/>
            <p:cNvSpPr>
              <a:spLocks/>
            </p:cNvSpPr>
            <p:nvPr/>
          </p:nvSpPr>
          <p:spPr bwMode="auto">
            <a:xfrm>
              <a:off x="6621490" y="6297930"/>
              <a:ext cx="430195" cy="2286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32" name="Rectangle 59"/>
            <p:cNvSpPr>
              <a:spLocks/>
            </p:cNvSpPr>
            <p:nvPr/>
          </p:nvSpPr>
          <p:spPr bwMode="auto">
            <a:xfrm>
              <a:off x="6535691" y="6299391"/>
              <a:ext cx="527067" cy="3018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rIns="4572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 sz="1400" b="0" dirty="0" smtClean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000E</a:t>
              </a:r>
              <a:endParaRPr lang="en-US" sz="1400" b="0" dirty="0">
                <a:solidFill>
                  <a:srgbClr val="000066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endParaRPr>
            </a:p>
          </p:txBody>
        </p:sp>
        <p:sp>
          <p:nvSpPr>
            <p:cNvPr id="133" name="Rectangle 52"/>
            <p:cNvSpPr>
              <a:spLocks/>
            </p:cNvSpPr>
            <p:nvPr/>
          </p:nvSpPr>
          <p:spPr bwMode="auto">
            <a:xfrm>
              <a:off x="6543598" y="6013450"/>
              <a:ext cx="585543" cy="28448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 dirty="0" err="1" smtClean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</a:t>
              </a:r>
              <a:endParaRPr lang="en-US" sz="1400" b="0" dirty="0">
                <a:solidFill>
                  <a:srgbClr val="000066"/>
                </a:solidFill>
                <a:latin typeface="Courier New" charset="0"/>
                <a:ea typeface="Helvetica" charset="0"/>
                <a:cs typeface="Courier New" charset="0"/>
                <a:sym typeface="Courier New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6043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/>
              <a:t>Address of Multi-byte Data</a:t>
            </a:r>
            <a:endParaRPr lang="en-US" dirty="0"/>
          </a:p>
        </p:txBody>
      </p:sp>
      <p:sp>
        <p:nvSpPr>
          <p:cNvPr id="46085" name="Rectangle 4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4724400" cy="5231481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marL="152400"/>
            <a:r>
              <a:rPr lang="en-US" dirty="0" smtClean="0"/>
              <a:t>Alignment</a:t>
            </a:r>
            <a:endParaRPr lang="en-US" dirty="0"/>
          </a:p>
          <a:p>
            <a:pPr marL="460375" lvl="1"/>
            <a:r>
              <a:rPr lang="en-US" dirty="0" smtClean="0"/>
              <a:t>Data elements are aligned by size</a:t>
            </a:r>
          </a:p>
          <a:p>
            <a:pPr marL="688975" lvl="2"/>
            <a:r>
              <a:rPr lang="en-US" dirty="0" smtClean="0"/>
              <a:t>for a primitive (single datum) with    </a:t>
            </a:r>
            <a:r>
              <a:rPr lang="en-US" i="1" dirty="0" smtClean="0"/>
              <a:t>K</a:t>
            </a:r>
            <a:r>
              <a:rPr lang="en-US" dirty="0" smtClean="0"/>
              <a:t> bits, address must be multiple of </a:t>
            </a:r>
            <a:r>
              <a:rPr lang="en-US" i="1" dirty="0" smtClean="0"/>
              <a:t>K</a:t>
            </a:r>
            <a:endParaRPr lang="en-US" i="1" dirty="0" smtClean="0">
              <a:latin typeface="Calibri Bold" panose="020F0702030404030204" pitchFamily="34" charset="0"/>
              <a:cs typeface="Calibri Bold" panose="020F0702030404030204" pitchFamily="34" charset="0"/>
            </a:endParaRPr>
          </a:p>
          <a:p>
            <a:pPr marL="688975" lvl="2"/>
            <a:r>
              <a:rPr lang="en-US" b="1" dirty="0" smtClean="0"/>
              <a:t>chars, </a:t>
            </a:r>
            <a:r>
              <a:rPr lang="en-US" b="1" dirty="0" err="1" smtClean="0"/>
              <a:t>booleans</a:t>
            </a:r>
            <a:r>
              <a:rPr lang="en-US" dirty="0" smtClean="0"/>
              <a:t> at any address</a:t>
            </a:r>
          </a:p>
          <a:p>
            <a:pPr marL="688975" lvl="2"/>
            <a:r>
              <a:rPr lang="en-US" b="1" dirty="0" smtClean="0"/>
              <a:t>shorts</a:t>
            </a:r>
            <a:r>
              <a:rPr lang="en-US" dirty="0" smtClean="0"/>
              <a:t> at even addresses</a:t>
            </a:r>
          </a:p>
          <a:p>
            <a:pPr marL="688975" lvl="2"/>
            <a:r>
              <a:rPr lang="en-US" b="1" dirty="0" err="1" smtClean="0"/>
              <a:t>ints</a:t>
            </a:r>
            <a:r>
              <a:rPr lang="en-US" b="1" dirty="0" smtClean="0"/>
              <a:t>, floats, </a:t>
            </a:r>
            <a:r>
              <a:rPr lang="en-US" dirty="0" smtClean="0"/>
              <a:t>pointers every 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addr</a:t>
            </a:r>
            <a:endParaRPr lang="en-US" dirty="0" smtClean="0"/>
          </a:p>
          <a:p>
            <a:pPr marL="688975" lvl="2"/>
            <a:r>
              <a:rPr lang="en-US" b="1" dirty="0" smtClean="0"/>
              <a:t>doubles</a:t>
            </a:r>
            <a:r>
              <a:rPr lang="en-US" dirty="0" smtClean="0"/>
              <a:t> every 8</a:t>
            </a:r>
            <a:r>
              <a:rPr lang="en-US" baseline="30000" dirty="0" smtClean="0"/>
              <a:t>th</a:t>
            </a:r>
            <a:r>
              <a:rPr lang="en-US" dirty="0"/>
              <a:t> </a:t>
            </a:r>
            <a:r>
              <a:rPr lang="en-US" dirty="0" smtClean="0"/>
              <a:t>address</a:t>
            </a:r>
          </a:p>
          <a:p>
            <a:pPr marL="688975" lvl="2"/>
            <a:r>
              <a:rPr lang="en-US" dirty="0" smtClean="0"/>
              <a:t>etc.</a:t>
            </a:r>
          </a:p>
          <a:p>
            <a:pPr marL="460375" lvl="1"/>
            <a:r>
              <a:rPr lang="en-US" dirty="0" smtClean="0"/>
              <a:t>Arrays, structures, and classes</a:t>
            </a:r>
          </a:p>
          <a:p>
            <a:pPr marL="688975" lvl="2"/>
            <a:r>
              <a:rPr lang="en-US" dirty="0"/>
              <a:t>a</a:t>
            </a:r>
            <a:r>
              <a:rPr lang="en-US" dirty="0" smtClean="0"/>
              <a:t>lignment determined by size of largest primitive (single datum)</a:t>
            </a:r>
            <a:endParaRPr lang="en-US" dirty="0"/>
          </a:p>
          <a:p>
            <a:pPr marL="346075" lvl="1"/>
            <a:endParaRPr lang="en-US" dirty="0">
              <a:latin typeface="Calibri Bold" panose="020F0702030404030204" pitchFamily="34" charset="0"/>
              <a:cs typeface="Calibri Bold" panose="020F070203040403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029200" y="1143000"/>
            <a:ext cx="4038600" cy="5374212"/>
            <a:chOff x="4714121" y="1066800"/>
            <a:chExt cx="4201279" cy="5633478"/>
          </a:xfrm>
        </p:grpSpPr>
        <p:sp>
          <p:nvSpPr>
            <p:cNvPr id="46087" name="Rectangle 6"/>
            <p:cNvSpPr>
              <a:spLocks/>
            </p:cNvSpPr>
            <p:nvPr/>
          </p:nvSpPr>
          <p:spPr bwMode="auto">
            <a:xfrm>
              <a:off x="5615210" y="1730375"/>
              <a:ext cx="573593" cy="3048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88" name="Rectangle 7"/>
            <p:cNvSpPr>
              <a:spLocks/>
            </p:cNvSpPr>
            <p:nvPr/>
          </p:nvSpPr>
          <p:spPr bwMode="auto">
            <a:xfrm>
              <a:off x="5615210" y="2035175"/>
              <a:ext cx="573593" cy="3048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89" name="Rectangle 8"/>
            <p:cNvSpPr>
              <a:spLocks/>
            </p:cNvSpPr>
            <p:nvPr/>
          </p:nvSpPr>
          <p:spPr bwMode="auto">
            <a:xfrm>
              <a:off x="5615210" y="2339975"/>
              <a:ext cx="573593" cy="3048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0" name="Rectangle 9"/>
            <p:cNvSpPr>
              <a:spLocks/>
            </p:cNvSpPr>
            <p:nvPr/>
          </p:nvSpPr>
          <p:spPr bwMode="auto">
            <a:xfrm>
              <a:off x="5615210" y="2644775"/>
              <a:ext cx="573593" cy="3048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1" name="Rectangle 10"/>
            <p:cNvSpPr>
              <a:spLocks/>
            </p:cNvSpPr>
            <p:nvPr/>
          </p:nvSpPr>
          <p:spPr bwMode="auto">
            <a:xfrm>
              <a:off x="5615210" y="2949575"/>
              <a:ext cx="573593" cy="3048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2" name="Rectangle 11"/>
            <p:cNvSpPr>
              <a:spLocks/>
            </p:cNvSpPr>
            <p:nvPr/>
          </p:nvSpPr>
          <p:spPr bwMode="auto">
            <a:xfrm>
              <a:off x="5615210" y="3254375"/>
              <a:ext cx="573593" cy="3048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3" name="Rectangle 12"/>
            <p:cNvSpPr>
              <a:spLocks/>
            </p:cNvSpPr>
            <p:nvPr/>
          </p:nvSpPr>
          <p:spPr bwMode="auto">
            <a:xfrm>
              <a:off x="5615210" y="3559175"/>
              <a:ext cx="573593" cy="3048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4" name="Rectangle 13"/>
            <p:cNvSpPr>
              <a:spLocks/>
            </p:cNvSpPr>
            <p:nvPr/>
          </p:nvSpPr>
          <p:spPr bwMode="auto">
            <a:xfrm>
              <a:off x="5615210" y="3863975"/>
              <a:ext cx="573593" cy="3048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5" name="Rectangle 14"/>
            <p:cNvSpPr>
              <a:spLocks/>
            </p:cNvSpPr>
            <p:nvPr/>
          </p:nvSpPr>
          <p:spPr bwMode="auto">
            <a:xfrm>
              <a:off x="5615210" y="4168775"/>
              <a:ext cx="573593" cy="3048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6" name="Rectangle 15"/>
            <p:cNvSpPr>
              <a:spLocks/>
            </p:cNvSpPr>
            <p:nvPr/>
          </p:nvSpPr>
          <p:spPr bwMode="auto">
            <a:xfrm>
              <a:off x="5615210" y="4473575"/>
              <a:ext cx="573593" cy="3048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7" name="Rectangle 16"/>
            <p:cNvSpPr>
              <a:spLocks/>
            </p:cNvSpPr>
            <p:nvPr/>
          </p:nvSpPr>
          <p:spPr bwMode="auto">
            <a:xfrm>
              <a:off x="5615210" y="4778375"/>
              <a:ext cx="573593" cy="3048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8" name="Rectangle 17"/>
            <p:cNvSpPr>
              <a:spLocks/>
            </p:cNvSpPr>
            <p:nvPr/>
          </p:nvSpPr>
          <p:spPr bwMode="auto">
            <a:xfrm>
              <a:off x="5615210" y="5083175"/>
              <a:ext cx="573593" cy="3048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9" name="Rectangle 18"/>
            <p:cNvSpPr>
              <a:spLocks/>
            </p:cNvSpPr>
            <p:nvPr/>
          </p:nvSpPr>
          <p:spPr bwMode="auto">
            <a:xfrm>
              <a:off x="4736527" y="1730375"/>
              <a:ext cx="661724" cy="3556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0000</a:t>
              </a:r>
            </a:p>
          </p:txBody>
        </p:sp>
        <p:sp>
          <p:nvSpPr>
            <p:cNvPr id="46100" name="Rectangle 19"/>
            <p:cNvSpPr>
              <a:spLocks/>
            </p:cNvSpPr>
            <p:nvPr/>
          </p:nvSpPr>
          <p:spPr bwMode="auto">
            <a:xfrm>
              <a:off x="4736527" y="2035175"/>
              <a:ext cx="661724" cy="3556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0001</a:t>
              </a:r>
            </a:p>
          </p:txBody>
        </p:sp>
        <p:sp>
          <p:nvSpPr>
            <p:cNvPr id="46101" name="Rectangle 20"/>
            <p:cNvSpPr>
              <a:spLocks/>
            </p:cNvSpPr>
            <p:nvPr/>
          </p:nvSpPr>
          <p:spPr bwMode="auto">
            <a:xfrm>
              <a:off x="4736527" y="2339975"/>
              <a:ext cx="661724" cy="3556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0002</a:t>
              </a:r>
            </a:p>
          </p:txBody>
        </p:sp>
        <p:sp>
          <p:nvSpPr>
            <p:cNvPr id="46102" name="Rectangle 21"/>
            <p:cNvSpPr>
              <a:spLocks/>
            </p:cNvSpPr>
            <p:nvPr/>
          </p:nvSpPr>
          <p:spPr bwMode="auto">
            <a:xfrm>
              <a:off x="4736527" y="2644775"/>
              <a:ext cx="661724" cy="3556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0003</a:t>
              </a:r>
            </a:p>
          </p:txBody>
        </p:sp>
        <p:sp>
          <p:nvSpPr>
            <p:cNvPr id="46103" name="Rectangle 22"/>
            <p:cNvSpPr>
              <a:spLocks/>
            </p:cNvSpPr>
            <p:nvPr/>
          </p:nvSpPr>
          <p:spPr bwMode="auto">
            <a:xfrm>
              <a:off x="4736527" y="2949575"/>
              <a:ext cx="661724" cy="3556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0004</a:t>
              </a:r>
            </a:p>
          </p:txBody>
        </p:sp>
        <p:sp>
          <p:nvSpPr>
            <p:cNvPr id="46104" name="Rectangle 23"/>
            <p:cNvSpPr>
              <a:spLocks/>
            </p:cNvSpPr>
            <p:nvPr/>
          </p:nvSpPr>
          <p:spPr bwMode="auto">
            <a:xfrm>
              <a:off x="4736527" y="3254375"/>
              <a:ext cx="661724" cy="3556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0005</a:t>
              </a:r>
            </a:p>
          </p:txBody>
        </p:sp>
        <p:sp>
          <p:nvSpPr>
            <p:cNvPr id="46105" name="Rectangle 24"/>
            <p:cNvSpPr>
              <a:spLocks/>
            </p:cNvSpPr>
            <p:nvPr/>
          </p:nvSpPr>
          <p:spPr bwMode="auto">
            <a:xfrm>
              <a:off x="4736527" y="3559175"/>
              <a:ext cx="661724" cy="3556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0006</a:t>
              </a:r>
            </a:p>
          </p:txBody>
        </p:sp>
        <p:sp>
          <p:nvSpPr>
            <p:cNvPr id="46106" name="Rectangle 25"/>
            <p:cNvSpPr>
              <a:spLocks/>
            </p:cNvSpPr>
            <p:nvPr/>
          </p:nvSpPr>
          <p:spPr bwMode="auto">
            <a:xfrm>
              <a:off x="4736527" y="3863975"/>
              <a:ext cx="661724" cy="3556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0007</a:t>
              </a:r>
            </a:p>
          </p:txBody>
        </p:sp>
        <p:sp>
          <p:nvSpPr>
            <p:cNvPr id="46107" name="Rectangle 26"/>
            <p:cNvSpPr>
              <a:spLocks/>
            </p:cNvSpPr>
            <p:nvPr/>
          </p:nvSpPr>
          <p:spPr bwMode="auto">
            <a:xfrm>
              <a:off x="4736527" y="4168775"/>
              <a:ext cx="661724" cy="3556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0008</a:t>
              </a:r>
            </a:p>
          </p:txBody>
        </p:sp>
        <p:sp>
          <p:nvSpPr>
            <p:cNvPr id="46108" name="Rectangle 27"/>
            <p:cNvSpPr>
              <a:spLocks/>
            </p:cNvSpPr>
            <p:nvPr/>
          </p:nvSpPr>
          <p:spPr bwMode="auto">
            <a:xfrm>
              <a:off x="4736527" y="4473575"/>
              <a:ext cx="661724" cy="3556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0009</a:t>
              </a:r>
            </a:p>
          </p:txBody>
        </p:sp>
        <p:sp>
          <p:nvSpPr>
            <p:cNvPr id="46109" name="Rectangle 28"/>
            <p:cNvSpPr>
              <a:spLocks/>
            </p:cNvSpPr>
            <p:nvPr/>
          </p:nvSpPr>
          <p:spPr bwMode="auto">
            <a:xfrm>
              <a:off x="4736527" y="4778375"/>
              <a:ext cx="723060" cy="39790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 smtClean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000A</a:t>
              </a:r>
              <a:endParaRPr lang="en-US" sz="1800" b="0" dirty="0">
                <a:solidFill>
                  <a:srgbClr val="000066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endParaRPr>
            </a:p>
          </p:txBody>
        </p:sp>
        <p:sp>
          <p:nvSpPr>
            <p:cNvPr id="46110" name="Rectangle 29"/>
            <p:cNvSpPr>
              <a:spLocks/>
            </p:cNvSpPr>
            <p:nvPr/>
          </p:nvSpPr>
          <p:spPr bwMode="auto">
            <a:xfrm>
              <a:off x="4736527" y="5083175"/>
              <a:ext cx="723060" cy="39790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 smtClean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000B</a:t>
              </a:r>
              <a:endParaRPr lang="en-US" sz="1800" b="0" dirty="0">
                <a:solidFill>
                  <a:srgbClr val="000066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endParaRPr>
            </a:p>
          </p:txBody>
        </p:sp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8251253" y="1730375"/>
              <a:ext cx="573593" cy="4876800"/>
              <a:chOff x="0" y="0"/>
              <a:chExt cx="384" cy="3072"/>
            </a:xfrm>
          </p:grpSpPr>
          <p:sp>
            <p:nvSpPr>
              <p:cNvPr id="46155" name="Rectangle 31"/>
              <p:cNvSpPr>
                <a:spLocks/>
              </p:cNvSpPr>
              <p:nvPr/>
            </p:nvSpPr>
            <p:spPr bwMode="auto">
              <a:xfrm>
                <a:off x="0" y="1536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6" name="Rectangle 32"/>
              <p:cNvSpPr>
                <a:spLocks/>
              </p:cNvSpPr>
              <p:nvPr/>
            </p:nvSpPr>
            <p:spPr bwMode="auto">
              <a:xfrm>
                <a:off x="0" y="0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</p:grpSp>
        <p:grpSp>
          <p:nvGrpSpPr>
            <p:cNvPr id="4" name="Group 33"/>
            <p:cNvGrpSpPr>
              <a:grpSpLocks/>
            </p:cNvGrpSpPr>
            <p:nvPr/>
          </p:nvGrpSpPr>
          <p:grpSpPr bwMode="auto">
            <a:xfrm>
              <a:off x="7390863" y="1730375"/>
              <a:ext cx="573593" cy="4876800"/>
              <a:chOff x="0" y="0"/>
              <a:chExt cx="384" cy="3072"/>
            </a:xfrm>
          </p:grpSpPr>
          <p:sp>
            <p:nvSpPr>
              <p:cNvPr id="46151" name="Rectangle 34"/>
              <p:cNvSpPr>
                <a:spLocks/>
              </p:cNvSpPr>
              <p:nvPr/>
            </p:nvSpPr>
            <p:spPr bwMode="auto">
              <a:xfrm>
                <a:off x="0" y="0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2" name="Rectangle 35"/>
              <p:cNvSpPr>
                <a:spLocks/>
              </p:cNvSpPr>
              <p:nvPr/>
            </p:nvSpPr>
            <p:spPr bwMode="auto">
              <a:xfrm>
                <a:off x="0" y="768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3" name="Rectangle 36"/>
              <p:cNvSpPr>
                <a:spLocks/>
              </p:cNvSpPr>
              <p:nvPr/>
            </p:nvSpPr>
            <p:spPr bwMode="auto">
              <a:xfrm>
                <a:off x="0" y="1536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4" name="Rectangle 37"/>
              <p:cNvSpPr>
                <a:spLocks/>
              </p:cNvSpPr>
              <p:nvPr/>
            </p:nvSpPr>
            <p:spPr bwMode="auto">
              <a:xfrm>
                <a:off x="0" y="2304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</p:grpSp>
        <p:sp>
          <p:nvSpPr>
            <p:cNvPr id="46113" name="Rectangle 38"/>
            <p:cNvSpPr>
              <a:spLocks/>
            </p:cNvSpPr>
            <p:nvPr/>
          </p:nvSpPr>
          <p:spPr bwMode="auto">
            <a:xfrm>
              <a:off x="7295264" y="1066800"/>
              <a:ext cx="758816" cy="65722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32-bit</a:t>
              </a:r>
            </a:p>
            <a:p>
              <a:pPr algn="ctr" eaLnBrk="1" hangingPunct="1"/>
              <a:r>
                <a:rPr lang="en-US" sz="1800" dirty="0" smtClean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data</a:t>
              </a:r>
              <a:endPara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46114" name="Rectangle 39"/>
            <p:cNvSpPr>
              <a:spLocks/>
            </p:cNvSpPr>
            <p:nvPr/>
          </p:nvSpPr>
          <p:spPr bwMode="auto">
            <a:xfrm>
              <a:off x="5583547" y="1066800"/>
              <a:ext cx="630942" cy="6565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 smtClean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8-bit</a:t>
              </a:r>
            </a:p>
            <a:p>
              <a:pPr algn="ctr" eaLnBrk="1" hangingPunct="1"/>
              <a:r>
                <a:rPr lang="en-US" sz="1800" dirty="0" smtClean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data</a:t>
              </a:r>
              <a:endPara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46115" name="Rectangle 40"/>
            <p:cNvSpPr>
              <a:spLocks/>
            </p:cNvSpPr>
            <p:nvPr/>
          </p:nvSpPr>
          <p:spPr bwMode="auto">
            <a:xfrm>
              <a:off x="4714121" y="1196975"/>
              <a:ext cx="696079" cy="3810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Addr.</a:t>
              </a:r>
            </a:p>
          </p:txBody>
        </p:sp>
        <p:sp>
          <p:nvSpPr>
            <p:cNvPr id="46116" name="Rectangle 41"/>
            <p:cNvSpPr>
              <a:spLocks/>
            </p:cNvSpPr>
            <p:nvPr/>
          </p:nvSpPr>
          <p:spPr bwMode="auto">
            <a:xfrm>
              <a:off x="5615210" y="5387975"/>
              <a:ext cx="573593" cy="3048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17" name="Rectangle 42"/>
            <p:cNvSpPr>
              <a:spLocks/>
            </p:cNvSpPr>
            <p:nvPr/>
          </p:nvSpPr>
          <p:spPr bwMode="auto">
            <a:xfrm>
              <a:off x="4736527" y="5387975"/>
              <a:ext cx="723060" cy="39790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 smtClean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000C</a:t>
              </a:r>
              <a:endParaRPr lang="en-US" sz="1800" b="0" dirty="0">
                <a:solidFill>
                  <a:srgbClr val="000066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endParaRPr>
            </a:p>
          </p:txBody>
        </p:sp>
        <p:sp>
          <p:nvSpPr>
            <p:cNvPr id="46118" name="Rectangle 43"/>
            <p:cNvSpPr>
              <a:spLocks/>
            </p:cNvSpPr>
            <p:nvPr/>
          </p:nvSpPr>
          <p:spPr bwMode="auto">
            <a:xfrm>
              <a:off x="5615210" y="5692775"/>
              <a:ext cx="573593" cy="3048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19" name="Rectangle 44"/>
            <p:cNvSpPr>
              <a:spLocks/>
            </p:cNvSpPr>
            <p:nvPr/>
          </p:nvSpPr>
          <p:spPr bwMode="auto">
            <a:xfrm>
              <a:off x="4736527" y="5692775"/>
              <a:ext cx="723060" cy="39790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 smtClean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000D</a:t>
              </a:r>
              <a:endParaRPr lang="en-US" sz="1800" b="0" dirty="0">
                <a:solidFill>
                  <a:srgbClr val="000066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endParaRPr>
            </a:p>
          </p:txBody>
        </p:sp>
        <p:sp>
          <p:nvSpPr>
            <p:cNvPr id="46120" name="Rectangle 45"/>
            <p:cNvSpPr>
              <a:spLocks/>
            </p:cNvSpPr>
            <p:nvPr/>
          </p:nvSpPr>
          <p:spPr bwMode="auto">
            <a:xfrm>
              <a:off x="5615210" y="5997575"/>
              <a:ext cx="573593" cy="3048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21" name="Rectangle 46"/>
            <p:cNvSpPr>
              <a:spLocks/>
            </p:cNvSpPr>
            <p:nvPr/>
          </p:nvSpPr>
          <p:spPr bwMode="auto">
            <a:xfrm>
              <a:off x="4736527" y="5997575"/>
              <a:ext cx="723060" cy="39790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 smtClean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000E</a:t>
              </a:r>
              <a:endParaRPr lang="en-US" sz="1800" b="0" dirty="0">
                <a:solidFill>
                  <a:srgbClr val="000066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endParaRPr>
            </a:p>
          </p:txBody>
        </p:sp>
        <p:sp>
          <p:nvSpPr>
            <p:cNvPr id="46122" name="Rectangle 47"/>
            <p:cNvSpPr>
              <a:spLocks/>
            </p:cNvSpPr>
            <p:nvPr/>
          </p:nvSpPr>
          <p:spPr bwMode="auto">
            <a:xfrm>
              <a:off x="5615210" y="6302375"/>
              <a:ext cx="573593" cy="3048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23" name="Rectangle 48"/>
            <p:cNvSpPr>
              <a:spLocks/>
            </p:cNvSpPr>
            <p:nvPr/>
          </p:nvSpPr>
          <p:spPr bwMode="auto">
            <a:xfrm>
              <a:off x="4736527" y="6302375"/>
              <a:ext cx="723060" cy="39790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 smtClean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000F</a:t>
              </a:r>
              <a:endParaRPr lang="en-US" sz="1800" b="0" dirty="0">
                <a:solidFill>
                  <a:srgbClr val="000066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endParaRPr>
            </a:p>
          </p:txBody>
        </p:sp>
        <p:sp>
          <p:nvSpPr>
            <p:cNvPr id="46124" name="Rectangle 49"/>
            <p:cNvSpPr>
              <a:spLocks/>
            </p:cNvSpPr>
            <p:nvPr/>
          </p:nvSpPr>
          <p:spPr bwMode="auto">
            <a:xfrm>
              <a:off x="8156218" y="1066800"/>
              <a:ext cx="759182" cy="6565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64-bit</a:t>
              </a:r>
            </a:p>
            <a:p>
              <a:pPr algn="ctr" eaLnBrk="1" hangingPunct="1"/>
              <a:r>
                <a:rPr lang="en-US" sz="1800" dirty="0" smtClean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data</a:t>
              </a:r>
              <a:endPara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46125" name="Rectangle 50"/>
            <p:cNvSpPr>
              <a:spLocks/>
            </p:cNvSpPr>
            <p:nvPr/>
          </p:nvSpPr>
          <p:spPr bwMode="auto">
            <a:xfrm>
              <a:off x="8251253" y="2568575"/>
              <a:ext cx="585543" cy="730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6" name="Rectangle 51"/>
            <p:cNvSpPr>
              <a:spLocks/>
            </p:cNvSpPr>
            <p:nvPr/>
          </p:nvSpPr>
          <p:spPr bwMode="auto">
            <a:xfrm>
              <a:off x="8251253" y="4930775"/>
              <a:ext cx="585543" cy="730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7" name="Rectangle 52"/>
            <p:cNvSpPr>
              <a:spLocks/>
            </p:cNvSpPr>
            <p:nvPr/>
          </p:nvSpPr>
          <p:spPr bwMode="auto">
            <a:xfrm>
              <a:off x="7390863" y="1958975"/>
              <a:ext cx="585543" cy="730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 dirty="0" err="1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</a:t>
              </a:r>
              <a:r>
                <a:rPr lang="en-US" sz="14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 </a:t>
              </a:r>
            </a:p>
            <a:p>
              <a:pPr algn="ctr" eaLnBrk="1" hangingPunct="1"/>
              <a:r>
                <a:rPr lang="en-US" sz="14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8" name="Rectangle 53"/>
            <p:cNvSpPr>
              <a:spLocks/>
            </p:cNvSpPr>
            <p:nvPr/>
          </p:nvSpPr>
          <p:spPr bwMode="auto">
            <a:xfrm>
              <a:off x="7390863" y="3178175"/>
              <a:ext cx="585543" cy="730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 dirty="0" err="1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</a:t>
              </a:r>
              <a:r>
                <a:rPr lang="en-US" sz="14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 </a:t>
              </a:r>
            </a:p>
            <a:p>
              <a:pPr algn="ctr" eaLnBrk="1" hangingPunct="1"/>
              <a:r>
                <a:rPr lang="en-US" sz="14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9" name="Rectangle 54"/>
            <p:cNvSpPr>
              <a:spLocks/>
            </p:cNvSpPr>
            <p:nvPr/>
          </p:nvSpPr>
          <p:spPr bwMode="auto">
            <a:xfrm>
              <a:off x="7390863" y="4397375"/>
              <a:ext cx="585543" cy="730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30" name="Rectangle 55"/>
            <p:cNvSpPr>
              <a:spLocks/>
            </p:cNvSpPr>
            <p:nvPr/>
          </p:nvSpPr>
          <p:spPr bwMode="auto">
            <a:xfrm>
              <a:off x="7390863" y="5616575"/>
              <a:ext cx="585543" cy="730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grpSp>
          <p:nvGrpSpPr>
            <p:cNvPr id="5" name="Group 56"/>
            <p:cNvGrpSpPr>
              <a:grpSpLocks/>
            </p:cNvGrpSpPr>
            <p:nvPr/>
          </p:nvGrpSpPr>
          <p:grpSpPr bwMode="auto">
            <a:xfrm>
              <a:off x="7423725" y="2378075"/>
              <a:ext cx="507869" cy="3962400"/>
              <a:chOff x="0" y="0"/>
              <a:chExt cx="340" cy="2496"/>
            </a:xfrm>
          </p:grpSpPr>
          <p:grpSp>
            <p:nvGrpSpPr>
              <p:cNvPr id="6" name="Group 57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46149" name="Rectangle 58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50" name="Rectangle 59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 dirty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0000</a:t>
                  </a:r>
                </a:p>
              </p:txBody>
            </p:sp>
          </p:grpSp>
          <p:grpSp>
            <p:nvGrpSpPr>
              <p:cNvPr id="7" name="Group 60"/>
              <p:cNvGrpSpPr>
                <a:grpSpLocks/>
              </p:cNvGrpSpPr>
              <p:nvPr/>
            </p:nvGrpSpPr>
            <p:grpSpPr bwMode="auto">
              <a:xfrm>
                <a:off x="0" y="768"/>
                <a:ext cx="340" cy="192"/>
                <a:chOff x="0" y="0"/>
                <a:chExt cx="340" cy="192"/>
              </a:xfrm>
            </p:grpSpPr>
            <p:sp>
              <p:nvSpPr>
                <p:cNvPr id="46147" name="Rectangle 6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8" name="Rectangle 6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0004</a:t>
                  </a:r>
                </a:p>
              </p:txBody>
            </p:sp>
          </p:grpSp>
          <p:grpSp>
            <p:nvGrpSpPr>
              <p:cNvPr id="8" name="Group 63"/>
              <p:cNvGrpSpPr>
                <a:grpSpLocks/>
              </p:cNvGrpSpPr>
              <p:nvPr/>
            </p:nvGrpSpPr>
            <p:grpSpPr bwMode="auto">
              <a:xfrm>
                <a:off x="0" y="1536"/>
                <a:ext cx="340" cy="192"/>
                <a:chOff x="0" y="0"/>
                <a:chExt cx="340" cy="192"/>
              </a:xfrm>
            </p:grpSpPr>
            <p:sp>
              <p:nvSpPr>
                <p:cNvPr id="46145" name="Rectangle 6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6" name="Rectangle 6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0008</a:t>
                  </a:r>
                </a:p>
              </p:txBody>
            </p:sp>
          </p:grpSp>
          <p:grpSp>
            <p:nvGrpSpPr>
              <p:cNvPr id="9" name="Group 66"/>
              <p:cNvGrpSpPr>
                <a:grpSpLocks/>
              </p:cNvGrpSpPr>
              <p:nvPr/>
            </p:nvGrpSpPr>
            <p:grpSpPr bwMode="auto">
              <a:xfrm>
                <a:off x="0" y="2304"/>
                <a:ext cx="340" cy="192"/>
                <a:chOff x="0" y="0"/>
                <a:chExt cx="340" cy="192"/>
              </a:xfrm>
            </p:grpSpPr>
            <p:sp>
              <p:nvSpPr>
                <p:cNvPr id="46143" name="Rectangle 67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4" name="Rectangle 68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0012</a:t>
                  </a:r>
                </a:p>
              </p:txBody>
            </p:sp>
          </p:grpSp>
        </p:grpSp>
        <p:grpSp>
          <p:nvGrpSpPr>
            <p:cNvPr id="10" name="Group 69"/>
            <p:cNvGrpSpPr>
              <a:grpSpLocks/>
            </p:cNvGrpSpPr>
            <p:nvPr/>
          </p:nvGrpSpPr>
          <p:grpSpPr bwMode="auto">
            <a:xfrm>
              <a:off x="8284115" y="2987675"/>
              <a:ext cx="507869" cy="2667000"/>
              <a:chOff x="0" y="0"/>
              <a:chExt cx="340" cy="1680"/>
            </a:xfrm>
          </p:grpSpPr>
          <p:grpSp>
            <p:nvGrpSpPr>
              <p:cNvPr id="11" name="Group 70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46137" name="Rectangle 7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38" name="Rectangle 7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0000</a:t>
                  </a:r>
                </a:p>
              </p:txBody>
            </p:sp>
          </p:grpSp>
          <p:grpSp>
            <p:nvGrpSpPr>
              <p:cNvPr id="12" name="Group 73"/>
              <p:cNvGrpSpPr>
                <a:grpSpLocks/>
              </p:cNvGrpSpPr>
              <p:nvPr/>
            </p:nvGrpSpPr>
            <p:grpSpPr bwMode="auto">
              <a:xfrm>
                <a:off x="0" y="1488"/>
                <a:ext cx="340" cy="192"/>
                <a:chOff x="0" y="0"/>
                <a:chExt cx="340" cy="192"/>
              </a:xfrm>
            </p:grpSpPr>
            <p:sp>
              <p:nvSpPr>
                <p:cNvPr id="46135" name="Rectangle 7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36" name="Rectangle 7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0008</a:t>
                  </a:r>
                </a:p>
              </p:txBody>
            </p:sp>
          </p:grpSp>
        </p:grpSp>
        <p:sp>
          <p:nvSpPr>
            <p:cNvPr id="75" name="Rectangle 34"/>
            <p:cNvSpPr>
              <a:spLocks/>
            </p:cNvSpPr>
            <p:nvPr/>
          </p:nvSpPr>
          <p:spPr bwMode="auto">
            <a:xfrm>
              <a:off x="6519541" y="1730374"/>
              <a:ext cx="573593" cy="62547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79" name="Rectangle 38"/>
            <p:cNvSpPr>
              <a:spLocks/>
            </p:cNvSpPr>
            <p:nvPr/>
          </p:nvSpPr>
          <p:spPr bwMode="auto">
            <a:xfrm>
              <a:off x="6420201" y="1066800"/>
              <a:ext cx="759182" cy="6565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 smtClean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16-bit</a:t>
              </a:r>
              <a:endPara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  <a:p>
              <a:pPr algn="ctr" eaLnBrk="1" hangingPunct="1"/>
              <a:r>
                <a:rPr lang="en-US" sz="1800" dirty="0" smtClean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data</a:t>
              </a:r>
              <a:endPara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86" name="Rectangle 58"/>
            <p:cNvSpPr>
              <a:spLocks/>
            </p:cNvSpPr>
            <p:nvPr/>
          </p:nvSpPr>
          <p:spPr bwMode="auto">
            <a:xfrm>
              <a:off x="6587152" y="2014855"/>
              <a:ext cx="430195" cy="2286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88" name="Rectangle 59"/>
            <p:cNvSpPr>
              <a:spLocks/>
            </p:cNvSpPr>
            <p:nvPr/>
          </p:nvSpPr>
          <p:spPr bwMode="auto">
            <a:xfrm>
              <a:off x="6545072" y="2014855"/>
              <a:ext cx="507869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rIns="4572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 sz="14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0000</a:t>
              </a:r>
            </a:p>
          </p:txBody>
        </p:sp>
        <p:sp>
          <p:nvSpPr>
            <p:cNvPr id="89" name="Rectangle 52"/>
            <p:cNvSpPr>
              <a:spLocks/>
            </p:cNvSpPr>
            <p:nvPr/>
          </p:nvSpPr>
          <p:spPr bwMode="auto">
            <a:xfrm>
              <a:off x="6509260" y="1730375"/>
              <a:ext cx="585543" cy="31273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 dirty="0" err="1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</a:t>
              </a:r>
              <a:r>
                <a:rPr lang="en-US" sz="14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 </a:t>
              </a:r>
              <a:endParaRPr lang="en-US" sz="1400" b="0" dirty="0">
                <a:solidFill>
                  <a:srgbClr val="000066"/>
                </a:solidFill>
                <a:latin typeface="Courier New" charset="0"/>
                <a:ea typeface="Helvetica" charset="0"/>
                <a:cs typeface="Courier New" charset="0"/>
                <a:sym typeface="Courier New" charset="0"/>
              </a:endParaRPr>
            </a:p>
            <a:p>
              <a:pPr algn="ctr" eaLnBrk="1" hangingPunct="1"/>
              <a:endParaRPr lang="en-US" sz="1400" dirty="0" smtClean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90" name="Rectangle 34"/>
            <p:cNvSpPr>
              <a:spLocks/>
            </p:cNvSpPr>
            <p:nvPr/>
          </p:nvSpPr>
          <p:spPr bwMode="auto">
            <a:xfrm>
              <a:off x="6519541" y="2349500"/>
              <a:ext cx="573593" cy="61595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91" name="Rectangle 58"/>
            <p:cNvSpPr>
              <a:spLocks/>
            </p:cNvSpPr>
            <p:nvPr/>
          </p:nvSpPr>
          <p:spPr bwMode="auto">
            <a:xfrm>
              <a:off x="6621490" y="2633980"/>
              <a:ext cx="430195" cy="2286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92" name="Rectangle 59"/>
            <p:cNvSpPr>
              <a:spLocks/>
            </p:cNvSpPr>
            <p:nvPr/>
          </p:nvSpPr>
          <p:spPr bwMode="auto">
            <a:xfrm>
              <a:off x="6535691" y="2635441"/>
              <a:ext cx="527067" cy="3018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rIns="4572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 sz="1400" b="0" dirty="0" smtClean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0002</a:t>
              </a:r>
              <a:endParaRPr lang="en-US" sz="1400" b="0" dirty="0">
                <a:solidFill>
                  <a:srgbClr val="000066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endParaRPr>
            </a:p>
          </p:txBody>
        </p:sp>
        <p:sp>
          <p:nvSpPr>
            <p:cNvPr id="93" name="Rectangle 52"/>
            <p:cNvSpPr>
              <a:spLocks/>
            </p:cNvSpPr>
            <p:nvPr/>
          </p:nvSpPr>
          <p:spPr bwMode="auto">
            <a:xfrm>
              <a:off x="6543598" y="2349500"/>
              <a:ext cx="585543" cy="6159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 dirty="0" err="1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</a:t>
              </a:r>
              <a:r>
                <a:rPr lang="en-US" sz="14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 </a:t>
              </a:r>
            </a:p>
            <a:p>
              <a:pPr algn="ctr" eaLnBrk="1" hangingPunct="1"/>
              <a:endParaRPr lang="en-US" sz="1400" b="0" dirty="0">
                <a:solidFill>
                  <a:srgbClr val="000066"/>
                </a:solidFill>
                <a:latin typeface="Courier New" charset="0"/>
                <a:ea typeface="Helvetica" charset="0"/>
                <a:cs typeface="Courier New" charset="0"/>
                <a:sym typeface="Courier New" charset="0"/>
              </a:endParaRPr>
            </a:p>
            <a:p>
              <a:pPr algn="ctr" eaLnBrk="1" hangingPunct="1"/>
              <a:endParaRPr lang="en-US" sz="1400" dirty="0" smtClean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94" name="Rectangle 34"/>
            <p:cNvSpPr>
              <a:spLocks/>
            </p:cNvSpPr>
            <p:nvPr/>
          </p:nvSpPr>
          <p:spPr bwMode="auto">
            <a:xfrm>
              <a:off x="6519541" y="2965450"/>
              <a:ext cx="573593" cy="62547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95" name="Rectangle 58"/>
            <p:cNvSpPr>
              <a:spLocks/>
            </p:cNvSpPr>
            <p:nvPr/>
          </p:nvSpPr>
          <p:spPr bwMode="auto">
            <a:xfrm>
              <a:off x="6587152" y="3249931"/>
              <a:ext cx="430195" cy="2286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96" name="Rectangle 59"/>
            <p:cNvSpPr>
              <a:spLocks/>
            </p:cNvSpPr>
            <p:nvPr/>
          </p:nvSpPr>
          <p:spPr bwMode="auto">
            <a:xfrm>
              <a:off x="6535473" y="3251392"/>
              <a:ext cx="527067" cy="3018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rIns="4572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 sz="1400" b="0" dirty="0" smtClean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0004</a:t>
              </a:r>
              <a:endParaRPr lang="en-US" sz="1400" b="0" dirty="0">
                <a:solidFill>
                  <a:srgbClr val="000066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endParaRPr>
            </a:p>
          </p:txBody>
        </p:sp>
        <p:sp>
          <p:nvSpPr>
            <p:cNvPr id="97" name="Rectangle 52"/>
            <p:cNvSpPr>
              <a:spLocks/>
            </p:cNvSpPr>
            <p:nvPr/>
          </p:nvSpPr>
          <p:spPr bwMode="auto">
            <a:xfrm>
              <a:off x="6519541" y="2965451"/>
              <a:ext cx="585543" cy="28448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 dirty="0" err="1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</a:t>
              </a:r>
              <a:r>
                <a:rPr lang="en-US" sz="14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 </a:t>
              </a:r>
            </a:p>
          </p:txBody>
        </p:sp>
        <p:sp>
          <p:nvSpPr>
            <p:cNvPr id="98" name="Rectangle 34"/>
            <p:cNvSpPr>
              <a:spLocks/>
            </p:cNvSpPr>
            <p:nvPr/>
          </p:nvSpPr>
          <p:spPr bwMode="auto">
            <a:xfrm>
              <a:off x="6519541" y="3575050"/>
              <a:ext cx="573593" cy="61595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99" name="Rectangle 58"/>
            <p:cNvSpPr>
              <a:spLocks/>
            </p:cNvSpPr>
            <p:nvPr/>
          </p:nvSpPr>
          <p:spPr bwMode="auto">
            <a:xfrm>
              <a:off x="6621490" y="3859530"/>
              <a:ext cx="430195" cy="2286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00" name="Rectangle 59"/>
            <p:cNvSpPr>
              <a:spLocks/>
            </p:cNvSpPr>
            <p:nvPr/>
          </p:nvSpPr>
          <p:spPr bwMode="auto">
            <a:xfrm>
              <a:off x="6535691" y="3860991"/>
              <a:ext cx="527067" cy="3018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rIns="4572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 sz="1400" b="0" dirty="0" smtClean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0006</a:t>
              </a:r>
              <a:endParaRPr lang="en-US" sz="1400" b="0" dirty="0">
                <a:solidFill>
                  <a:srgbClr val="000066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endParaRPr>
            </a:p>
          </p:txBody>
        </p:sp>
        <p:sp>
          <p:nvSpPr>
            <p:cNvPr id="101" name="Rectangle 52"/>
            <p:cNvSpPr>
              <a:spLocks/>
            </p:cNvSpPr>
            <p:nvPr/>
          </p:nvSpPr>
          <p:spPr bwMode="auto">
            <a:xfrm>
              <a:off x="6543598" y="3575050"/>
              <a:ext cx="585543" cy="28448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 dirty="0" err="1" smtClean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</a:t>
              </a:r>
              <a:endParaRPr lang="en-US" sz="1400" b="0" dirty="0">
                <a:solidFill>
                  <a:srgbClr val="000066"/>
                </a:solidFill>
                <a:latin typeface="Courier New" charset="0"/>
                <a:ea typeface="Helvetica" charset="0"/>
                <a:cs typeface="Courier New" charset="0"/>
                <a:sym typeface="Courier New" charset="0"/>
              </a:endParaRPr>
            </a:p>
            <a:p>
              <a:pPr algn="ctr" eaLnBrk="1" hangingPunct="1"/>
              <a:endParaRPr lang="en-US" sz="1400" dirty="0" smtClean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118" name="Rectangle 34"/>
            <p:cNvSpPr>
              <a:spLocks/>
            </p:cNvSpPr>
            <p:nvPr/>
          </p:nvSpPr>
          <p:spPr bwMode="auto">
            <a:xfrm>
              <a:off x="6519541" y="4168774"/>
              <a:ext cx="573593" cy="62547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19" name="Rectangle 58"/>
            <p:cNvSpPr>
              <a:spLocks/>
            </p:cNvSpPr>
            <p:nvPr/>
          </p:nvSpPr>
          <p:spPr bwMode="auto">
            <a:xfrm>
              <a:off x="6587152" y="4453255"/>
              <a:ext cx="430195" cy="2286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20" name="Rectangle 59"/>
            <p:cNvSpPr>
              <a:spLocks/>
            </p:cNvSpPr>
            <p:nvPr/>
          </p:nvSpPr>
          <p:spPr bwMode="auto">
            <a:xfrm>
              <a:off x="6535473" y="4454716"/>
              <a:ext cx="527067" cy="3018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rIns="4572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 sz="1400" b="0" dirty="0" smtClean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0008</a:t>
              </a:r>
              <a:endParaRPr lang="en-US" sz="1400" b="0" dirty="0">
                <a:solidFill>
                  <a:srgbClr val="000066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endParaRPr>
            </a:p>
          </p:txBody>
        </p:sp>
        <p:sp>
          <p:nvSpPr>
            <p:cNvPr id="121" name="Rectangle 52"/>
            <p:cNvSpPr>
              <a:spLocks/>
            </p:cNvSpPr>
            <p:nvPr/>
          </p:nvSpPr>
          <p:spPr bwMode="auto">
            <a:xfrm>
              <a:off x="6509260" y="4168775"/>
              <a:ext cx="585543" cy="31273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 dirty="0" err="1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</a:t>
              </a:r>
              <a:r>
                <a:rPr lang="en-US" sz="14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 </a:t>
              </a:r>
              <a:endParaRPr lang="en-US" sz="1400" b="0" dirty="0">
                <a:solidFill>
                  <a:srgbClr val="000066"/>
                </a:solidFill>
                <a:latin typeface="Courier New" charset="0"/>
                <a:ea typeface="Helvetica" charset="0"/>
                <a:cs typeface="Courier New" charset="0"/>
                <a:sym typeface="Courier New" charset="0"/>
              </a:endParaRPr>
            </a:p>
            <a:p>
              <a:pPr algn="ctr" eaLnBrk="1" hangingPunct="1"/>
              <a:endParaRPr lang="en-US" sz="1400" dirty="0" smtClean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122" name="Rectangle 34"/>
            <p:cNvSpPr>
              <a:spLocks/>
            </p:cNvSpPr>
            <p:nvPr/>
          </p:nvSpPr>
          <p:spPr bwMode="auto">
            <a:xfrm>
              <a:off x="6519541" y="4787900"/>
              <a:ext cx="573593" cy="61595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23" name="Rectangle 58"/>
            <p:cNvSpPr>
              <a:spLocks/>
            </p:cNvSpPr>
            <p:nvPr/>
          </p:nvSpPr>
          <p:spPr bwMode="auto">
            <a:xfrm>
              <a:off x="6621490" y="5072380"/>
              <a:ext cx="430195" cy="2286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24" name="Rectangle 59"/>
            <p:cNvSpPr>
              <a:spLocks/>
            </p:cNvSpPr>
            <p:nvPr/>
          </p:nvSpPr>
          <p:spPr bwMode="auto">
            <a:xfrm>
              <a:off x="6535691" y="5073841"/>
              <a:ext cx="527067" cy="3018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rIns="4572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 sz="1400" b="0" dirty="0" smtClean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000A</a:t>
              </a:r>
              <a:endParaRPr lang="en-US" sz="1400" b="0" dirty="0">
                <a:solidFill>
                  <a:srgbClr val="000066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endParaRPr>
            </a:p>
          </p:txBody>
        </p:sp>
        <p:sp>
          <p:nvSpPr>
            <p:cNvPr id="125" name="Rectangle 52"/>
            <p:cNvSpPr>
              <a:spLocks/>
            </p:cNvSpPr>
            <p:nvPr/>
          </p:nvSpPr>
          <p:spPr bwMode="auto">
            <a:xfrm>
              <a:off x="6543598" y="4787900"/>
              <a:ext cx="585543" cy="3079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 dirty="0" err="1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</a:t>
              </a:r>
              <a:r>
                <a:rPr lang="en-US" sz="14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 </a:t>
              </a:r>
              <a:endParaRPr lang="en-US" sz="1400" b="0" dirty="0">
                <a:solidFill>
                  <a:srgbClr val="000066"/>
                </a:solidFill>
                <a:latin typeface="Courier New" charset="0"/>
                <a:ea typeface="Helvetica" charset="0"/>
                <a:cs typeface="Courier New" charset="0"/>
                <a:sym typeface="Courier New" charset="0"/>
              </a:endParaRPr>
            </a:p>
          </p:txBody>
        </p:sp>
        <p:sp>
          <p:nvSpPr>
            <p:cNvPr id="126" name="Rectangle 34"/>
            <p:cNvSpPr>
              <a:spLocks/>
            </p:cNvSpPr>
            <p:nvPr/>
          </p:nvSpPr>
          <p:spPr bwMode="auto">
            <a:xfrm>
              <a:off x="6519541" y="5403850"/>
              <a:ext cx="573593" cy="62547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27" name="Rectangle 58"/>
            <p:cNvSpPr>
              <a:spLocks/>
            </p:cNvSpPr>
            <p:nvPr/>
          </p:nvSpPr>
          <p:spPr bwMode="auto">
            <a:xfrm>
              <a:off x="6587152" y="5688331"/>
              <a:ext cx="430195" cy="2286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28" name="Rectangle 59"/>
            <p:cNvSpPr>
              <a:spLocks/>
            </p:cNvSpPr>
            <p:nvPr/>
          </p:nvSpPr>
          <p:spPr bwMode="auto">
            <a:xfrm>
              <a:off x="6535473" y="5689792"/>
              <a:ext cx="527067" cy="3018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rIns="4572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 sz="1400" b="0" dirty="0" smtClean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000C</a:t>
              </a:r>
              <a:endParaRPr lang="en-US" sz="1400" b="0" dirty="0">
                <a:solidFill>
                  <a:srgbClr val="000066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endParaRPr>
            </a:p>
          </p:txBody>
        </p:sp>
        <p:sp>
          <p:nvSpPr>
            <p:cNvPr id="129" name="Rectangle 52"/>
            <p:cNvSpPr>
              <a:spLocks/>
            </p:cNvSpPr>
            <p:nvPr/>
          </p:nvSpPr>
          <p:spPr bwMode="auto">
            <a:xfrm>
              <a:off x="6519541" y="5403851"/>
              <a:ext cx="585543" cy="28448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 dirty="0" err="1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</a:t>
              </a:r>
              <a:r>
                <a:rPr lang="en-US" sz="14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 </a:t>
              </a:r>
            </a:p>
          </p:txBody>
        </p:sp>
        <p:sp>
          <p:nvSpPr>
            <p:cNvPr id="130" name="Rectangle 34"/>
            <p:cNvSpPr>
              <a:spLocks/>
            </p:cNvSpPr>
            <p:nvPr/>
          </p:nvSpPr>
          <p:spPr bwMode="auto">
            <a:xfrm>
              <a:off x="6519541" y="6013450"/>
              <a:ext cx="573593" cy="61595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31" name="Rectangle 58"/>
            <p:cNvSpPr>
              <a:spLocks/>
            </p:cNvSpPr>
            <p:nvPr/>
          </p:nvSpPr>
          <p:spPr bwMode="auto">
            <a:xfrm>
              <a:off x="6621490" y="6297930"/>
              <a:ext cx="430195" cy="2286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32" name="Rectangle 59"/>
            <p:cNvSpPr>
              <a:spLocks/>
            </p:cNvSpPr>
            <p:nvPr/>
          </p:nvSpPr>
          <p:spPr bwMode="auto">
            <a:xfrm>
              <a:off x="6535691" y="6299391"/>
              <a:ext cx="527067" cy="3018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rIns="4572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 sz="1400" b="0" dirty="0" smtClean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000E</a:t>
              </a:r>
              <a:endParaRPr lang="en-US" sz="1400" b="0" dirty="0">
                <a:solidFill>
                  <a:srgbClr val="000066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endParaRPr>
            </a:p>
          </p:txBody>
        </p:sp>
        <p:sp>
          <p:nvSpPr>
            <p:cNvPr id="133" name="Rectangle 52"/>
            <p:cNvSpPr>
              <a:spLocks/>
            </p:cNvSpPr>
            <p:nvPr/>
          </p:nvSpPr>
          <p:spPr bwMode="auto">
            <a:xfrm>
              <a:off x="6543598" y="6013450"/>
              <a:ext cx="585543" cy="28448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 dirty="0" err="1" smtClean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</a:t>
              </a:r>
              <a:endParaRPr lang="en-US" sz="1400" b="0" dirty="0">
                <a:solidFill>
                  <a:srgbClr val="000066"/>
                </a:solidFill>
                <a:latin typeface="Courier New" charset="0"/>
                <a:ea typeface="Helvetica" charset="0"/>
                <a:cs typeface="Courier New" charset="0"/>
                <a:sym typeface="Courier New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51907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Representation in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Memory organization within a process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/>
              <a:t>Memory </a:t>
            </a:r>
            <a:r>
              <a:rPr lang="en-US" dirty="0"/>
              <a:t>addressing and ordering of multi-byte data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Addressing</a:t>
            </a:r>
          </a:p>
          <a:p>
            <a:pPr lvl="1"/>
            <a:r>
              <a:rPr lang="en-US" dirty="0"/>
              <a:t>Byte ordering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Arrays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Data structures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Ordering in arrays/structures vs. single multi-byte data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elements</a:t>
            </a:r>
            <a:endParaRPr lang="en-US" dirty="0" smtClean="0"/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4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Byte Ordering</a:t>
            </a:r>
          </a:p>
        </p:txBody>
      </p:sp>
      <p:sp>
        <p:nvSpPr>
          <p:cNvPr id="48133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 eaLnBrk="1" hangingPunct="1"/>
            <a:r>
              <a:rPr lang="en-US" dirty="0"/>
              <a:t>How should bytes within a multi-byte word be ordered in memory</a:t>
            </a:r>
            <a:r>
              <a:rPr lang="en-US" dirty="0" smtClean="0"/>
              <a:t>?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Affects </a:t>
            </a:r>
            <a:r>
              <a:rPr lang="en-US" u="sng" dirty="0" smtClean="0"/>
              <a:t>only</a:t>
            </a:r>
            <a:r>
              <a:rPr lang="en-US" dirty="0" smtClean="0"/>
              <a:t> primitive data elements with multiple bytes</a:t>
            </a:r>
            <a:endParaRPr lang="en-US" dirty="0"/>
          </a:p>
          <a:p>
            <a:pPr marL="571500" lvl="1"/>
            <a:r>
              <a:rPr lang="en-US" dirty="0" smtClean="0"/>
              <a:t>i.e. a </a:t>
            </a:r>
            <a:r>
              <a:rPr lang="en-US" i="1" u="sng" dirty="0"/>
              <a:t>single</a:t>
            </a:r>
            <a:r>
              <a:rPr lang="en-US" dirty="0"/>
              <a:t> data element </a:t>
            </a:r>
            <a:r>
              <a:rPr lang="en-US" dirty="0" smtClean="0"/>
              <a:t>composed of multiple bytes</a:t>
            </a:r>
            <a:endParaRPr lang="en-US" dirty="0"/>
          </a:p>
          <a:p>
            <a:pPr marL="742950" lvl="2">
              <a:tabLst>
                <a:tab pos="1600200" algn="l"/>
              </a:tabLst>
            </a:pPr>
            <a:r>
              <a:rPr lang="en-US" dirty="0">
                <a:latin typeface="Calibri Bold" panose="020F0702030404030204" pitchFamily="34" charset="0"/>
                <a:cs typeface="Calibri Bold" panose="020F0702030404030204" pitchFamily="34" charset="0"/>
              </a:rPr>
              <a:t>short</a:t>
            </a:r>
            <a:r>
              <a:rPr lang="en-US" dirty="0"/>
              <a:t>, </a:t>
            </a:r>
            <a:r>
              <a:rPr lang="en-US" dirty="0" err="1">
                <a:latin typeface="Calibri Bold" panose="020F0702030404030204" pitchFamily="34" charset="0"/>
                <a:cs typeface="Calibri Bold" panose="020F0702030404030204" pitchFamily="34" charset="0"/>
              </a:rPr>
              <a:t>int</a:t>
            </a:r>
            <a:r>
              <a:rPr lang="en-US" dirty="0"/>
              <a:t>, </a:t>
            </a:r>
            <a:r>
              <a:rPr lang="en-US" dirty="0">
                <a:latin typeface="Calibri Bold" panose="020F0702030404030204" pitchFamily="34" charset="0"/>
                <a:cs typeface="Calibri Bold" panose="020F0702030404030204" pitchFamily="34" charset="0"/>
              </a:rPr>
              <a:t>long</a:t>
            </a:r>
            <a:r>
              <a:rPr lang="en-US" dirty="0"/>
              <a:t>, </a:t>
            </a:r>
            <a:r>
              <a:rPr lang="en-US" dirty="0">
                <a:latin typeface="Calibri Bold" panose="020F0702030404030204" pitchFamily="34" charset="0"/>
                <a:cs typeface="Calibri Bold" panose="020F0702030404030204" pitchFamily="34" charset="0"/>
              </a:rPr>
              <a:t>float</a:t>
            </a:r>
            <a:r>
              <a:rPr lang="en-US" dirty="0"/>
              <a:t>, </a:t>
            </a:r>
            <a:r>
              <a:rPr lang="en-US" dirty="0">
                <a:latin typeface="Calibri Bold" panose="020F0702030404030204" pitchFamily="34" charset="0"/>
                <a:cs typeface="Calibri Bold" panose="020F0702030404030204" pitchFamily="34" charset="0"/>
              </a:rPr>
              <a:t>double, </a:t>
            </a:r>
            <a:r>
              <a:rPr lang="en-US" dirty="0" err="1" smtClean="0">
                <a:latin typeface="Calibri Bold" panose="020F0702030404030204" pitchFamily="34" charset="0"/>
                <a:cs typeface="Calibri Bold" panose="020F0702030404030204" pitchFamily="34" charset="0"/>
              </a:rPr>
              <a:t>boolean</a:t>
            </a:r>
            <a:r>
              <a:rPr lang="en-US" dirty="0" smtClean="0">
                <a:latin typeface="Calibri Bold" panose="020F0702030404030204" pitchFamily="34" charset="0"/>
                <a:cs typeface="Calibri Bold" panose="020F0702030404030204" pitchFamily="34" charset="0"/>
              </a:rPr>
              <a:t>, …</a:t>
            </a:r>
            <a:endParaRPr lang="en-US" dirty="0">
              <a:latin typeface="Calibri Bold" panose="020F0702030404030204" pitchFamily="34" charset="0"/>
              <a:cs typeface="Calibri Bold" panose="020F0702030404030204" pitchFamily="34" charset="0"/>
            </a:endParaRPr>
          </a:p>
          <a:p>
            <a:pPr marL="742950" lvl="2">
              <a:tabLst>
                <a:tab pos="1600200" algn="l"/>
              </a:tabLst>
            </a:pPr>
            <a:r>
              <a:rPr lang="en-US" dirty="0" smtClean="0"/>
              <a:t>does </a:t>
            </a:r>
            <a:r>
              <a:rPr lang="en-US" u="sng" dirty="0" smtClean="0"/>
              <a:t>not</a:t>
            </a:r>
            <a:r>
              <a:rPr lang="en-US" dirty="0" smtClean="0"/>
              <a:t> affect arrays, </a:t>
            </a:r>
            <a:r>
              <a:rPr lang="en-US" dirty="0" err="1" smtClean="0"/>
              <a:t>structs</a:t>
            </a:r>
            <a:r>
              <a:rPr lang="en-US" dirty="0" smtClean="0"/>
              <a:t>, or classes</a:t>
            </a:r>
            <a:endParaRPr lang="en-US" dirty="0"/>
          </a:p>
          <a:p>
            <a:pPr lvl="1"/>
            <a:endParaRPr lang="en-US" sz="1400" dirty="0"/>
          </a:p>
          <a:p>
            <a:pPr eaLnBrk="1" hangingPunct="1"/>
            <a:r>
              <a:rPr lang="en-US" dirty="0"/>
              <a:t>Conventions</a:t>
            </a:r>
          </a:p>
          <a:p>
            <a:pPr marL="552450" lvl="1" eaLnBrk="1" hangingPunct="1"/>
            <a:r>
              <a:rPr lang="en-US" b="1" dirty="0">
                <a:solidFill>
                  <a:schemeClr val="accent2"/>
                </a:solidFill>
              </a:rPr>
              <a:t>Big </a:t>
            </a:r>
            <a:r>
              <a:rPr lang="en-US" b="1" dirty="0" smtClean="0">
                <a:solidFill>
                  <a:schemeClr val="accent2"/>
                </a:solidFill>
              </a:rPr>
              <a:t>Endian</a:t>
            </a:r>
            <a:r>
              <a:rPr lang="en-US" dirty="0" smtClean="0"/>
              <a:t>:		Sun</a:t>
            </a:r>
            <a:r>
              <a:rPr lang="en-US" dirty="0"/>
              <a:t>, PPC Mac, Internet</a:t>
            </a:r>
          </a:p>
          <a:p>
            <a:pPr marL="838200" lvl="2" eaLnBrk="1" hangingPunct="1"/>
            <a:r>
              <a:rPr lang="en-US" dirty="0"/>
              <a:t>Least significant byte has highest address</a:t>
            </a:r>
          </a:p>
          <a:p>
            <a:pPr marL="552450" lvl="1" eaLnBrk="1" hangingPunct="1"/>
            <a:r>
              <a:rPr lang="en-US" b="1" dirty="0">
                <a:solidFill>
                  <a:schemeClr val="accent2"/>
                </a:solidFill>
              </a:rPr>
              <a:t>Little </a:t>
            </a:r>
            <a:r>
              <a:rPr lang="en-US" b="1" dirty="0" smtClean="0">
                <a:solidFill>
                  <a:schemeClr val="accent2"/>
                </a:solidFill>
              </a:rPr>
              <a:t>Endian</a:t>
            </a:r>
            <a:r>
              <a:rPr lang="en-US" dirty="0" smtClean="0"/>
              <a:t>:	x86</a:t>
            </a:r>
            <a:endParaRPr lang="en-US" dirty="0"/>
          </a:p>
          <a:p>
            <a:pPr marL="838200" lvl="2" eaLnBrk="1" hangingPunct="1"/>
            <a:r>
              <a:rPr lang="en-US" dirty="0"/>
              <a:t>Least significant byte has lowest address</a:t>
            </a:r>
          </a:p>
        </p:txBody>
      </p:sp>
    </p:spTree>
    <p:extLst>
      <p:ext uri="{BB962C8B-B14F-4D97-AF65-F5344CB8AC3E}">
        <p14:creationId xmlns:p14="http://schemas.microsoft.com/office/powerpoint/2010/main" val="31010944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Byte Ordering Example</a:t>
            </a:r>
          </a:p>
        </p:txBody>
      </p:sp>
      <p:sp>
        <p:nvSpPr>
          <p:cNvPr id="4915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Big </a:t>
            </a:r>
            <a:r>
              <a:rPr lang="en-US" dirty="0" smtClean="0"/>
              <a:t>Endian</a:t>
            </a:r>
          </a:p>
          <a:p>
            <a:pPr lvl="1"/>
            <a:r>
              <a:rPr lang="en-US" dirty="0" smtClean="0"/>
              <a:t>Least </a:t>
            </a:r>
            <a:r>
              <a:rPr lang="en-US" dirty="0"/>
              <a:t>significant byte has highest address</a:t>
            </a:r>
          </a:p>
          <a:p>
            <a:pPr eaLnBrk="1" hangingPunct="1"/>
            <a:r>
              <a:rPr lang="en-US" dirty="0"/>
              <a:t>Little </a:t>
            </a:r>
            <a:r>
              <a:rPr lang="en-US" dirty="0" smtClean="0"/>
              <a:t>Endian</a:t>
            </a:r>
          </a:p>
          <a:p>
            <a:pPr lvl="1"/>
            <a:r>
              <a:rPr lang="en-US" dirty="0" smtClean="0"/>
              <a:t>Least </a:t>
            </a:r>
            <a:r>
              <a:rPr lang="en-US" dirty="0"/>
              <a:t>significant byte has lowest address</a:t>
            </a:r>
          </a:p>
          <a:p>
            <a:pPr eaLnBrk="1" hangingPunct="1"/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Variable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/>
              <a:t>has 4-byte representation </a:t>
            </a:r>
            <a:r>
              <a:rPr lang="en-US" dirty="0" smtClean="0"/>
              <a:t>0x01234567</a:t>
            </a:r>
          </a:p>
          <a:p>
            <a:pPr lvl="1"/>
            <a:r>
              <a:rPr lang="en-US" dirty="0" smtClean="0"/>
              <a:t>Address </a:t>
            </a:r>
            <a:r>
              <a:rPr lang="en-US" dirty="0"/>
              <a:t>given by </a:t>
            </a:r>
            <a:r>
              <a:rPr lang="en-US" dirty="0" smtClean="0"/>
              <a:t>&amp;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/>
              <a:t>is 0x100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52600" y="4648200"/>
            <a:ext cx="5486400" cy="635000"/>
            <a:chOff x="0" y="0"/>
            <a:chExt cx="3456" cy="40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864" y="0"/>
              <a:ext cx="433" cy="192"/>
              <a:chOff x="0" y="0"/>
              <a:chExt cx="433" cy="192"/>
            </a:xfrm>
          </p:grpSpPr>
          <p:sp>
            <p:nvSpPr>
              <p:cNvPr id="49242" name="Rectangle 7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43" name="Rectangle 8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0x100</a:t>
                </a:r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296" y="0"/>
              <a:ext cx="433" cy="192"/>
              <a:chOff x="0" y="0"/>
              <a:chExt cx="433" cy="192"/>
            </a:xfrm>
          </p:grpSpPr>
          <p:sp>
            <p:nvSpPr>
              <p:cNvPr id="49240" name="Rectangle 10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41" name="Rectangle 11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0x101</a:t>
                </a:r>
              </a:p>
            </p:txBody>
          </p:sp>
        </p:grp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1728" y="0"/>
              <a:ext cx="433" cy="192"/>
              <a:chOff x="0" y="0"/>
              <a:chExt cx="433" cy="192"/>
            </a:xfrm>
          </p:grpSpPr>
          <p:sp>
            <p:nvSpPr>
              <p:cNvPr id="49238" name="Rectangle 13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9" name="Rectangle 14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0x102</a:t>
                </a:r>
              </a:p>
            </p:txBody>
          </p:sp>
        </p:grp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2160" y="0"/>
              <a:ext cx="433" cy="192"/>
              <a:chOff x="0" y="0"/>
              <a:chExt cx="433" cy="192"/>
            </a:xfrm>
          </p:grpSpPr>
          <p:sp>
            <p:nvSpPr>
              <p:cNvPr id="49236" name="Rectangle 16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7" name="Rectangle 17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0x103</a:t>
                </a:r>
              </a:p>
            </p:txBody>
          </p:sp>
        </p:grpSp>
        <p:sp>
          <p:nvSpPr>
            <p:cNvPr id="49220" name="Rectangle 18"/>
            <p:cNvSpPr>
              <a:spLocks/>
            </p:cNvSpPr>
            <p:nvPr/>
          </p:nvSpPr>
          <p:spPr bwMode="auto">
            <a:xfrm>
              <a:off x="0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221" name="Rectangle 19"/>
            <p:cNvSpPr>
              <a:spLocks/>
            </p:cNvSpPr>
            <p:nvPr/>
          </p:nvSpPr>
          <p:spPr bwMode="auto">
            <a:xfrm>
              <a:off x="43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864" y="176"/>
              <a:ext cx="432" cy="224"/>
              <a:chOff x="0" y="0"/>
              <a:chExt cx="432" cy="224"/>
            </a:xfrm>
          </p:grpSpPr>
          <p:sp>
            <p:nvSpPr>
              <p:cNvPr id="49234" name="Rectangle 21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5" name="Rectangle 22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1296" y="176"/>
              <a:ext cx="432" cy="224"/>
              <a:chOff x="0" y="0"/>
              <a:chExt cx="432" cy="224"/>
            </a:xfrm>
          </p:grpSpPr>
          <p:sp>
            <p:nvSpPr>
              <p:cNvPr id="49232" name="Rectangle 24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3" name="Rectangle 25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1728" y="176"/>
              <a:ext cx="432" cy="224"/>
              <a:chOff x="0" y="0"/>
              <a:chExt cx="432" cy="224"/>
            </a:xfrm>
          </p:grpSpPr>
          <p:sp>
            <p:nvSpPr>
              <p:cNvPr id="49230" name="Rectangle 27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1" name="Rectangle 28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10" name="Group 29"/>
            <p:cNvGrpSpPr>
              <a:grpSpLocks/>
            </p:cNvGrpSpPr>
            <p:nvPr/>
          </p:nvGrpSpPr>
          <p:grpSpPr bwMode="auto">
            <a:xfrm>
              <a:off x="2160" y="176"/>
              <a:ext cx="432" cy="224"/>
              <a:chOff x="0" y="0"/>
              <a:chExt cx="432" cy="224"/>
            </a:xfrm>
          </p:grpSpPr>
          <p:sp>
            <p:nvSpPr>
              <p:cNvPr id="49228" name="Rectangle 3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29" name="Rectangle 31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  <p:sp>
          <p:nvSpPr>
            <p:cNvPr id="49226" name="Rectangle 32"/>
            <p:cNvSpPr>
              <a:spLocks/>
            </p:cNvSpPr>
            <p:nvPr/>
          </p:nvSpPr>
          <p:spPr bwMode="auto">
            <a:xfrm>
              <a:off x="259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227" name="Rectangle 33"/>
            <p:cNvSpPr>
              <a:spLocks/>
            </p:cNvSpPr>
            <p:nvPr/>
          </p:nvSpPr>
          <p:spPr bwMode="auto">
            <a:xfrm>
              <a:off x="3024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1752600" y="5486400"/>
            <a:ext cx="5486400" cy="635000"/>
            <a:chOff x="0" y="0"/>
            <a:chExt cx="3456" cy="400"/>
          </a:xfrm>
        </p:grpSpPr>
        <p:grpSp>
          <p:nvGrpSpPr>
            <p:cNvPr id="12" name="Group 35"/>
            <p:cNvGrpSpPr>
              <a:grpSpLocks/>
            </p:cNvGrpSpPr>
            <p:nvPr/>
          </p:nvGrpSpPr>
          <p:grpSpPr bwMode="auto">
            <a:xfrm>
              <a:off x="864" y="0"/>
              <a:ext cx="433" cy="192"/>
              <a:chOff x="0" y="0"/>
              <a:chExt cx="433" cy="192"/>
            </a:xfrm>
          </p:grpSpPr>
          <p:sp>
            <p:nvSpPr>
              <p:cNvPr id="49214" name="Rectangle 36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15" name="Rectangle 37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0x100</a:t>
                </a:r>
              </a:p>
            </p:txBody>
          </p:sp>
        </p:grpSp>
        <p:grpSp>
          <p:nvGrpSpPr>
            <p:cNvPr id="13" name="Group 38"/>
            <p:cNvGrpSpPr>
              <a:grpSpLocks/>
            </p:cNvGrpSpPr>
            <p:nvPr/>
          </p:nvGrpSpPr>
          <p:grpSpPr bwMode="auto">
            <a:xfrm>
              <a:off x="1296" y="0"/>
              <a:ext cx="433" cy="192"/>
              <a:chOff x="0" y="0"/>
              <a:chExt cx="433" cy="192"/>
            </a:xfrm>
          </p:grpSpPr>
          <p:sp>
            <p:nvSpPr>
              <p:cNvPr id="49212" name="Rectangle 39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13" name="Rectangle 40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0x101</a:t>
                </a:r>
              </a:p>
            </p:txBody>
          </p:sp>
        </p:grpSp>
        <p:grpSp>
          <p:nvGrpSpPr>
            <p:cNvPr id="14" name="Group 41"/>
            <p:cNvGrpSpPr>
              <a:grpSpLocks/>
            </p:cNvGrpSpPr>
            <p:nvPr/>
          </p:nvGrpSpPr>
          <p:grpSpPr bwMode="auto">
            <a:xfrm>
              <a:off x="1728" y="0"/>
              <a:ext cx="433" cy="192"/>
              <a:chOff x="0" y="0"/>
              <a:chExt cx="433" cy="192"/>
            </a:xfrm>
          </p:grpSpPr>
          <p:sp>
            <p:nvSpPr>
              <p:cNvPr id="49210" name="Rectangle 42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11" name="Rectangle 43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0x102</a:t>
                </a:r>
              </a:p>
            </p:txBody>
          </p:sp>
        </p:grpSp>
        <p:grpSp>
          <p:nvGrpSpPr>
            <p:cNvPr id="15" name="Group 44"/>
            <p:cNvGrpSpPr>
              <a:grpSpLocks/>
            </p:cNvGrpSpPr>
            <p:nvPr/>
          </p:nvGrpSpPr>
          <p:grpSpPr bwMode="auto">
            <a:xfrm>
              <a:off x="2160" y="0"/>
              <a:ext cx="433" cy="192"/>
              <a:chOff x="0" y="0"/>
              <a:chExt cx="433" cy="192"/>
            </a:xfrm>
          </p:grpSpPr>
          <p:sp>
            <p:nvSpPr>
              <p:cNvPr id="49208" name="Rectangle 45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9" name="Rectangle 46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0x103</a:t>
                </a:r>
              </a:p>
            </p:txBody>
          </p:sp>
        </p:grpSp>
        <p:sp>
          <p:nvSpPr>
            <p:cNvPr id="49192" name="Rectangle 47"/>
            <p:cNvSpPr>
              <a:spLocks/>
            </p:cNvSpPr>
            <p:nvPr/>
          </p:nvSpPr>
          <p:spPr bwMode="auto">
            <a:xfrm>
              <a:off x="0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193" name="Rectangle 48"/>
            <p:cNvSpPr>
              <a:spLocks/>
            </p:cNvSpPr>
            <p:nvPr/>
          </p:nvSpPr>
          <p:spPr bwMode="auto">
            <a:xfrm>
              <a:off x="43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grpSp>
          <p:nvGrpSpPr>
            <p:cNvPr id="16" name="Group 49"/>
            <p:cNvGrpSpPr>
              <a:grpSpLocks/>
            </p:cNvGrpSpPr>
            <p:nvPr/>
          </p:nvGrpSpPr>
          <p:grpSpPr bwMode="auto">
            <a:xfrm>
              <a:off x="864" y="176"/>
              <a:ext cx="432" cy="224"/>
              <a:chOff x="0" y="0"/>
              <a:chExt cx="432" cy="224"/>
            </a:xfrm>
          </p:grpSpPr>
          <p:sp>
            <p:nvSpPr>
              <p:cNvPr id="49206" name="Rectangle 5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7" name="Rectangle 51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  <p:grpSp>
          <p:nvGrpSpPr>
            <p:cNvPr id="17" name="Group 52"/>
            <p:cNvGrpSpPr>
              <a:grpSpLocks/>
            </p:cNvGrpSpPr>
            <p:nvPr/>
          </p:nvGrpSpPr>
          <p:grpSpPr bwMode="auto">
            <a:xfrm>
              <a:off x="1296" y="176"/>
              <a:ext cx="432" cy="224"/>
              <a:chOff x="0" y="0"/>
              <a:chExt cx="432" cy="224"/>
            </a:xfrm>
          </p:grpSpPr>
          <p:sp>
            <p:nvSpPr>
              <p:cNvPr id="49204" name="Rectangle 5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5" name="Rectangle 54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18" name="Group 55"/>
            <p:cNvGrpSpPr>
              <a:grpSpLocks/>
            </p:cNvGrpSpPr>
            <p:nvPr/>
          </p:nvGrpSpPr>
          <p:grpSpPr bwMode="auto">
            <a:xfrm>
              <a:off x="1728" y="176"/>
              <a:ext cx="432" cy="224"/>
              <a:chOff x="0" y="0"/>
              <a:chExt cx="432" cy="224"/>
            </a:xfrm>
          </p:grpSpPr>
          <p:sp>
            <p:nvSpPr>
              <p:cNvPr id="49202" name="Rectangle 5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3" name="Rectangle 57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19" name="Group 58"/>
            <p:cNvGrpSpPr>
              <a:grpSpLocks/>
            </p:cNvGrpSpPr>
            <p:nvPr/>
          </p:nvGrpSpPr>
          <p:grpSpPr bwMode="auto">
            <a:xfrm>
              <a:off x="2160" y="176"/>
              <a:ext cx="432" cy="224"/>
              <a:chOff x="0" y="0"/>
              <a:chExt cx="432" cy="224"/>
            </a:xfrm>
          </p:grpSpPr>
          <p:sp>
            <p:nvSpPr>
              <p:cNvPr id="49200" name="Rectangle 59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1" name="Rectangle 60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  <p:sp>
          <p:nvSpPr>
            <p:cNvPr id="49198" name="Rectangle 61"/>
            <p:cNvSpPr>
              <a:spLocks/>
            </p:cNvSpPr>
            <p:nvPr/>
          </p:nvSpPr>
          <p:spPr bwMode="auto">
            <a:xfrm>
              <a:off x="259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199" name="Rectangle 62"/>
            <p:cNvSpPr>
              <a:spLocks/>
            </p:cNvSpPr>
            <p:nvPr/>
          </p:nvSpPr>
          <p:spPr bwMode="auto">
            <a:xfrm>
              <a:off x="3024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49160" name="Rectangle 63"/>
          <p:cNvSpPr>
            <a:spLocks/>
          </p:cNvSpPr>
          <p:nvPr/>
        </p:nvSpPr>
        <p:spPr bwMode="auto">
          <a:xfrm>
            <a:off x="533400" y="4572000"/>
            <a:ext cx="17907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5400" tIns="25400" rIns="63500" bIns="25400">
            <a:prstTxWarp prst="textNoShape">
              <a:avLst/>
            </a:prstTxWarp>
          </a:bodyPr>
          <a:lstStyle/>
          <a:p>
            <a:pPr marL="12700" eaLnBrk="1" hangingPunct="1">
              <a:lnSpc>
                <a:spcPct val="95000"/>
              </a:lnSpc>
            </a:pPr>
            <a:r>
              <a:rPr lang="en-US" sz="1800">
                <a:solidFill>
                  <a:srgbClr val="98000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Big Endian</a:t>
            </a:r>
          </a:p>
        </p:txBody>
      </p:sp>
      <p:sp>
        <p:nvSpPr>
          <p:cNvPr id="49161" name="Rectangle 64"/>
          <p:cNvSpPr>
            <a:spLocks/>
          </p:cNvSpPr>
          <p:nvPr/>
        </p:nvSpPr>
        <p:spPr bwMode="auto">
          <a:xfrm>
            <a:off x="533400" y="5410200"/>
            <a:ext cx="17907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5400" tIns="25400" rIns="63500" bIns="25400">
            <a:prstTxWarp prst="textNoShape">
              <a:avLst/>
            </a:prstTxWarp>
          </a:bodyPr>
          <a:lstStyle/>
          <a:p>
            <a:pPr marL="12700" eaLnBrk="1" hangingPunct="1">
              <a:lnSpc>
                <a:spcPct val="95000"/>
              </a:lnSpc>
            </a:pPr>
            <a:r>
              <a:rPr lang="en-US" sz="1800">
                <a:solidFill>
                  <a:srgbClr val="98000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Little Endian</a:t>
            </a:r>
          </a:p>
        </p:txBody>
      </p:sp>
      <p:grpSp>
        <p:nvGrpSpPr>
          <p:cNvPr id="20" name="Group 65"/>
          <p:cNvGrpSpPr>
            <a:grpSpLocks/>
          </p:cNvGrpSpPr>
          <p:nvPr/>
        </p:nvGrpSpPr>
        <p:grpSpPr bwMode="auto">
          <a:xfrm>
            <a:off x="3124200" y="4927600"/>
            <a:ext cx="2743200" cy="355600"/>
            <a:chOff x="0" y="0"/>
            <a:chExt cx="1728" cy="224"/>
          </a:xfrm>
        </p:grpSpPr>
        <p:grpSp>
          <p:nvGrpSpPr>
            <p:cNvPr id="21" name="Group 66"/>
            <p:cNvGrpSpPr>
              <a:grpSpLocks/>
            </p:cNvGrpSpPr>
            <p:nvPr/>
          </p:nvGrpSpPr>
          <p:grpSpPr bwMode="auto">
            <a:xfrm>
              <a:off x="0" y="0"/>
              <a:ext cx="432" cy="224"/>
              <a:chOff x="0" y="0"/>
              <a:chExt cx="432" cy="224"/>
            </a:xfrm>
          </p:grpSpPr>
          <p:sp>
            <p:nvSpPr>
              <p:cNvPr id="49186" name="Rectangle 67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7" name="Rectangle 68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  <p:grpSp>
          <p:nvGrpSpPr>
            <p:cNvPr id="22" name="Group 69"/>
            <p:cNvGrpSpPr>
              <a:grpSpLocks/>
            </p:cNvGrpSpPr>
            <p:nvPr/>
          </p:nvGrpSpPr>
          <p:grpSpPr bwMode="auto">
            <a:xfrm>
              <a:off x="432" y="0"/>
              <a:ext cx="432" cy="224"/>
              <a:chOff x="0" y="0"/>
              <a:chExt cx="432" cy="224"/>
            </a:xfrm>
          </p:grpSpPr>
          <p:sp>
            <p:nvSpPr>
              <p:cNvPr id="49184" name="Rectangle 7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5" name="Rectangle 71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23" name="Group 72"/>
            <p:cNvGrpSpPr>
              <a:grpSpLocks/>
            </p:cNvGrpSpPr>
            <p:nvPr/>
          </p:nvGrpSpPr>
          <p:grpSpPr bwMode="auto">
            <a:xfrm>
              <a:off x="864" y="0"/>
              <a:ext cx="432" cy="224"/>
              <a:chOff x="0" y="0"/>
              <a:chExt cx="432" cy="224"/>
            </a:xfrm>
          </p:grpSpPr>
          <p:sp>
            <p:nvSpPr>
              <p:cNvPr id="49182" name="Rectangle 7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3" name="Rectangle 74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24" name="Group 75"/>
            <p:cNvGrpSpPr>
              <a:grpSpLocks/>
            </p:cNvGrpSpPr>
            <p:nvPr/>
          </p:nvGrpSpPr>
          <p:grpSpPr bwMode="auto">
            <a:xfrm>
              <a:off x="1296" y="0"/>
              <a:ext cx="432" cy="224"/>
              <a:chOff x="0" y="0"/>
              <a:chExt cx="432" cy="224"/>
            </a:xfrm>
          </p:grpSpPr>
          <p:sp>
            <p:nvSpPr>
              <p:cNvPr id="49180" name="Rectangle 7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1" name="Rectangle 77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</p:grpSp>
      <p:grpSp>
        <p:nvGrpSpPr>
          <p:cNvPr id="25" name="Group 78"/>
          <p:cNvGrpSpPr>
            <a:grpSpLocks/>
          </p:cNvGrpSpPr>
          <p:nvPr/>
        </p:nvGrpSpPr>
        <p:grpSpPr bwMode="auto">
          <a:xfrm>
            <a:off x="3124200" y="5765800"/>
            <a:ext cx="2743200" cy="355600"/>
            <a:chOff x="0" y="0"/>
            <a:chExt cx="1728" cy="224"/>
          </a:xfrm>
        </p:grpSpPr>
        <p:grpSp>
          <p:nvGrpSpPr>
            <p:cNvPr id="26" name="Group 79"/>
            <p:cNvGrpSpPr>
              <a:grpSpLocks/>
            </p:cNvGrpSpPr>
            <p:nvPr/>
          </p:nvGrpSpPr>
          <p:grpSpPr bwMode="auto">
            <a:xfrm>
              <a:off x="0" y="0"/>
              <a:ext cx="432" cy="224"/>
              <a:chOff x="0" y="0"/>
              <a:chExt cx="432" cy="224"/>
            </a:xfrm>
          </p:grpSpPr>
          <p:sp>
            <p:nvSpPr>
              <p:cNvPr id="49174" name="Rectangle 8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75" name="Rectangle 81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  <p:grpSp>
          <p:nvGrpSpPr>
            <p:cNvPr id="27" name="Group 82"/>
            <p:cNvGrpSpPr>
              <a:grpSpLocks/>
            </p:cNvGrpSpPr>
            <p:nvPr/>
          </p:nvGrpSpPr>
          <p:grpSpPr bwMode="auto">
            <a:xfrm>
              <a:off x="432" y="0"/>
              <a:ext cx="432" cy="224"/>
              <a:chOff x="0" y="0"/>
              <a:chExt cx="432" cy="224"/>
            </a:xfrm>
          </p:grpSpPr>
          <p:sp>
            <p:nvSpPr>
              <p:cNvPr id="49172" name="Rectangle 8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73" name="Rectangle 84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28" name="Group 85"/>
            <p:cNvGrpSpPr>
              <a:grpSpLocks/>
            </p:cNvGrpSpPr>
            <p:nvPr/>
          </p:nvGrpSpPr>
          <p:grpSpPr bwMode="auto">
            <a:xfrm>
              <a:off x="864" y="0"/>
              <a:ext cx="432" cy="224"/>
              <a:chOff x="0" y="0"/>
              <a:chExt cx="432" cy="224"/>
            </a:xfrm>
          </p:grpSpPr>
          <p:sp>
            <p:nvSpPr>
              <p:cNvPr id="49170" name="Rectangle 8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71" name="Rectangle 87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29" name="Group 88"/>
            <p:cNvGrpSpPr>
              <a:grpSpLocks/>
            </p:cNvGrpSpPr>
            <p:nvPr/>
          </p:nvGrpSpPr>
          <p:grpSpPr bwMode="auto">
            <a:xfrm>
              <a:off x="1296" y="0"/>
              <a:ext cx="432" cy="224"/>
              <a:chOff x="0" y="0"/>
              <a:chExt cx="432" cy="224"/>
            </a:xfrm>
          </p:grpSpPr>
          <p:sp>
            <p:nvSpPr>
              <p:cNvPr id="49168" name="Rectangle 89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69" name="Rectangle 90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673644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Examining Data Representations</a:t>
            </a:r>
          </a:p>
        </p:txBody>
      </p:sp>
      <p:sp>
        <p:nvSpPr>
          <p:cNvPr id="5120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Code to Print Byte Representation of Data</a:t>
            </a:r>
          </a:p>
          <a:p>
            <a:pPr marL="552450" lvl="1" eaLnBrk="1" hangingPunct="1"/>
            <a:r>
              <a:rPr lang="en-US" dirty="0"/>
              <a:t>Casting pointer to unsigned char * creates byte array</a:t>
            </a:r>
          </a:p>
        </p:txBody>
      </p:sp>
      <p:sp>
        <p:nvSpPr>
          <p:cNvPr id="51206" name="Rectangle 5"/>
          <p:cNvSpPr>
            <a:spLocks/>
          </p:cNvSpPr>
          <p:nvPr/>
        </p:nvSpPr>
        <p:spPr bwMode="auto">
          <a:xfrm>
            <a:off x="5092700" y="5307013"/>
            <a:ext cx="2857500" cy="965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 eaLnBrk="1" hangingPunct="1">
              <a:tabLst>
                <a:tab pos="785813" algn="l"/>
              </a:tabLst>
            </a:pPr>
            <a:r>
              <a:rPr lang="en-US" sz="18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Printf directives:</a:t>
            </a:r>
          </a:p>
          <a:p>
            <a:pPr marL="39688" eaLnBrk="1" hangingPunct="1">
              <a:tabLst>
                <a:tab pos="785813" algn="l"/>
              </a:tabLst>
            </a:pPr>
            <a:r>
              <a:rPr lang="en-US" sz="1800" b="0">
                <a:solidFill>
                  <a:srgbClr val="00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%p</a:t>
            </a:r>
            <a:r>
              <a:rPr lang="en-US" sz="18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:	</a:t>
            </a:r>
            <a:r>
              <a:rPr lang="en-US" sz="1800" b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Print pointer</a:t>
            </a:r>
            <a:endParaRPr lang="en-US" sz="1800">
              <a:solidFill>
                <a:srgbClr val="000000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39688" eaLnBrk="1" hangingPunct="1">
              <a:tabLst>
                <a:tab pos="785813" algn="l"/>
              </a:tabLst>
            </a:pPr>
            <a:r>
              <a:rPr lang="en-US" sz="1800" b="0">
                <a:solidFill>
                  <a:srgbClr val="00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%x</a:t>
            </a:r>
            <a:r>
              <a:rPr lang="en-US" sz="18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:	</a:t>
            </a:r>
            <a:r>
              <a:rPr lang="en-US" sz="1800" b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Print Hexadecimal</a:t>
            </a:r>
          </a:p>
        </p:txBody>
      </p:sp>
      <p:sp>
        <p:nvSpPr>
          <p:cNvPr id="16390" name="Rectangle 6"/>
          <p:cNvSpPr>
            <a:spLocks/>
          </p:cNvSpPr>
          <p:nvPr/>
        </p:nvSpPr>
        <p:spPr bwMode="auto">
          <a:xfrm>
            <a:off x="1193800" y="2362200"/>
            <a:ext cx="6743700" cy="2641600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rgbClr val="000000">
                <a:alpha val="75000"/>
              </a:srgbClr>
            </a:outerShdw>
          </a:effectLst>
        </p:spPr>
        <p:txBody>
          <a:bodyPr lIns="50800" tIns="50800" bIns="50800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unsigned char *pointer;</a:t>
            </a:r>
          </a:p>
          <a:p>
            <a:pPr eaLnBrk="1" hangingPunct="1">
              <a:defRPr/>
            </a:pPr>
            <a:endParaRPr lang="en-US" sz="1600" dirty="0">
              <a:solidFill>
                <a:srgbClr val="000000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void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show_bytes(pointer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start,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len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){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for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&lt;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len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++)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printf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(”%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p\t0x%.2x\n",start+i,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start[i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]);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printf("\n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");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0496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/>
        </p:nvSpPr>
        <p:spPr bwMode="auto">
          <a:xfrm>
            <a:off x="4432300" y="2324100"/>
            <a:ext cx="4381500" cy="3149600"/>
          </a:xfrm>
          <a:prstGeom prst="rect">
            <a:avLst/>
          </a:prstGeom>
          <a:solidFill>
            <a:srgbClr val="F2F2F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749300" y="4762500"/>
            <a:ext cx="2730500" cy="1841500"/>
          </a:xfrm>
          <a:prstGeom prst="rect">
            <a:avLst/>
          </a:prstGeom>
          <a:solidFill>
            <a:srgbClr val="F2F2F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18435" name="Rectangle 3"/>
          <p:cNvSpPr>
            <a:spLocks/>
          </p:cNvSpPr>
          <p:nvPr/>
        </p:nvSpPr>
        <p:spPr bwMode="auto">
          <a:xfrm>
            <a:off x="749300" y="2222500"/>
            <a:ext cx="2730500" cy="1841500"/>
          </a:xfrm>
          <a:prstGeom prst="rect">
            <a:avLst/>
          </a:prstGeom>
          <a:solidFill>
            <a:srgbClr val="F2F2F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325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Representing Integers</a:t>
            </a:r>
          </a:p>
        </p:txBody>
      </p:sp>
      <p:sp>
        <p:nvSpPr>
          <p:cNvPr id="18439" name="Rectangle 7"/>
          <p:cNvSpPr>
            <a:spLocks/>
          </p:cNvSpPr>
          <p:nvPr/>
        </p:nvSpPr>
        <p:spPr bwMode="auto">
          <a:xfrm>
            <a:off x="5080000" y="292100"/>
            <a:ext cx="3975100" cy="1295400"/>
          </a:xfrm>
          <a:prstGeom prst="rect">
            <a:avLst/>
          </a:prstGeom>
          <a:solidFill>
            <a:srgbClr val="FFFF99"/>
          </a:solidFill>
          <a:ln w="12700" cap="flat">
            <a:solidFill>
              <a:srgbClr val="000066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50800" tIns="50800" bIns="50800">
            <a:prstTxWarp prst="textNoShape">
              <a:avLst/>
            </a:prstTxWarp>
          </a:bodyPr>
          <a:lstStyle/>
          <a:p>
            <a:pPr eaLnBrk="1" hangingPunct="1">
              <a:spcBef>
                <a:spcPts val="1100"/>
              </a:spcBef>
              <a:tabLst>
                <a:tab pos="1130300" algn="l"/>
                <a:tab pos="1866900" algn="l"/>
                <a:tab pos="1130300" algn="l"/>
                <a:tab pos="1866900" algn="l"/>
                <a:tab pos="1130300" algn="l"/>
                <a:tab pos="1866900" algn="l"/>
              </a:tabLst>
              <a:defRPr/>
            </a:pPr>
            <a:r>
              <a: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Decimal:	</a:t>
            </a: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15213</a:t>
            </a:r>
          </a:p>
          <a:p>
            <a:pPr eaLnBrk="1" hangingPunct="1">
              <a:spcBef>
                <a:spcPts val="1100"/>
              </a:spcBef>
              <a:tabLst>
                <a:tab pos="1130300" algn="l"/>
                <a:tab pos="1866900" algn="l"/>
                <a:tab pos="1130300" algn="l"/>
                <a:tab pos="1866900" algn="l"/>
                <a:tab pos="1130300" algn="l"/>
                <a:tab pos="1866900" algn="l"/>
              </a:tabLst>
              <a:defRPr/>
            </a:pPr>
            <a:r>
              <a: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Binary:</a:t>
            </a: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	0011 1011 0110 1101</a:t>
            </a:r>
          </a:p>
          <a:p>
            <a:pPr eaLnBrk="1" hangingPunct="1">
              <a:spcBef>
                <a:spcPts val="1100"/>
              </a:spcBef>
              <a:tabLst>
                <a:tab pos="1130300" algn="l"/>
                <a:tab pos="1866900" algn="l"/>
                <a:tab pos="1130300" algn="l"/>
                <a:tab pos="1866900" algn="l"/>
                <a:tab pos="1130300" algn="l"/>
                <a:tab pos="1866900" algn="l"/>
              </a:tabLst>
              <a:defRPr/>
            </a:pPr>
            <a:r>
              <a: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Hex:</a:t>
            </a: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	  3    B    6    D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36600" y="2208213"/>
            <a:ext cx="1476375" cy="1703387"/>
            <a:chOff x="0" y="0"/>
            <a:chExt cx="930" cy="1073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98" name="Rectangle 11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9" name="Rectangle 12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96" name="Rectangle 14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7" name="Rectangle 15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94" name="Rectangle 1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5" name="Rectangle 1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7" name="Group 19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92" name="Rectangle 2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3" name="Rectangle 2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387" name="Rectangle 22"/>
            <p:cNvSpPr>
              <a:spLocks/>
            </p:cNvSpPr>
            <p:nvPr/>
          </p:nvSpPr>
          <p:spPr bwMode="auto">
            <a:xfrm>
              <a:off x="0" y="0"/>
              <a:ext cx="930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IA32, x86-64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2641600" y="2208213"/>
            <a:ext cx="617538" cy="1703387"/>
            <a:chOff x="0" y="0"/>
            <a:chExt cx="389" cy="1073"/>
          </a:xfrm>
        </p:grpSpPr>
        <p:grpSp>
          <p:nvGrpSpPr>
            <p:cNvPr id="9" name="Group 24"/>
            <p:cNvGrpSpPr>
              <a:grpSpLocks/>
            </p:cNvGrpSpPr>
            <p:nvPr/>
          </p:nvGrpSpPr>
          <p:grpSpPr bwMode="auto">
            <a:xfrm>
              <a:off x="0" y="273"/>
              <a:ext cx="384" cy="800"/>
              <a:chOff x="0" y="0"/>
              <a:chExt cx="384" cy="800"/>
            </a:xfrm>
          </p:grpSpPr>
          <p:grpSp>
            <p:nvGrpSpPr>
              <p:cNvPr id="10" name="Group 25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84" name="Rectangle 26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85" name="Rectangle 27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11" name="Group 28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82" name="Rectangle 29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83" name="Rectangle 30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12" name="Group 31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80" name="Rectangle 32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81" name="Rectangle 33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13" name="Group 34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78" name="Rectangle 35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79" name="Rectangle 36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373" name="Rectangle 37"/>
            <p:cNvSpPr>
              <a:spLocks/>
            </p:cNvSpPr>
            <p:nvPr/>
          </p:nvSpPr>
          <p:spPr bwMode="auto">
            <a:xfrm>
              <a:off x="20" y="0"/>
              <a:ext cx="36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Sun</a:t>
              </a:r>
            </a:p>
          </p:txBody>
        </p:sp>
      </p:grpSp>
      <p:grpSp>
        <p:nvGrpSpPr>
          <p:cNvPr id="14" name="Group 38"/>
          <p:cNvGrpSpPr>
            <a:grpSpLocks/>
          </p:cNvGrpSpPr>
          <p:nvPr/>
        </p:nvGrpSpPr>
        <p:grpSpPr bwMode="auto">
          <a:xfrm>
            <a:off x="1574800" y="2819400"/>
            <a:ext cx="1066800" cy="914400"/>
            <a:chOff x="0" y="0"/>
            <a:chExt cx="672" cy="576"/>
          </a:xfrm>
        </p:grpSpPr>
        <p:sp>
          <p:nvSpPr>
            <p:cNvPr id="53368" name="Line 39"/>
            <p:cNvSpPr>
              <a:spLocks noChangeShapeType="1"/>
            </p:cNvSpPr>
            <p:nvPr/>
          </p:nvSpPr>
          <p:spPr bwMode="auto">
            <a:xfrm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69" name="Line 40"/>
            <p:cNvSpPr>
              <a:spLocks noChangeShapeType="1"/>
            </p:cNvSpPr>
            <p:nvPr/>
          </p:nvSpPr>
          <p:spPr bwMode="auto">
            <a:xfrm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70" name="Line 41"/>
            <p:cNvSpPr>
              <a:spLocks noChangeShapeType="1"/>
            </p:cNvSpPr>
            <p:nvPr/>
          </p:nvSpPr>
          <p:spPr bwMode="auto">
            <a:xfrm rot="10800000" flipH="1"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71" name="Line 42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53260" name="Rectangle 43"/>
          <p:cNvSpPr>
            <a:spLocks/>
          </p:cNvSpPr>
          <p:nvPr/>
        </p:nvSpPr>
        <p:spPr bwMode="auto">
          <a:xfrm>
            <a:off x="357188" y="1752600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/>
            <a:r>
              <a:rPr lang="en-US" b="0">
                <a:solidFill>
                  <a:srgbClr val="00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int A = 15213;</a:t>
            </a:r>
          </a:p>
        </p:txBody>
      </p:sp>
      <p:grpSp>
        <p:nvGrpSpPr>
          <p:cNvPr id="15" name="Group 44"/>
          <p:cNvGrpSpPr>
            <a:grpSpLocks/>
          </p:cNvGrpSpPr>
          <p:nvPr/>
        </p:nvGrpSpPr>
        <p:grpSpPr bwMode="auto">
          <a:xfrm>
            <a:off x="749300" y="4773613"/>
            <a:ext cx="1476375" cy="1703387"/>
            <a:chOff x="0" y="0"/>
            <a:chExt cx="930" cy="1073"/>
          </a:xfrm>
        </p:grpSpPr>
        <p:grpSp>
          <p:nvGrpSpPr>
            <p:cNvPr id="16" name="Group 45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17" name="Group 46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66" name="Rectangle 4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7" name="Rectangle 4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93</a:t>
                  </a:r>
                </a:p>
              </p:txBody>
            </p:sp>
          </p:grpSp>
          <p:grpSp>
            <p:nvGrpSpPr>
              <p:cNvPr id="18" name="Group 49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64" name="Rectangle 5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5" name="Rectangle 5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C4</a:t>
                  </a:r>
                </a:p>
              </p:txBody>
            </p:sp>
          </p:grpSp>
          <p:grpSp>
            <p:nvGrpSpPr>
              <p:cNvPr id="19" name="Group 52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62" name="Rectangle 53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3" name="Rectangle 54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  <p:grpSp>
            <p:nvGrpSpPr>
              <p:cNvPr id="20" name="Group 55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60" name="Rectangle 56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1" name="Rectangle 57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</p:grpSp>
        <p:sp>
          <p:nvSpPr>
            <p:cNvPr id="53355" name="Rectangle 58"/>
            <p:cNvSpPr>
              <a:spLocks/>
            </p:cNvSpPr>
            <p:nvPr/>
          </p:nvSpPr>
          <p:spPr bwMode="auto">
            <a:xfrm>
              <a:off x="0" y="0"/>
              <a:ext cx="930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IA32, x86-64</a:t>
              </a:r>
            </a:p>
          </p:txBody>
        </p:sp>
      </p:grpSp>
      <p:grpSp>
        <p:nvGrpSpPr>
          <p:cNvPr id="21" name="Group 59"/>
          <p:cNvGrpSpPr>
            <a:grpSpLocks/>
          </p:cNvGrpSpPr>
          <p:nvPr/>
        </p:nvGrpSpPr>
        <p:grpSpPr bwMode="auto">
          <a:xfrm>
            <a:off x="2654300" y="4773613"/>
            <a:ext cx="617538" cy="1703387"/>
            <a:chOff x="0" y="0"/>
            <a:chExt cx="389" cy="1073"/>
          </a:xfrm>
        </p:grpSpPr>
        <p:grpSp>
          <p:nvGrpSpPr>
            <p:cNvPr id="22" name="Group 60"/>
            <p:cNvGrpSpPr>
              <a:grpSpLocks/>
            </p:cNvGrpSpPr>
            <p:nvPr/>
          </p:nvGrpSpPr>
          <p:grpSpPr bwMode="auto">
            <a:xfrm>
              <a:off x="0" y="273"/>
              <a:ext cx="384" cy="800"/>
              <a:chOff x="0" y="0"/>
              <a:chExt cx="384" cy="800"/>
            </a:xfrm>
          </p:grpSpPr>
          <p:grpSp>
            <p:nvGrpSpPr>
              <p:cNvPr id="23" name="Group 61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52" name="Rectangle 62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53" name="Rectangle 63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C4</a:t>
                  </a:r>
                </a:p>
              </p:txBody>
            </p:sp>
          </p:grpSp>
          <p:grpSp>
            <p:nvGrpSpPr>
              <p:cNvPr id="24" name="Group 64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50" name="Rectangle 65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51" name="Rectangle 66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93</a:t>
                  </a:r>
                </a:p>
              </p:txBody>
            </p:sp>
          </p:grpSp>
          <p:grpSp>
            <p:nvGrpSpPr>
              <p:cNvPr id="25" name="Group 67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48" name="Rectangle 68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49" name="Rectangle 69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  <p:grpSp>
            <p:nvGrpSpPr>
              <p:cNvPr id="26" name="Group 70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46" name="Rectangle 71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47" name="Rectangle 72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</p:grpSp>
        <p:sp>
          <p:nvSpPr>
            <p:cNvPr id="53341" name="Rectangle 73"/>
            <p:cNvSpPr>
              <a:spLocks/>
            </p:cNvSpPr>
            <p:nvPr/>
          </p:nvSpPr>
          <p:spPr bwMode="auto">
            <a:xfrm>
              <a:off x="20" y="0"/>
              <a:ext cx="36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Sun</a:t>
              </a:r>
            </a:p>
          </p:txBody>
        </p:sp>
      </p:grpSp>
      <p:grpSp>
        <p:nvGrpSpPr>
          <p:cNvPr id="27" name="Group 74"/>
          <p:cNvGrpSpPr>
            <a:grpSpLocks/>
          </p:cNvGrpSpPr>
          <p:nvPr/>
        </p:nvGrpSpPr>
        <p:grpSpPr bwMode="auto">
          <a:xfrm>
            <a:off x="1587500" y="5384800"/>
            <a:ext cx="1066800" cy="914400"/>
            <a:chOff x="0" y="0"/>
            <a:chExt cx="672" cy="576"/>
          </a:xfrm>
        </p:grpSpPr>
        <p:sp>
          <p:nvSpPr>
            <p:cNvPr id="53336" name="Line 75"/>
            <p:cNvSpPr>
              <a:spLocks noChangeShapeType="1"/>
            </p:cNvSpPr>
            <p:nvPr/>
          </p:nvSpPr>
          <p:spPr bwMode="auto">
            <a:xfrm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37" name="Line 76"/>
            <p:cNvSpPr>
              <a:spLocks noChangeShapeType="1"/>
            </p:cNvSpPr>
            <p:nvPr/>
          </p:nvSpPr>
          <p:spPr bwMode="auto">
            <a:xfrm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38" name="Line 77"/>
            <p:cNvSpPr>
              <a:spLocks noChangeShapeType="1"/>
            </p:cNvSpPr>
            <p:nvPr/>
          </p:nvSpPr>
          <p:spPr bwMode="auto">
            <a:xfrm rot="10800000" flipH="1"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39" name="Line 78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53264" name="Rectangle 79"/>
          <p:cNvSpPr>
            <a:spLocks/>
          </p:cNvSpPr>
          <p:nvPr/>
        </p:nvSpPr>
        <p:spPr bwMode="auto">
          <a:xfrm>
            <a:off x="3810000" y="6030913"/>
            <a:ext cx="3939476" cy="65659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 dirty="0" smtClean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Signed integer (two’s complement)</a:t>
            </a:r>
          </a:p>
          <a:p>
            <a:pPr eaLnBrk="1" hangingPunct="1"/>
            <a:r>
              <a:rPr lang="en-US" sz="1800" dirty="0" smtClean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representation</a:t>
            </a:r>
            <a:endParaRPr lang="en-US" sz="1800" dirty="0">
              <a:solidFill>
                <a:srgbClr val="000066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53265" name="Line 80"/>
          <p:cNvSpPr>
            <a:spLocks noChangeShapeType="1"/>
          </p:cNvSpPr>
          <p:nvPr/>
        </p:nvSpPr>
        <p:spPr bwMode="auto">
          <a:xfrm rot="10800000">
            <a:off x="3352800" y="5638800"/>
            <a:ext cx="914400" cy="38100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triangl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3266" name="Rectangle 81"/>
          <p:cNvSpPr>
            <a:spLocks/>
          </p:cNvSpPr>
          <p:nvPr/>
        </p:nvSpPr>
        <p:spPr bwMode="auto">
          <a:xfrm>
            <a:off x="355600" y="4318000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/>
            <a:r>
              <a:rPr lang="en-US" b="0">
                <a:solidFill>
                  <a:srgbClr val="00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int B = -15213;</a:t>
            </a:r>
          </a:p>
        </p:txBody>
      </p:sp>
      <p:sp>
        <p:nvSpPr>
          <p:cNvPr id="53267" name="Rectangle 82"/>
          <p:cNvSpPr>
            <a:spLocks/>
          </p:cNvSpPr>
          <p:nvPr/>
        </p:nvSpPr>
        <p:spPr bwMode="auto">
          <a:xfrm>
            <a:off x="4152900" y="1866900"/>
            <a:ext cx="3733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/>
            <a:r>
              <a:rPr lang="en-US" b="0">
                <a:solidFill>
                  <a:srgbClr val="00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long int C = 15213;</a:t>
            </a:r>
          </a:p>
        </p:txBody>
      </p:sp>
      <p:grpSp>
        <p:nvGrpSpPr>
          <p:cNvPr id="28" name="Group 83"/>
          <p:cNvGrpSpPr>
            <a:grpSpLocks/>
          </p:cNvGrpSpPr>
          <p:nvPr/>
        </p:nvGrpSpPr>
        <p:grpSpPr bwMode="auto">
          <a:xfrm>
            <a:off x="6337300" y="4051300"/>
            <a:ext cx="609600" cy="1270000"/>
            <a:chOff x="0" y="0"/>
            <a:chExt cx="384" cy="800"/>
          </a:xfrm>
        </p:grpSpPr>
        <p:grpSp>
          <p:nvGrpSpPr>
            <p:cNvPr id="29" name="Group 84"/>
            <p:cNvGrpSpPr>
              <a:grpSpLocks/>
            </p:cNvGrpSpPr>
            <p:nvPr/>
          </p:nvGrpSpPr>
          <p:grpSpPr bwMode="auto">
            <a:xfrm>
              <a:off x="0" y="0"/>
              <a:ext cx="384" cy="224"/>
              <a:chOff x="0" y="0"/>
              <a:chExt cx="384" cy="224"/>
            </a:xfrm>
          </p:grpSpPr>
          <p:sp>
            <p:nvSpPr>
              <p:cNvPr id="53334" name="Rectangle 85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35" name="Rectangle 86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  <p:grpSp>
          <p:nvGrpSpPr>
            <p:cNvPr id="30" name="Group 87"/>
            <p:cNvGrpSpPr>
              <a:grpSpLocks/>
            </p:cNvGrpSpPr>
            <p:nvPr/>
          </p:nvGrpSpPr>
          <p:grpSpPr bwMode="auto">
            <a:xfrm>
              <a:off x="0" y="192"/>
              <a:ext cx="384" cy="224"/>
              <a:chOff x="0" y="0"/>
              <a:chExt cx="384" cy="224"/>
            </a:xfrm>
          </p:grpSpPr>
          <p:sp>
            <p:nvSpPr>
              <p:cNvPr id="53332" name="Rectangle 88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33" name="Rectangle 89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  <p:grpSp>
          <p:nvGrpSpPr>
            <p:cNvPr id="31" name="Group 90"/>
            <p:cNvGrpSpPr>
              <a:grpSpLocks/>
            </p:cNvGrpSpPr>
            <p:nvPr/>
          </p:nvGrpSpPr>
          <p:grpSpPr bwMode="auto">
            <a:xfrm>
              <a:off x="0" y="384"/>
              <a:ext cx="384" cy="224"/>
              <a:chOff x="0" y="0"/>
              <a:chExt cx="384" cy="224"/>
            </a:xfrm>
          </p:grpSpPr>
          <p:sp>
            <p:nvSpPr>
              <p:cNvPr id="53330" name="Rectangle 91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31" name="Rectangle 92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  <p:grpSp>
          <p:nvGrpSpPr>
            <p:cNvPr id="53312" name="Group 93"/>
            <p:cNvGrpSpPr>
              <a:grpSpLocks/>
            </p:cNvGrpSpPr>
            <p:nvPr/>
          </p:nvGrpSpPr>
          <p:grpSpPr bwMode="auto">
            <a:xfrm>
              <a:off x="0" y="576"/>
              <a:ext cx="384" cy="224"/>
              <a:chOff x="0" y="0"/>
              <a:chExt cx="384" cy="224"/>
            </a:xfrm>
          </p:grpSpPr>
          <p:sp>
            <p:nvSpPr>
              <p:cNvPr id="53328" name="Rectangle 94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29" name="Rectangle 95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</p:grpSp>
      <p:grpSp>
        <p:nvGrpSpPr>
          <p:cNvPr id="53313" name="Group 96"/>
          <p:cNvGrpSpPr>
            <a:grpSpLocks/>
          </p:cNvGrpSpPr>
          <p:nvPr/>
        </p:nvGrpSpPr>
        <p:grpSpPr bwMode="auto">
          <a:xfrm>
            <a:off x="6107113" y="2398713"/>
            <a:ext cx="866775" cy="1703387"/>
            <a:chOff x="0" y="0"/>
            <a:chExt cx="545" cy="1073"/>
          </a:xfrm>
        </p:grpSpPr>
        <p:grpSp>
          <p:nvGrpSpPr>
            <p:cNvPr id="53314" name="Group 97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53315" name="Group 98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22" name="Rectangle 99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23" name="Rectangle 100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3324" name="Group 101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20" name="Rectangle 102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21" name="Rectangle 103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53325" name="Group 104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18" name="Rectangle 105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19" name="Rectangle 106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53326" name="Group 107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16" name="Rectangle 108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17" name="Rectangle 109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311" name="Rectangle 110"/>
            <p:cNvSpPr>
              <a:spLocks/>
            </p:cNvSpPr>
            <p:nvPr/>
          </p:nvSpPr>
          <p:spPr bwMode="auto">
            <a:xfrm>
              <a:off x="0" y="0"/>
              <a:ext cx="545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x86-64</a:t>
              </a:r>
            </a:p>
          </p:txBody>
        </p:sp>
      </p:grpSp>
      <p:grpSp>
        <p:nvGrpSpPr>
          <p:cNvPr id="53327" name="Group 111"/>
          <p:cNvGrpSpPr>
            <a:grpSpLocks/>
          </p:cNvGrpSpPr>
          <p:nvPr/>
        </p:nvGrpSpPr>
        <p:grpSpPr bwMode="auto">
          <a:xfrm>
            <a:off x="8013700" y="2398713"/>
            <a:ext cx="617538" cy="1703387"/>
            <a:chOff x="0" y="0"/>
            <a:chExt cx="389" cy="1073"/>
          </a:xfrm>
        </p:grpSpPr>
        <p:grpSp>
          <p:nvGrpSpPr>
            <p:cNvPr id="53340" name="Group 112"/>
            <p:cNvGrpSpPr>
              <a:grpSpLocks/>
            </p:cNvGrpSpPr>
            <p:nvPr/>
          </p:nvGrpSpPr>
          <p:grpSpPr bwMode="auto">
            <a:xfrm>
              <a:off x="0" y="273"/>
              <a:ext cx="384" cy="800"/>
              <a:chOff x="0" y="0"/>
              <a:chExt cx="384" cy="800"/>
            </a:xfrm>
          </p:grpSpPr>
          <p:grpSp>
            <p:nvGrpSpPr>
              <p:cNvPr id="53342" name="Group 113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08" name="Rectangle 114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9" name="Rectangle 115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53343" name="Group 116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06" name="Rectangle 11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7" name="Rectangle 11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3344" name="Group 119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04" name="Rectangle 12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5" name="Rectangle 12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53345" name="Group 122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02" name="Rectangle 123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3" name="Rectangle 124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297" name="Rectangle 125"/>
            <p:cNvSpPr>
              <a:spLocks/>
            </p:cNvSpPr>
            <p:nvPr/>
          </p:nvSpPr>
          <p:spPr bwMode="auto">
            <a:xfrm>
              <a:off x="20" y="0"/>
              <a:ext cx="36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Sun</a:t>
              </a:r>
            </a:p>
          </p:txBody>
        </p:sp>
      </p:grpSp>
      <p:grpSp>
        <p:nvGrpSpPr>
          <p:cNvPr id="53354" name="Group 126"/>
          <p:cNvGrpSpPr>
            <a:grpSpLocks/>
          </p:cNvGrpSpPr>
          <p:nvPr/>
        </p:nvGrpSpPr>
        <p:grpSpPr bwMode="auto">
          <a:xfrm>
            <a:off x="6946900" y="3009900"/>
            <a:ext cx="1066800" cy="914400"/>
            <a:chOff x="0" y="0"/>
            <a:chExt cx="672" cy="576"/>
          </a:xfrm>
        </p:grpSpPr>
        <p:sp>
          <p:nvSpPr>
            <p:cNvPr id="53292" name="Line 127"/>
            <p:cNvSpPr>
              <a:spLocks noChangeShapeType="1"/>
            </p:cNvSpPr>
            <p:nvPr/>
          </p:nvSpPr>
          <p:spPr bwMode="auto">
            <a:xfrm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93" name="Line 128"/>
            <p:cNvSpPr>
              <a:spLocks noChangeShapeType="1"/>
            </p:cNvSpPr>
            <p:nvPr/>
          </p:nvSpPr>
          <p:spPr bwMode="auto">
            <a:xfrm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94" name="Line 129"/>
            <p:cNvSpPr>
              <a:spLocks noChangeShapeType="1"/>
            </p:cNvSpPr>
            <p:nvPr/>
          </p:nvSpPr>
          <p:spPr bwMode="auto">
            <a:xfrm rot="10800000" flipH="1"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95" name="Line 130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grpSp>
        <p:nvGrpSpPr>
          <p:cNvPr id="53356" name="Group 131"/>
          <p:cNvGrpSpPr>
            <a:grpSpLocks/>
          </p:cNvGrpSpPr>
          <p:nvPr/>
        </p:nvGrpSpPr>
        <p:grpSpPr bwMode="auto">
          <a:xfrm>
            <a:off x="4432300" y="2398713"/>
            <a:ext cx="838200" cy="1703387"/>
            <a:chOff x="0" y="0"/>
            <a:chExt cx="528" cy="1073"/>
          </a:xfrm>
        </p:grpSpPr>
        <p:grpSp>
          <p:nvGrpSpPr>
            <p:cNvPr id="53357" name="Group 132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53358" name="Group 133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290" name="Rectangle 134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91" name="Rectangle 135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3359" name="Group 136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288" name="Rectangle 13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89" name="Rectangle 13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53372" name="Group 139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286" name="Rectangle 14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87" name="Rectangle 14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53374" name="Group 142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284" name="Rectangle 143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85" name="Rectangle 144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279" name="Rectangle 145"/>
            <p:cNvSpPr>
              <a:spLocks/>
            </p:cNvSpPr>
            <p:nvPr/>
          </p:nvSpPr>
          <p:spPr bwMode="auto">
            <a:xfrm>
              <a:off x="0" y="0"/>
              <a:ext cx="401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IA32</a:t>
              </a:r>
            </a:p>
          </p:txBody>
        </p:sp>
      </p:grpSp>
      <p:grpSp>
        <p:nvGrpSpPr>
          <p:cNvPr id="53375" name="Group 146"/>
          <p:cNvGrpSpPr>
            <a:grpSpLocks/>
          </p:cNvGrpSpPr>
          <p:nvPr/>
        </p:nvGrpSpPr>
        <p:grpSpPr bwMode="auto">
          <a:xfrm>
            <a:off x="5270500" y="3009900"/>
            <a:ext cx="1066800" cy="915988"/>
            <a:chOff x="0" y="0"/>
            <a:chExt cx="672" cy="577"/>
          </a:xfrm>
        </p:grpSpPr>
        <p:sp>
          <p:nvSpPr>
            <p:cNvPr id="53274" name="Line 147"/>
            <p:cNvSpPr>
              <a:spLocks noChangeShapeType="1"/>
            </p:cNvSpPr>
            <p:nvPr/>
          </p:nvSpPr>
          <p:spPr bwMode="auto">
            <a:xfrm>
              <a:off x="0" y="576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75" name="Line 148"/>
            <p:cNvSpPr>
              <a:spLocks noChangeShapeType="1"/>
            </p:cNvSpPr>
            <p:nvPr/>
          </p:nvSpPr>
          <p:spPr bwMode="auto">
            <a:xfrm>
              <a:off x="0" y="192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76" name="Line 149"/>
            <p:cNvSpPr>
              <a:spLocks noChangeShapeType="1"/>
            </p:cNvSpPr>
            <p:nvPr/>
          </p:nvSpPr>
          <p:spPr bwMode="auto">
            <a:xfrm rot="10800000" flipH="1">
              <a:off x="0" y="384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77" name="Line 150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94618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/>
          </p:cNvSpPr>
          <p:nvPr/>
        </p:nvSpPr>
        <p:spPr bwMode="auto">
          <a:xfrm>
            <a:off x="495300" y="3048000"/>
            <a:ext cx="8166100" cy="1193800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</p:spPr>
        <p:txBody>
          <a:bodyPr lIns="50800" tIns="50800" rIns="45720" bIns="50800">
            <a:prstTxWarp prst="textNoShape">
              <a:avLst/>
            </a:prstTxWarp>
          </a:bodyPr>
          <a:lstStyle/>
          <a:p>
            <a:pPr eaLnBrk="1" hangingPunct="1">
              <a:tabLst>
                <a:tab pos="1651000" algn="l"/>
                <a:tab pos="4737100" algn="l"/>
                <a:tab pos="5486400" algn="l"/>
              </a:tabLst>
            </a:pP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1800" dirty="0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Address	Instruction Code	Assembly Rendition</a:t>
            </a:r>
          </a:p>
          <a:p>
            <a:pPr eaLnBrk="1" hangingPunct="1">
              <a:tabLst>
                <a:tab pos="1651000" algn="l"/>
                <a:tab pos="4737100" algn="l"/>
                <a:tab pos="5486400" algn="l"/>
              </a:tabLst>
            </a:pP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8048365:	5b                   	pop    %</a:t>
            </a:r>
            <a:r>
              <a:rPr lang="en-US" sz="1800" b="0" dirty="0" err="1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ebx</a:t>
            </a:r>
            <a:endParaRPr lang="en-US" sz="18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>
              <a:tabLst>
                <a:tab pos="1651000" algn="l"/>
                <a:tab pos="4737100" algn="l"/>
                <a:tab pos="5486400" algn="l"/>
              </a:tabLst>
            </a:pP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8048366:	81 c3 </a:t>
            </a:r>
            <a:r>
              <a:rPr lang="en-US" sz="1800" b="0" dirty="0" err="1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ab</a:t>
            </a: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12 00 00    	add    $0x12ab,%ebx</a:t>
            </a:r>
          </a:p>
          <a:p>
            <a:pPr eaLnBrk="1" hangingPunct="1">
              <a:tabLst>
                <a:tab pos="1651000" algn="l"/>
                <a:tab pos="4737100" algn="l"/>
                <a:tab pos="5486400" algn="l"/>
              </a:tabLst>
            </a:pP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804836c:	83 bb 28 00 00 00 00 	</a:t>
            </a:r>
            <a:r>
              <a:rPr lang="en-US" sz="1800" b="0" dirty="0" err="1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cmpl</a:t>
            </a: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 $0x0,0x28(%</a:t>
            </a:r>
            <a:r>
              <a:rPr lang="en-US" sz="1800" b="0" dirty="0" err="1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ebx</a:t>
            </a: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)</a:t>
            </a:r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Reading Byte-Reversed Listings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5981700" algn="r"/>
              </a:tabLst>
            </a:pPr>
            <a:r>
              <a:rPr lang="en-US" dirty="0"/>
              <a:t>Disassembly</a:t>
            </a:r>
          </a:p>
          <a:p>
            <a:pPr marL="552450" lvl="1" eaLnBrk="1" hangingPunct="1">
              <a:tabLst>
                <a:tab pos="5981700" algn="r"/>
              </a:tabLst>
            </a:pPr>
            <a:r>
              <a:rPr lang="en-US" dirty="0"/>
              <a:t>Text representation of binary machine code</a:t>
            </a:r>
          </a:p>
          <a:p>
            <a:pPr marL="552450" lvl="1" eaLnBrk="1" hangingPunct="1">
              <a:tabLst>
                <a:tab pos="5981700" algn="r"/>
              </a:tabLst>
            </a:pPr>
            <a:r>
              <a:rPr lang="en-US" dirty="0"/>
              <a:t>Generated by program that reads the machine code</a:t>
            </a:r>
          </a:p>
          <a:p>
            <a:pPr eaLnBrk="1" hangingPunct="1">
              <a:tabLst>
                <a:tab pos="5981700" algn="r"/>
              </a:tabLst>
            </a:pPr>
            <a:r>
              <a:rPr lang="en-US" dirty="0"/>
              <a:t>Example Fragment</a:t>
            </a:r>
          </a:p>
          <a:p>
            <a:pPr eaLnBrk="1" hangingPunct="1">
              <a:spcBef>
                <a:spcPts val="11100"/>
              </a:spcBef>
              <a:tabLst>
                <a:tab pos="5981700" algn="r"/>
              </a:tabLst>
            </a:pPr>
            <a:r>
              <a:rPr lang="en-US" dirty="0"/>
              <a:t>Deciphering Numbers</a:t>
            </a:r>
          </a:p>
          <a:p>
            <a:pPr marL="552450" lvl="1" eaLnBrk="1" hangingPunct="1">
              <a:tabLst>
                <a:tab pos="5981700" algn="r"/>
              </a:tabLst>
            </a:pPr>
            <a:r>
              <a:rPr lang="en-US" dirty="0"/>
              <a:t>Value: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0x12ab</a:t>
            </a:r>
            <a:endParaRPr lang="en-US" dirty="0"/>
          </a:p>
          <a:p>
            <a:pPr marL="552450" lvl="1" eaLnBrk="1" hangingPunct="1">
              <a:tabLst>
                <a:tab pos="5981700" algn="r"/>
              </a:tabLst>
            </a:pPr>
            <a:r>
              <a:rPr lang="en-US" dirty="0"/>
              <a:t>Pad to 32 bits: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0x000012ab</a:t>
            </a:r>
            <a:endParaRPr lang="en-US" dirty="0"/>
          </a:p>
          <a:p>
            <a:pPr marL="552450" lvl="1" eaLnBrk="1" hangingPunct="1">
              <a:tabLst>
                <a:tab pos="5981700" algn="r"/>
              </a:tabLst>
            </a:pPr>
            <a:r>
              <a:rPr lang="en-US" dirty="0"/>
              <a:t>Split into bytes: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00 00 12 </a:t>
            </a:r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ab</a:t>
            </a:r>
            <a:endParaRPr lang="en-US" dirty="0"/>
          </a:p>
          <a:p>
            <a:pPr marL="552450" lvl="1" eaLnBrk="1" hangingPunct="1">
              <a:tabLst>
                <a:tab pos="5981700" algn="r"/>
              </a:tabLst>
            </a:pPr>
            <a:r>
              <a:rPr lang="en-US" dirty="0"/>
              <a:t>Reverse:	</a:t>
            </a:r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ab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12 00 00</a:t>
            </a:r>
            <a:endParaRPr lang="en-US" sz="1800" dirty="0">
              <a:latin typeface="Monaco" charset="0"/>
              <a:sym typeface="Monaco" charset="0"/>
            </a:endParaRP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H="1">
            <a:off x="5867398" y="3981450"/>
            <a:ext cx="990601" cy="819149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0185" name="Freeform 8"/>
          <p:cNvSpPr>
            <a:spLocks/>
          </p:cNvSpPr>
          <p:nvPr/>
        </p:nvSpPr>
        <p:spPr bwMode="auto">
          <a:xfrm rot="16200000">
            <a:off x="3724433" y="3102370"/>
            <a:ext cx="88900" cy="1598613"/>
          </a:xfrm>
          <a:custGeom>
            <a:avLst/>
            <a:gdLst>
              <a:gd name="T0" fmla="*/ 21600 w 21600"/>
              <a:gd name="T1" fmla="*/ 0 h 21600"/>
              <a:gd name="T2" fmla="*/ 10800 w 21600"/>
              <a:gd name="T3" fmla="*/ 1800 h 21600"/>
              <a:gd name="T4" fmla="*/ 10800 w 21600"/>
              <a:gd name="T5" fmla="*/ 9000 h 21600"/>
              <a:gd name="T6" fmla="*/ 0 w 21600"/>
              <a:gd name="T7" fmla="*/ 10800 h 21600"/>
              <a:gd name="T8" fmla="*/ 10800 w 21600"/>
              <a:gd name="T9" fmla="*/ 12600 h 21600"/>
              <a:gd name="T10" fmla="*/ 10800 w 21600"/>
              <a:gd name="T11" fmla="*/ 19800 h 21600"/>
              <a:gd name="T12" fmla="*/ 21600 w 21600"/>
              <a:gd name="T13" fmla="*/ 21600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00"/>
              <a:gd name="T22" fmla="*/ 0 h 21600"/>
              <a:gd name="T23" fmla="*/ 21600 w 21600"/>
              <a:gd name="T24" fmla="*/ 21600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noFill/>
          <a:ln w="28575">
            <a:solidFill>
              <a:srgbClr val="FF505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0186" name="Line 9"/>
          <p:cNvSpPr>
            <a:spLocks noChangeShapeType="1"/>
          </p:cNvSpPr>
          <p:nvPr/>
        </p:nvSpPr>
        <p:spPr bwMode="auto">
          <a:xfrm rot="10800000">
            <a:off x="3784600" y="3981450"/>
            <a:ext cx="1397000" cy="203835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 type="triangle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 rot="16200000">
            <a:off x="6753623" y="3432251"/>
            <a:ext cx="56356" cy="914398"/>
          </a:xfrm>
          <a:custGeom>
            <a:avLst/>
            <a:gdLst>
              <a:gd name="T0" fmla="*/ 21600 w 21600"/>
              <a:gd name="T1" fmla="*/ 0 h 21600"/>
              <a:gd name="T2" fmla="*/ 10800 w 21600"/>
              <a:gd name="T3" fmla="*/ 1800 h 21600"/>
              <a:gd name="T4" fmla="*/ 10800 w 21600"/>
              <a:gd name="T5" fmla="*/ 9000 h 21600"/>
              <a:gd name="T6" fmla="*/ 0 w 21600"/>
              <a:gd name="T7" fmla="*/ 10800 h 21600"/>
              <a:gd name="T8" fmla="*/ 10800 w 21600"/>
              <a:gd name="T9" fmla="*/ 12600 h 21600"/>
              <a:gd name="T10" fmla="*/ 10800 w 21600"/>
              <a:gd name="T11" fmla="*/ 19800 h 21600"/>
              <a:gd name="T12" fmla="*/ 21600 w 21600"/>
              <a:gd name="T13" fmla="*/ 21600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00"/>
              <a:gd name="T22" fmla="*/ 0 h 21600"/>
              <a:gd name="T23" fmla="*/ 21600 w 21600"/>
              <a:gd name="T24" fmla="*/ 21600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noFill/>
          <a:ln w="28575">
            <a:solidFill>
              <a:srgbClr val="FF505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829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Representation in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Memory organization within a process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/>
              <a:t>Memory </a:t>
            </a:r>
            <a:r>
              <a:rPr lang="en-US" dirty="0"/>
              <a:t>addressing and ordering of multi-byte data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Addressing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Byte ordering</a:t>
            </a:r>
          </a:p>
          <a:p>
            <a:pPr lvl="1"/>
            <a:r>
              <a:rPr lang="en-US" dirty="0"/>
              <a:t>Arrays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Data structures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Ordering in arrays/structures vs. single multi-byte data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elements</a:t>
            </a:r>
            <a:endParaRPr lang="en-US" dirty="0" smtClean="0"/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58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20700"/>
            <a:ext cx="6167438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Basic Data Types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58875"/>
            <a:ext cx="8610600" cy="5241925"/>
          </a:xfrm>
        </p:spPr>
        <p:txBody>
          <a:bodyPr lIns="90487" tIns="44450" rIns="90487" bIns="44450"/>
          <a:lstStyle/>
          <a:p>
            <a:pPr marL="223838" indent="-223838" defTabSz="895350"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dirty="0">
                <a:latin typeface="Calibri" pitchFamily="-96" charset="0"/>
              </a:rPr>
              <a:t>Integral</a:t>
            </a:r>
          </a:p>
          <a:p>
            <a:pPr marL="560388" lvl="1" indent="-222250" defTabSz="895350"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dirty="0">
                <a:latin typeface="Calibri" pitchFamily="-96" charset="0"/>
              </a:rPr>
              <a:t>Stored &amp; operated on in general (integer) registers</a:t>
            </a:r>
          </a:p>
          <a:p>
            <a:pPr marL="560388" lvl="1" indent="-222250" defTabSz="895350"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dirty="0">
                <a:latin typeface="Calibri" pitchFamily="-96" charset="0"/>
              </a:rPr>
              <a:t>Signed vs. unsigned depends on instructions used</a:t>
            </a:r>
          </a:p>
          <a:p>
            <a:pPr marL="839788" lvl="2" indent="-165100" defTabSz="895350">
              <a:buFont typeface="Wingdings" pitchFamily="-96" charset="2"/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sz="1800" b="1" dirty="0">
                <a:latin typeface="Calibri" pitchFamily="-96" charset="0"/>
              </a:rPr>
              <a:t>Intel	</a:t>
            </a:r>
            <a:r>
              <a:rPr lang="en-US" sz="1800" b="1" dirty="0" smtClean="0">
                <a:latin typeface="Calibri" pitchFamily="-96" charset="0"/>
              </a:rPr>
              <a:t>ASM</a:t>
            </a:r>
            <a:r>
              <a:rPr lang="en-US" sz="1800" b="1" dirty="0">
                <a:latin typeface="Calibri" pitchFamily="-96" charset="0"/>
              </a:rPr>
              <a:t>	Bytes	C</a:t>
            </a:r>
          </a:p>
          <a:p>
            <a:pPr marL="839788" lvl="2" indent="-165100" defTabSz="895350">
              <a:buFont typeface="Wingdings" pitchFamily="-96" charset="2"/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sz="1800" dirty="0">
                <a:latin typeface="Calibri" pitchFamily="-96" charset="0"/>
              </a:rPr>
              <a:t>byte	</a:t>
            </a:r>
            <a:r>
              <a:rPr lang="en-US" sz="1800" b="1" dirty="0">
                <a:latin typeface="Courier New" pitchFamily="-96" charset="0"/>
              </a:rPr>
              <a:t>b</a:t>
            </a:r>
            <a:r>
              <a:rPr lang="en-US" sz="1800" dirty="0">
                <a:latin typeface="Calibri" pitchFamily="-96" charset="0"/>
              </a:rPr>
              <a:t>	1	</a:t>
            </a:r>
            <a:r>
              <a:rPr lang="en-US" sz="1800" b="1" dirty="0">
                <a:latin typeface="Calibri" pitchFamily="-96" charset="0"/>
              </a:rPr>
              <a:t>[</a:t>
            </a:r>
            <a:r>
              <a:rPr lang="en-US" sz="1800" b="1" dirty="0">
                <a:latin typeface="Courier New" pitchFamily="-96" charset="0"/>
              </a:rPr>
              <a:t>unsigned</a:t>
            </a:r>
            <a:r>
              <a:rPr lang="en-US" sz="1800" b="1" dirty="0">
                <a:latin typeface="Calibri" pitchFamily="-96" charset="0"/>
              </a:rPr>
              <a:t>]</a:t>
            </a:r>
            <a:r>
              <a:rPr lang="en-US" sz="1800" b="1" dirty="0">
                <a:latin typeface="Courier New" pitchFamily="-96" charset="0"/>
              </a:rPr>
              <a:t> char</a:t>
            </a:r>
          </a:p>
          <a:p>
            <a:pPr marL="839788" lvl="2" indent="-165100" defTabSz="895350">
              <a:buFont typeface="Wingdings" pitchFamily="-96" charset="2"/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sz="1800" dirty="0">
                <a:latin typeface="Calibri" pitchFamily="-96" charset="0"/>
              </a:rPr>
              <a:t>word	</a:t>
            </a:r>
            <a:r>
              <a:rPr lang="en-US" sz="1800" b="1" dirty="0">
                <a:latin typeface="Courier New" pitchFamily="-96" charset="0"/>
              </a:rPr>
              <a:t>w</a:t>
            </a:r>
            <a:r>
              <a:rPr lang="en-US" sz="1800" dirty="0">
                <a:latin typeface="Calibri" pitchFamily="-96" charset="0"/>
              </a:rPr>
              <a:t>	2	</a:t>
            </a:r>
            <a:r>
              <a:rPr lang="en-US" sz="1800" b="1" dirty="0">
                <a:latin typeface="Calibri" pitchFamily="-96" charset="0"/>
              </a:rPr>
              <a:t>[</a:t>
            </a:r>
            <a:r>
              <a:rPr lang="en-US" sz="1800" b="1" dirty="0">
                <a:latin typeface="Courier New" pitchFamily="-96" charset="0"/>
              </a:rPr>
              <a:t>unsigned</a:t>
            </a:r>
            <a:r>
              <a:rPr lang="en-US" sz="1800" b="1" dirty="0">
                <a:latin typeface="Calibri" pitchFamily="-96" charset="0"/>
              </a:rPr>
              <a:t>]</a:t>
            </a:r>
            <a:r>
              <a:rPr lang="en-US" sz="1800" b="1" dirty="0">
                <a:latin typeface="Courier New" pitchFamily="-96" charset="0"/>
              </a:rPr>
              <a:t> short</a:t>
            </a:r>
            <a:endParaRPr lang="en-US" sz="1800" b="1" dirty="0">
              <a:latin typeface="Calibri" pitchFamily="-96" charset="0"/>
            </a:endParaRPr>
          </a:p>
          <a:p>
            <a:pPr marL="839788" lvl="2" indent="-165100" defTabSz="895350">
              <a:buFont typeface="Wingdings" pitchFamily="-96" charset="2"/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sz="1800" dirty="0">
                <a:latin typeface="Calibri" pitchFamily="-96" charset="0"/>
              </a:rPr>
              <a:t>double word	</a:t>
            </a:r>
            <a:r>
              <a:rPr lang="en-US" sz="1800" b="1" dirty="0">
                <a:latin typeface="Courier New" pitchFamily="-96" charset="0"/>
              </a:rPr>
              <a:t>l</a:t>
            </a:r>
            <a:r>
              <a:rPr lang="en-US" sz="1800" dirty="0">
                <a:latin typeface="Calibri" pitchFamily="-96" charset="0"/>
              </a:rPr>
              <a:t>	4	</a:t>
            </a:r>
            <a:r>
              <a:rPr lang="en-US" sz="1800" b="1" dirty="0">
                <a:latin typeface="Calibri" pitchFamily="-96" charset="0"/>
              </a:rPr>
              <a:t>[</a:t>
            </a:r>
            <a:r>
              <a:rPr lang="en-US" sz="1800" b="1" dirty="0">
                <a:latin typeface="Courier New" pitchFamily="-96" charset="0"/>
              </a:rPr>
              <a:t>unsigned</a:t>
            </a:r>
            <a:r>
              <a:rPr lang="en-US" sz="1800" b="1" dirty="0">
                <a:latin typeface="Calibri" pitchFamily="-96" charset="0"/>
              </a:rPr>
              <a:t>]</a:t>
            </a:r>
            <a:r>
              <a:rPr lang="en-US" sz="1800" b="1" dirty="0">
                <a:latin typeface="Courier New" pitchFamily="-96" charset="0"/>
              </a:rPr>
              <a:t> </a:t>
            </a:r>
            <a:r>
              <a:rPr lang="en-US" sz="1800" b="1" dirty="0" err="1">
                <a:latin typeface="Courier New" pitchFamily="-96" charset="0"/>
              </a:rPr>
              <a:t>int</a:t>
            </a:r>
            <a:endParaRPr lang="en-US" sz="1800" b="1" dirty="0">
              <a:latin typeface="Courier New" pitchFamily="-96" charset="0"/>
            </a:endParaRPr>
          </a:p>
          <a:p>
            <a:pPr marL="839788" lvl="2" indent="-165100" defTabSz="895350">
              <a:buFont typeface="Wingdings" pitchFamily="-96" charset="2"/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sz="1800" dirty="0">
                <a:latin typeface="Calibri" pitchFamily="-96" charset="0"/>
              </a:rPr>
              <a:t>quad word	</a:t>
            </a:r>
            <a:r>
              <a:rPr lang="en-US" sz="1800" b="1" dirty="0">
                <a:latin typeface="Courier New" pitchFamily="-96" charset="0"/>
              </a:rPr>
              <a:t>q</a:t>
            </a:r>
            <a:r>
              <a:rPr lang="en-US" sz="1800" dirty="0">
                <a:latin typeface="Calibri" pitchFamily="-96" charset="0"/>
              </a:rPr>
              <a:t>	8	</a:t>
            </a:r>
            <a:r>
              <a:rPr lang="en-US" sz="1800" b="1" dirty="0">
                <a:latin typeface="Calibri" pitchFamily="-96" charset="0"/>
              </a:rPr>
              <a:t>[</a:t>
            </a:r>
            <a:r>
              <a:rPr lang="en-US" sz="1800" b="1" dirty="0">
                <a:latin typeface="Courier New" pitchFamily="-96" charset="0"/>
              </a:rPr>
              <a:t>unsigned</a:t>
            </a:r>
            <a:r>
              <a:rPr lang="en-US" sz="1800" b="1" dirty="0">
                <a:latin typeface="Calibri" pitchFamily="-96" charset="0"/>
              </a:rPr>
              <a:t>]</a:t>
            </a:r>
            <a:r>
              <a:rPr lang="en-US" sz="1800" b="1" dirty="0">
                <a:latin typeface="Courier New" pitchFamily="-96" charset="0"/>
              </a:rPr>
              <a:t> long 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</a:t>
            </a:r>
            <a:r>
              <a:rPr lang="en-US" sz="1800" dirty="0">
                <a:latin typeface="Calibri" pitchFamily="-96" charset="0"/>
              </a:rPr>
              <a:t>(x86-64)</a:t>
            </a:r>
          </a:p>
          <a:p>
            <a:pPr marL="223838" indent="-223838" defTabSz="895350"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dirty="0">
                <a:latin typeface="Calibri" pitchFamily="-96" charset="0"/>
              </a:rPr>
              <a:t>Floating Point</a:t>
            </a:r>
          </a:p>
          <a:p>
            <a:pPr marL="560388" lvl="1" indent="-222250" defTabSz="895350"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dirty="0">
                <a:latin typeface="Calibri" pitchFamily="-96" charset="0"/>
              </a:rPr>
              <a:t>Stored &amp; operated on in floating point registers</a:t>
            </a:r>
          </a:p>
          <a:p>
            <a:pPr marL="839788" lvl="2" indent="-165100" defTabSz="895350">
              <a:buFont typeface="Wingdings" pitchFamily="-96" charset="2"/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sz="1800" b="1" dirty="0">
                <a:latin typeface="Calibri" pitchFamily="-96" charset="0"/>
              </a:rPr>
              <a:t>Intel	</a:t>
            </a:r>
            <a:r>
              <a:rPr lang="en-US" sz="1800" b="1" dirty="0" smtClean="0">
                <a:latin typeface="Calibri" pitchFamily="-96" charset="0"/>
              </a:rPr>
              <a:t>ASM</a:t>
            </a:r>
            <a:r>
              <a:rPr lang="en-US" sz="1800" b="1" dirty="0">
                <a:latin typeface="Calibri" pitchFamily="-96" charset="0"/>
              </a:rPr>
              <a:t>	Bytes	C</a:t>
            </a:r>
          </a:p>
          <a:p>
            <a:pPr marL="839788" lvl="2" indent="-165100" defTabSz="895350">
              <a:buFont typeface="Wingdings" pitchFamily="-96" charset="2"/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sz="1800" dirty="0">
                <a:latin typeface="Calibri" pitchFamily="-96" charset="0"/>
              </a:rPr>
              <a:t>Single	</a:t>
            </a:r>
            <a:r>
              <a:rPr lang="en-US" sz="1800" b="1" dirty="0">
                <a:latin typeface="Courier New" pitchFamily="-96" charset="0"/>
              </a:rPr>
              <a:t>s</a:t>
            </a:r>
            <a:r>
              <a:rPr lang="en-US" sz="1800" dirty="0">
                <a:latin typeface="Calibri" pitchFamily="-96" charset="0"/>
              </a:rPr>
              <a:t>	4	</a:t>
            </a:r>
            <a:r>
              <a:rPr lang="en-US" sz="1800" b="1" dirty="0">
                <a:latin typeface="Courier New" pitchFamily="-96" charset="0"/>
              </a:rPr>
              <a:t>float</a:t>
            </a:r>
          </a:p>
          <a:p>
            <a:pPr marL="839788" lvl="2" indent="-165100" defTabSz="895350">
              <a:buFont typeface="Wingdings" pitchFamily="-96" charset="2"/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sz="1800" dirty="0">
                <a:latin typeface="Calibri" pitchFamily="-96" charset="0"/>
              </a:rPr>
              <a:t>Double	</a:t>
            </a:r>
            <a:r>
              <a:rPr lang="en-US" sz="1800" b="1" dirty="0">
                <a:latin typeface="Courier New" pitchFamily="-96" charset="0"/>
              </a:rPr>
              <a:t>l</a:t>
            </a:r>
            <a:r>
              <a:rPr lang="en-US" sz="1800" dirty="0">
                <a:latin typeface="Calibri" pitchFamily="-96" charset="0"/>
              </a:rPr>
              <a:t>	8	</a:t>
            </a:r>
            <a:r>
              <a:rPr lang="en-US" sz="1800" b="1" dirty="0">
                <a:latin typeface="Courier New" pitchFamily="-96" charset="0"/>
              </a:rPr>
              <a:t>double</a:t>
            </a:r>
          </a:p>
          <a:p>
            <a:pPr marL="839788" lvl="2" indent="-165100" defTabSz="895350">
              <a:buFont typeface="Wingdings" pitchFamily="-96" charset="2"/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sz="1800" dirty="0">
                <a:latin typeface="Calibri" pitchFamily="-96" charset="0"/>
              </a:rPr>
              <a:t>Extended	</a:t>
            </a:r>
            <a:r>
              <a:rPr lang="en-US" sz="1800" b="1" dirty="0">
                <a:latin typeface="Courier New" pitchFamily="-96" charset="0"/>
              </a:rPr>
              <a:t>t</a:t>
            </a:r>
            <a:r>
              <a:rPr lang="en-US" sz="1800" dirty="0">
                <a:latin typeface="Calibri" pitchFamily="-96" charset="0"/>
              </a:rPr>
              <a:t>	10/12/16	</a:t>
            </a:r>
            <a:r>
              <a:rPr lang="en-US" sz="1800" b="1" dirty="0">
                <a:latin typeface="Courier New" pitchFamily="-96" charset="0"/>
              </a:rPr>
              <a:t>long double</a:t>
            </a:r>
          </a:p>
        </p:txBody>
      </p:sp>
    </p:spTree>
    <p:extLst>
      <p:ext uri="{BB962C8B-B14F-4D97-AF65-F5344CB8AC3E}">
        <p14:creationId xmlns:p14="http://schemas.microsoft.com/office/powerpoint/2010/main" val="59082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Representation in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organization within a process</a:t>
            </a:r>
            <a:endParaRPr lang="en-US" dirty="0"/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Memory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addressing and ordering of multi-byte data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Addressing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Byte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ordering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Arrays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Data structures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Ordering in arrays/structures vs. single multi-byte data elements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98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59436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Allocation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8307387" cy="1616075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Basic Principle</a:t>
            </a:r>
          </a:p>
          <a:p>
            <a:pPr lvl="1">
              <a:buFont typeface="Wingdings" pitchFamily="-96" charset="2"/>
              <a:buNone/>
            </a:pPr>
            <a:r>
              <a:rPr lang="en-US" i="1">
                <a:latin typeface="Calibri" pitchFamily="-96" charset="0"/>
              </a:rPr>
              <a:t>T</a:t>
            </a:r>
            <a:r>
              <a:rPr lang="en-US" b="1">
                <a:latin typeface="Calibri" pitchFamily="-96" charset="0"/>
              </a:rPr>
              <a:t>  </a:t>
            </a:r>
            <a:r>
              <a:rPr lang="en-US" b="1">
                <a:latin typeface="Courier New" pitchFamily="-96" charset="0"/>
              </a:rPr>
              <a:t>A[</a:t>
            </a:r>
            <a:r>
              <a:rPr lang="en-US" i="1">
                <a:latin typeface="Calibri" pitchFamily="-96" charset="0"/>
              </a:rPr>
              <a:t>L</a:t>
            </a:r>
            <a:r>
              <a:rPr lang="en-US" b="1">
                <a:latin typeface="Courier New" pitchFamily="-96" charset="0"/>
              </a:rPr>
              <a:t>];</a:t>
            </a:r>
            <a:endParaRPr lang="en-US" b="1">
              <a:latin typeface="Calibri" pitchFamily="-96" charset="0"/>
            </a:endParaRPr>
          </a:p>
          <a:p>
            <a:pPr lvl="1"/>
            <a:r>
              <a:rPr lang="en-US">
                <a:latin typeface="Calibri" pitchFamily="-96" charset="0"/>
              </a:rPr>
              <a:t>Array of data type </a:t>
            </a:r>
            <a:r>
              <a:rPr lang="en-US" i="1">
                <a:latin typeface="Calibri" pitchFamily="-96" charset="0"/>
              </a:rPr>
              <a:t>T</a:t>
            </a:r>
            <a:r>
              <a:rPr lang="en-US">
                <a:latin typeface="Calibri" pitchFamily="-96" charset="0"/>
              </a:rPr>
              <a:t> and length </a:t>
            </a:r>
            <a:r>
              <a:rPr lang="en-US" i="1">
                <a:latin typeface="Calibri" pitchFamily="-96" charset="0"/>
              </a:rPr>
              <a:t>L</a:t>
            </a:r>
            <a:endParaRPr lang="en-US">
              <a:latin typeface="Calibri" pitchFamily="-96" charset="0"/>
            </a:endParaRPr>
          </a:p>
          <a:p>
            <a:pPr lvl="1"/>
            <a:r>
              <a:rPr lang="en-US">
                <a:latin typeface="Calibri" pitchFamily="-96" charset="0"/>
              </a:rPr>
              <a:t>Contiguously allocated region of </a:t>
            </a:r>
            <a:r>
              <a:rPr lang="en-US" i="1">
                <a:latin typeface="Calibri" pitchFamily="-96" charset="0"/>
              </a:rPr>
              <a:t>L</a:t>
            </a:r>
            <a:r>
              <a:rPr lang="en-US">
                <a:latin typeface="Calibri" pitchFamily="-96" charset="0"/>
              </a:rPr>
              <a:t> * </a:t>
            </a:r>
            <a:r>
              <a:rPr lang="en-US" b="1">
                <a:latin typeface="Courier New" pitchFamily="-96" charset="0"/>
              </a:rPr>
              <a:t>sizeof</a:t>
            </a:r>
            <a:r>
              <a:rPr lang="en-US">
                <a:latin typeface="Courier New" pitchFamily="-96" charset="0"/>
              </a:rPr>
              <a:t>(</a:t>
            </a:r>
            <a:r>
              <a:rPr lang="en-US" i="1">
                <a:latin typeface="Calibri" pitchFamily="-96" charset="0"/>
              </a:rPr>
              <a:t>T</a:t>
            </a:r>
            <a:r>
              <a:rPr lang="en-US">
                <a:latin typeface="Courier New" pitchFamily="-96" charset="0"/>
              </a:rPr>
              <a:t>)</a:t>
            </a:r>
            <a:r>
              <a:rPr lang="en-US">
                <a:latin typeface="Calibri" pitchFamily="-96" charset="0"/>
              </a:rPr>
              <a:t> bytes</a:t>
            </a:r>
          </a:p>
        </p:txBody>
      </p:sp>
      <p:sp>
        <p:nvSpPr>
          <p:cNvPr id="301061" name="Text Box 5"/>
          <p:cNvSpPr txBox="1">
            <a:spLocks noChangeArrowheads="1"/>
          </p:cNvSpPr>
          <p:nvPr/>
        </p:nvSpPr>
        <p:spPr bwMode="auto">
          <a:xfrm>
            <a:off x="28575" y="2617788"/>
            <a:ext cx="21351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char string[12];</a:t>
            </a:r>
          </a:p>
        </p:txBody>
      </p:sp>
      <p:grpSp>
        <p:nvGrpSpPr>
          <p:cNvPr id="99" name="Group 98"/>
          <p:cNvGrpSpPr>
            <a:grpSpLocks/>
          </p:cNvGrpSpPr>
          <p:nvPr/>
        </p:nvGrpSpPr>
        <p:grpSpPr bwMode="auto">
          <a:xfrm>
            <a:off x="2057400" y="2667000"/>
            <a:ext cx="3505200" cy="731838"/>
            <a:chOff x="2514600" y="2667000"/>
            <a:chExt cx="3505200" cy="732254"/>
          </a:xfrm>
        </p:grpSpPr>
        <p:grpSp>
          <p:nvGrpSpPr>
            <p:cNvPr id="56388" name="Group 7"/>
            <p:cNvGrpSpPr>
              <a:grpSpLocks/>
            </p:cNvGrpSpPr>
            <p:nvPr/>
          </p:nvGrpSpPr>
          <p:grpSpPr bwMode="auto">
            <a:xfrm>
              <a:off x="2743200" y="2667000"/>
              <a:ext cx="2743200" cy="228600"/>
              <a:chOff x="1008" y="1776"/>
              <a:chExt cx="1728" cy="144"/>
            </a:xfrm>
          </p:grpSpPr>
          <p:sp>
            <p:nvSpPr>
              <p:cNvPr id="301064" name="Rectangle 8"/>
              <p:cNvSpPr>
                <a:spLocks noChangeArrowheads="1"/>
              </p:cNvSpPr>
              <p:nvPr/>
            </p:nvSpPr>
            <p:spPr bwMode="auto">
              <a:xfrm>
                <a:off x="100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5" name="Rectangle 9"/>
              <p:cNvSpPr>
                <a:spLocks noChangeArrowheads="1"/>
              </p:cNvSpPr>
              <p:nvPr/>
            </p:nvSpPr>
            <p:spPr bwMode="auto">
              <a:xfrm>
                <a:off x="115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6" name="Rectangle 10"/>
              <p:cNvSpPr>
                <a:spLocks noChangeArrowheads="1"/>
              </p:cNvSpPr>
              <p:nvPr/>
            </p:nvSpPr>
            <p:spPr bwMode="auto">
              <a:xfrm>
                <a:off x="129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7" name="Rectangle 11"/>
              <p:cNvSpPr>
                <a:spLocks noChangeArrowheads="1"/>
              </p:cNvSpPr>
              <p:nvPr/>
            </p:nvSpPr>
            <p:spPr bwMode="auto">
              <a:xfrm>
                <a:off x="144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8" name="Rectangle 12"/>
              <p:cNvSpPr>
                <a:spLocks noChangeArrowheads="1"/>
              </p:cNvSpPr>
              <p:nvPr/>
            </p:nvSpPr>
            <p:spPr bwMode="auto">
              <a:xfrm>
                <a:off x="158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9" name="Rectangle 13"/>
              <p:cNvSpPr>
                <a:spLocks noChangeArrowheads="1"/>
              </p:cNvSpPr>
              <p:nvPr/>
            </p:nvSpPr>
            <p:spPr bwMode="auto">
              <a:xfrm>
                <a:off x="172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0" name="Rectangle 14"/>
              <p:cNvSpPr>
                <a:spLocks noChangeArrowheads="1"/>
              </p:cNvSpPr>
              <p:nvPr/>
            </p:nvSpPr>
            <p:spPr bwMode="auto">
              <a:xfrm>
                <a:off x="187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1" name="Rectangle 15"/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2" name="Rectangle 16"/>
              <p:cNvSpPr>
                <a:spLocks noChangeArrowheads="1"/>
              </p:cNvSpPr>
              <p:nvPr/>
            </p:nvSpPr>
            <p:spPr bwMode="auto">
              <a:xfrm>
                <a:off x="216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3" name="Rectangle 17"/>
              <p:cNvSpPr>
                <a:spLocks noChangeArrowheads="1"/>
              </p:cNvSpPr>
              <p:nvPr/>
            </p:nvSpPr>
            <p:spPr bwMode="auto">
              <a:xfrm>
                <a:off x="230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4" name="Rectangle 18"/>
              <p:cNvSpPr>
                <a:spLocks noChangeArrowheads="1"/>
              </p:cNvSpPr>
              <p:nvPr/>
            </p:nvSpPr>
            <p:spPr bwMode="auto">
              <a:xfrm>
                <a:off x="244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5" name="Rectangle 19"/>
              <p:cNvSpPr>
                <a:spLocks noChangeArrowheads="1"/>
              </p:cNvSpPr>
              <p:nvPr/>
            </p:nvSpPr>
            <p:spPr bwMode="auto">
              <a:xfrm>
                <a:off x="259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89" name="Text Box 20"/>
            <p:cNvSpPr txBox="1">
              <a:spLocks noChangeArrowheads="1"/>
            </p:cNvSpPr>
            <p:nvPr/>
          </p:nvSpPr>
          <p:spPr bwMode="auto">
            <a:xfrm>
              <a:off x="2514600" y="3062512"/>
              <a:ext cx="396875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90" name="Text Box 21"/>
            <p:cNvSpPr txBox="1">
              <a:spLocks noChangeArrowheads="1"/>
            </p:cNvSpPr>
            <p:nvPr/>
          </p:nvSpPr>
          <p:spPr bwMode="auto">
            <a:xfrm>
              <a:off x="5029200" y="3062512"/>
              <a:ext cx="990600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91" name="Line 22"/>
            <p:cNvSpPr>
              <a:spLocks noChangeShapeType="1"/>
            </p:cNvSpPr>
            <p:nvPr/>
          </p:nvSpPr>
          <p:spPr bwMode="auto">
            <a:xfrm flipV="1">
              <a:off x="27432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92" name="Line 23"/>
            <p:cNvSpPr>
              <a:spLocks noChangeShapeType="1"/>
            </p:cNvSpPr>
            <p:nvPr/>
          </p:nvSpPr>
          <p:spPr bwMode="auto">
            <a:xfrm flipV="1">
              <a:off x="54864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087" name="Text Box 31"/>
          <p:cNvSpPr txBox="1">
            <a:spLocks noChangeArrowheads="1"/>
          </p:cNvSpPr>
          <p:nvPr/>
        </p:nvSpPr>
        <p:spPr bwMode="auto">
          <a:xfrm>
            <a:off x="638175" y="3452813"/>
            <a:ext cx="15255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int val[5];</a:t>
            </a:r>
          </a:p>
        </p:txBody>
      </p:sp>
      <p:grpSp>
        <p:nvGrpSpPr>
          <p:cNvPr id="98" name="Group 97"/>
          <p:cNvGrpSpPr>
            <a:grpSpLocks/>
          </p:cNvGrpSpPr>
          <p:nvPr/>
        </p:nvGrpSpPr>
        <p:grpSpPr bwMode="auto">
          <a:xfrm>
            <a:off x="2057400" y="3500438"/>
            <a:ext cx="5334000" cy="731837"/>
            <a:chOff x="2514600" y="3429000"/>
            <a:chExt cx="5334000" cy="730672"/>
          </a:xfrm>
        </p:grpSpPr>
        <p:grpSp>
          <p:nvGrpSpPr>
            <p:cNvPr id="5637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01082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3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4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5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6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71" name="Text Box 32"/>
            <p:cNvSpPr txBox="1">
              <a:spLocks noChangeArrowheads="1"/>
            </p:cNvSpPr>
            <p:nvPr/>
          </p:nvSpPr>
          <p:spPr bwMode="auto">
            <a:xfrm>
              <a:off x="2514600" y="3809393"/>
              <a:ext cx="396875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72" name="Text Box 33"/>
            <p:cNvSpPr txBox="1">
              <a:spLocks noChangeArrowheads="1"/>
            </p:cNvSpPr>
            <p:nvPr/>
          </p:nvSpPr>
          <p:spPr bwMode="auto">
            <a:xfrm>
              <a:off x="3182938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+ 4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5" name="Text Box 36"/>
            <p:cNvSpPr txBox="1">
              <a:spLocks noChangeArrowheads="1"/>
            </p:cNvSpPr>
            <p:nvPr/>
          </p:nvSpPr>
          <p:spPr bwMode="auto">
            <a:xfrm>
              <a:off x="4097338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7" name="Text Box 38"/>
            <p:cNvSpPr txBox="1">
              <a:spLocks noChangeArrowheads="1"/>
            </p:cNvSpPr>
            <p:nvPr/>
          </p:nvSpPr>
          <p:spPr bwMode="auto">
            <a:xfrm>
              <a:off x="50292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9" name="Text Box 40"/>
            <p:cNvSpPr txBox="1">
              <a:spLocks noChangeArrowheads="1"/>
            </p:cNvSpPr>
            <p:nvPr/>
          </p:nvSpPr>
          <p:spPr bwMode="auto">
            <a:xfrm>
              <a:off x="59436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81" name="Text Box 42"/>
            <p:cNvSpPr txBox="1">
              <a:spLocks noChangeArrowheads="1"/>
            </p:cNvSpPr>
            <p:nvPr/>
          </p:nvSpPr>
          <p:spPr bwMode="auto">
            <a:xfrm>
              <a:off x="68580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+ 20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01" name="Text Box 45"/>
          <p:cNvSpPr txBox="1">
            <a:spLocks noChangeArrowheads="1"/>
          </p:cNvSpPr>
          <p:nvPr/>
        </p:nvSpPr>
        <p:spPr bwMode="auto">
          <a:xfrm>
            <a:off x="515938" y="4267200"/>
            <a:ext cx="1647825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double a[3];</a:t>
            </a:r>
          </a:p>
        </p:txBody>
      </p:sp>
      <p:grpSp>
        <p:nvGrpSpPr>
          <p:cNvPr id="97" name="Group 96"/>
          <p:cNvGrpSpPr>
            <a:grpSpLocks/>
          </p:cNvGrpSpPr>
          <p:nvPr/>
        </p:nvGrpSpPr>
        <p:grpSpPr bwMode="auto">
          <a:xfrm>
            <a:off x="2057400" y="4335463"/>
            <a:ext cx="6399213" cy="747712"/>
            <a:chOff x="2515700" y="4343402"/>
            <a:chExt cx="6399700" cy="747713"/>
          </a:xfrm>
        </p:grpSpPr>
        <p:grpSp>
          <p:nvGrpSpPr>
            <p:cNvPr id="56358" name="Group 47"/>
            <p:cNvGrpSpPr>
              <a:grpSpLocks/>
            </p:cNvGrpSpPr>
            <p:nvPr/>
          </p:nvGrpSpPr>
          <p:grpSpPr bwMode="auto">
            <a:xfrm>
              <a:off x="2748919" y="4343402"/>
              <a:ext cx="5613070" cy="228600"/>
              <a:chOff x="1008" y="2208"/>
              <a:chExt cx="3456" cy="144"/>
            </a:xfrm>
          </p:grpSpPr>
          <p:sp>
            <p:nvSpPr>
              <p:cNvPr id="301104" name="Rectangle 48"/>
              <p:cNvSpPr>
                <a:spLocks noChangeArrowheads="1"/>
              </p:cNvSpPr>
              <p:nvPr/>
            </p:nvSpPr>
            <p:spPr bwMode="auto">
              <a:xfrm>
                <a:off x="1008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05" name="Rectangle 49"/>
              <p:cNvSpPr>
                <a:spLocks noChangeArrowheads="1"/>
              </p:cNvSpPr>
              <p:nvPr/>
            </p:nvSpPr>
            <p:spPr bwMode="auto">
              <a:xfrm>
                <a:off x="2160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06" name="Rectangle 50"/>
              <p:cNvSpPr>
                <a:spLocks noChangeArrowheads="1"/>
              </p:cNvSpPr>
              <p:nvPr/>
            </p:nvSpPr>
            <p:spPr bwMode="auto">
              <a:xfrm>
                <a:off x="3312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59" name="Line 52"/>
            <p:cNvSpPr>
              <a:spLocks noChangeShapeType="1"/>
            </p:cNvSpPr>
            <p:nvPr/>
          </p:nvSpPr>
          <p:spPr bwMode="auto">
            <a:xfrm flipV="1">
              <a:off x="8383100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0" name="Text Box 55"/>
            <p:cNvSpPr txBox="1">
              <a:spLocks noChangeArrowheads="1"/>
            </p:cNvSpPr>
            <p:nvPr/>
          </p:nvSpPr>
          <p:spPr bwMode="auto">
            <a:xfrm>
              <a:off x="7902498" y="4724402"/>
              <a:ext cx="1012902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+ 24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56361" name="Text Box 56"/>
            <p:cNvSpPr txBox="1">
              <a:spLocks noChangeArrowheads="1"/>
            </p:cNvSpPr>
            <p:nvPr/>
          </p:nvSpPr>
          <p:spPr bwMode="auto">
            <a:xfrm>
              <a:off x="2515700" y="4710115"/>
              <a:ext cx="406431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62" name="Line 57"/>
            <p:cNvSpPr>
              <a:spLocks noChangeShapeType="1"/>
            </p:cNvSpPr>
            <p:nvPr/>
          </p:nvSpPr>
          <p:spPr bwMode="auto">
            <a:xfrm flipV="1">
              <a:off x="2749578" y="4570322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3" name="Text Box 58"/>
            <p:cNvSpPr txBox="1">
              <a:spLocks noChangeArrowheads="1"/>
            </p:cNvSpPr>
            <p:nvPr/>
          </p:nvSpPr>
          <p:spPr bwMode="auto">
            <a:xfrm>
              <a:off x="4114434" y="4724402"/>
              <a:ext cx="1014490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64" name="Line 59"/>
            <p:cNvSpPr>
              <a:spLocks noChangeShapeType="1"/>
            </p:cNvSpPr>
            <p:nvPr/>
          </p:nvSpPr>
          <p:spPr bwMode="auto">
            <a:xfrm flipV="1">
              <a:off x="4620601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5" name="Text Box 60"/>
            <p:cNvSpPr txBox="1">
              <a:spLocks noChangeArrowheads="1"/>
            </p:cNvSpPr>
            <p:nvPr/>
          </p:nvSpPr>
          <p:spPr bwMode="auto">
            <a:xfrm>
              <a:off x="5997353" y="4724402"/>
              <a:ext cx="1012902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66" name="Line 61"/>
            <p:cNvSpPr>
              <a:spLocks noChangeShapeType="1"/>
            </p:cNvSpPr>
            <p:nvPr/>
          </p:nvSpPr>
          <p:spPr bwMode="auto">
            <a:xfrm flipV="1">
              <a:off x="6491624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18" name="Text Box 62"/>
          <p:cNvSpPr txBox="1">
            <a:spLocks noChangeArrowheads="1"/>
          </p:cNvSpPr>
          <p:nvPr/>
        </p:nvSpPr>
        <p:spPr bwMode="auto">
          <a:xfrm>
            <a:off x="638175" y="5148263"/>
            <a:ext cx="15255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char *p[3];</a:t>
            </a:r>
          </a:p>
        </p:txBody>
      </p:sp>
      <p:grpSp>
        <p:nvGrpSpPr>
          <p:cNvPr id="95" name="Group 94"/>
          <p:cNvGrpSpPr>
            <a:grpSpLocks/>
          </p:cNvGrpSpPr>
          <p:nvPr/>
        </p:nvGrpSpPr>
        <p:grpSpPr bwMode="auto">
          <a:xfrm>
            <a:off x="2057400" y="6019800"/>
            <a:ext cx="6248400" cy="731838"/>
            <a:chOff x="2438400" y="6019800"/>
            <a:chExt cx="6248400" cy="732254"/>
          </a:xfrm>
        </p:grpSpPr>
        <p:grpSp>
          <p:nvGrpSpPr>
            <p:cNvPr id="56346" name="Group 92"/>
            <p:cNvGrpSpPr>
              <a:grpSpLocks/>
            </p:cNvGrpSpPr>
            <p:nvPr/>
          </p:nvGrpSpPr>
          <p:grpSpPr bwMode="auto">
            <a:xfrm>
              <a:off x="2667000" y="6019800"/>
              <a:ext cx="5486400" cy="228600"/>
              <a:chOff x="1652" y="4608"/>
              <a:chExt cx="3456" cy="144"/>
            </a:xfrm>
          </p:grpSpPr>
          <p:sp>
            <p:nvSpPr>
              <p:cNvPr id="301134" name="Rectangle 78"/>
              <p:cNvSpPr>
                <a:spLocks noChangeArrowheads="1"/>
              </p:cNvSpPr>
              <p:nvPr/>
            </p:nvSpPr>
            <p:spPr bwMode="auto">
              <a:xfrm>
                <a:off x="1652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35" name="Rectangle 79"/>
              <p:cNvSpPr>
                <a:spLocks noChangeArrowheads="1"/>
              </p:cNvSpPr>
              <p:nvPr/>
            </p:nvSpPr>
            <p:spPr bwMode="auto">
              <a:xfrm>
                <a:off x="2804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36" name="Rectangle 80"/>
              <p:cNvSpPr>
                <a:spLocks noChangeArrowheads="1"/>
              </p:cNvSpPr>
              <p:nvPr/>
            </p:nvSpPr>
            <p:spPr bwMode="auto">
              <a:xfrm>
                <a:off x="3956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47" name="Text Box 86"/>
            <p:cNvSpPr txBox="1">
              <a:spLocks noChangeArrowheads="1"/>
            </p:cNvSpPr>
            <p:nvPr/>
          </p:nvSpPr>
          <p:spPr bwMode="auto">
            <a:xfrm>
              <a:off x="2438400" y="6386721"/>
              <a:ext cx="396875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48" name="Line 87"/>
            <p:cNvSpPr>
              <a:spLocks noChangeShapeType="1"/>
            </p:cNvSpPr>
            <p:nvPr/>
          </p:nvSpPr>
          <p:spPr bwMode="auto">
            <a:xfrm flipV="1">
              <a:off x="2667000" y="6219825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49" name="Text Box 88"/>
            <p:cNvSpPr txBox="1">
              <a:spLocks noChangeArrowheads="1"/>
            </p:cNvSpPr>
            <p:nvPr/>
          </p:nvSpPr>
          <p:spPr bwMode="auto">
            <a:xfrm>
              <a:off x="4038600" y="6401017"/>
              <a:ext cx="990600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50" name="Line 89"/>
            <p:cNvSpPr>
              <a:spLocks noChangeShapeType="1"/>
            </p:cNvSpPr>
            <p:nvPr/>
          </p:nvSpPr>
          <p:spPr bwMode="auto">
            <a:xfrm flipV="1">
              <a:off x="4495800" y="6234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1" name="Text Box 90"/>
            <p:cNvSpPr txBox="1">
              <a:spLocks noChangeArrowheads="1"/>
            </p:cNvSpPr>
            <p:nvPr/>
          </p:nvSpPr>
          <p:spPr bwMode="auto">
            <a:xfrm>
              <a:off x="5867400" y="6401017"/>
              <a:ext cx="990600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52" name="Line 91"/>
            <p:cNvSpPr>
              <a:spLocks noChangeShapeType="1"/>
            </p:cNvSpPr>
            <p:nvPr/>
          </p:nvSpPr>
          <p:spPr bwMode="auto">
            <a:xfrm flipV="1">
              <a:off x="6324600" y="6234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3" name="Line 102"/>
            <p:cNvSpPr>
              <a:spLocks noChangeShapeType="1"/>
            </p:cNvSpPr>
            <p:nvPr/>
          </p:nvSpPr>
          <p:spPr bwMode="auto">
            <a:xfrm flipV="1">
              <a:off x="8153400" y="6248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4" name="Text Box 105"/>
            <p:cNvSpPr txBox="1">
              <a:spLocks noChangeArrowheads="1"/>
            </p:cNvSpPr>
            <p:nvPr/>
          </p:nvSpPr>
          <p:spPr bwMode="auto">
            <a:xfrm>
              <a:off x="7696200" y="6415312"/>
              <a:ext cx="990600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+ 24</a:t>
              </a:r>
              <a:endParaRPr lang="en-US" sz="1600" b="0" i="1">
                <a:latin typeface="Calibri" pitchFamily="-96" charset="0"/>
              </a:endParaRPr>
            </a:p>
          </p:txBody>
        </p:sp>
      </p:grpSp>
      <p:grpSp>
        <p:nvGrpSpPr>
          <p:cNvPr id="96" name="Group 95"/>
          <p:cNvGrpSpPr>
            <a:grpSpLocks/>
          </p:cNvGrpSpPr>
          <p:nvPr/>
        </p:nvGrpSpPr>
        <p:grpSpPr bwMode="auto">
          <a:xfrm>
            <a:off x="2057400" y="5186363"/>
            <a:ext cx="3505200" cy="731837"/>
            <a:chOff x="2514600" y="5257800"/>
            <a:chExt cx="3505200" cy="732254"/>
          </a:xfrm>
        </p:grpSpPr>
        <p:grpSp>
          <p:nvGrpSpPr>
            <p:cNvPr id="56334" name="Group 64"/>
            <p:cNvGrpSpPr>
              <a:grpSpLocks/>
            </p:cNvGrpSpPr>
            <p:nvPr/>
          </p:nvGrpSpPr>
          <p:grpSpPr bwMode="auto">
            <a:xfrm>
              <a:off x="2743200" y="5257800"/>
              <a:ext cx="2743200" cy="228600"/>
              <a:chOff x="2016" y="3744"/>
              <a:chExt cx="1728" cy="144"/>
            </a:xfrm>
          </p:grpSpPr>
          <p:sp>
            <p:nvSpPr>
              <p:cNvPr id="301121" name="Rectangle 65"/>
              <p:cNvSpPr>
                <a:spLocks noChangeArrowheads="1"/>
              </p:cNvSpPr>
              <p:nvPr/>
            </p:nvSpPr>
            <p:spPr bwMode="auto">
              <a:xfrm>
                <a:off x="2016" y="3744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22" name="Rectangle 66"/>
              <p:cNvSpPr>
                <a:spLocks noChangeArrowheads="1"/>
              </p:cNvSpPr>
              <p:nvPr/>
            </p:nvSpPr>
            <p:spPr bwMode="auto">
              <a:xfrm>
                <a:off x="2592" y="3744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23" name="Rectangle 67"/>
              <p:cNvSpPr>
                <a:spLocks noChangeArrowheads="1"/>
              </p:cNvSpPr>
              <p:nvPr/>
            </p:nvSpPr>
            <p:spPr bwMode="auto">
              <a:xfrm>
                <a:off x="3168" y="3744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35" name="Text Box 68"/>
            <p:cNvSpPr txBox="1">
              <a:spLocks noChangeArrowheads="1"/>
            </p:cNvSpPr>
            <p:nvPr/>
          </p:nvSpPr>
          <p:spPr bwMode="auto">
            <a:xfrm>
              <a:off x="2514600" y="5639017"/>
              <a:ext cx="396875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36" name="Text Box 69"/>
            <p:cNvSpPr txBox="1">
              <a:spLocks noChangeArrowheads="1"/>
            </p:cNvSpPr>
            <p:nvPr/>
          </p:nvSpPr>
          <p:spPr bwMode="auto">
            <a:xfrm>
              <a:off x="3200400" y="5653312"/>
              <a:ext cx="990600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+ 4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37" name="Line 70"/>
            <p:cNvSpPr>
              <a:spLocks noChangeShapeType="1"/>
            </p:cNvSpPr>
            <p:nvPr/>
          </p:nvSpPr>
          <p:spPr bwMode="auto">
            <a:xfrm flipV="1">
              <a:off x="2743200" y="5472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38" name="Line 71"/>
            <p:cNvSpPr>
              <a:spLocks noChangeShapeType="1"/>
            </p:cNvSpPr>
            <p:nvPr/>
          </p:nvSpPr>
          <p:spPr bwMode="auto">
            <a:xfrm flipV="1">
              <a:off x="3657600" y="5486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39" name="Text Box 72"/>
            <p:cNvSpPr txBox="1">
              <a:spLocks noChangeArrowheads="1"/>
            </p:cNvSpPr>
            <p:nvPr/>
          </p:nvSpPr>
          <p:spPr bwMode="auto">
            <a:xfrm>
              <a:off x="4114800" y="5653312"/>
              <a:ext cx="990600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40" name="Line 73"/>
            <p:cNvSpPr>
              <a:spLocks noChangeShapeType="1"/>
            </p:cNvSpPr>
            <p:nvPr/>
          </p:nvSpPr>
          <p:spPr bwMode="auto">
            <a:xfrm flipV="1">
              <a:off x="4572000" y="5486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41" name="Text Box 114"/>
            <p:cNvSpPr txBox="1">
              <a:spLocks noChangeArrowheads="1"/>
            </p:cNvSpPr>
            <p:nvPr/>
          </p:nvSpPr>
          <p:spPr bwMode="auto">
            <a:xfrm>
              <a:off x="5029200" y="5653312"/>
              <a:ext cx="990600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42" name="Line 115"/>
            <p:cNvSpPr>
              <a:spLocks noChangeShapeType="1"/>
            </p:cNvSpPr>
            <p:nvPr/>
          </p:nvSpPr>
          <p:spPr bwMode="auto">
            <a:xfrm flipV="1">
              <a:off x="5486400" y="5486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75" name="Text Box 119"/>
          <p:cNvSpPr txBox="1">
            <a:spLocks noChangeArrowheads="1"/>
          </p:cNvSpPr>
          <p:nvPr/>
        </p:nvSpPr>
        <p:spPr bwMode="auto">
          <a:xfrm>
            <a:off x="5259388" y="5148263"/>
            <a:ext cx="523875" cy="366712"/>
          </a:xfrm>
          <a:prstGeom prst="rect">
            <a:avLst/>
          </a:prstGeom>
          <a:solidFill>
            <a:srgbClr val="990000"/>
          </a:solidFill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Calibri" pitchFamily="-96" charset="0"/>
              </a:rPr>
              <a:t>IA32</a:t>
            </a:r>
          </a:p>
        </p:txBody>
      </p:sp>
      <p:sp>
        <p:nvSpPr>
          <p:cNvPr id="301176" name="Text Box 120"/>
          <p:cNvSpPr txBox="1">
            <a:spLocks noChangeArrowheads="1"/>
          </p:cNvSpPr>
          <p:nvPr/>
        </p:nvSpPr>
        <p:spPr bwMode="auto">
          <a:xfrm>
            <a:off x="8023225" y="5980113"/>
            <a:ext cx="730250" cy="366712"/>
          </a:xfrm>
          <a:prstGeom prst="rect">
            <a:avLst/>
          </a:prstGeom>
          <a:solidFill>
            <a:srgbClr val="990000"/>
          </a:solidFill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Calibri" pitchFamily="-96" charset="0"/>
              </a:rPr>
              <a:t>x86-64</a:t>
            </a:r>
          </a:p>
        </p:txBody>
      </p:sp>
    </p:spTree>
    <p:extLst>
      <p:ext uri="{BB962C8B-B14F-4D97-AF65-F5344CB8AC3E}">
        <p14:creationId xmlns:p14="http://schemas.microsoft.com/office/powerpoint/2010/main" val="98530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7513"/>
            <a:ext cx="55626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Access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064500" cy="5715000"/>
          </a:xfrm>
        </p:spPr>
        <p:txBody>
          <a:bodyPr/>
          <a:lstStyle/>
          <a:p>
            <a:pPr marL="223838" indent="-223838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Basic Principle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 </a:t>
            </a:r>
            <a:r>
              <a:rPr lang="en-US" b="1" dirty="0">
                <a:latin typeface="Courier New" pitchFamily="-96" charset="0"/>
              </a:rPr>
              <a:t>A[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b="1" dirty="0">
                <a:latin typeface="Courier New" pitchFamily="-96" charset="0"/>
              </a:rPr>
              <a:t>];</a:t>
            </a:r>
            <a:endParaRPr lang="en-US" b="1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Array of data type 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and length </a:t>
            </a:r>
            <a:r>
              <a:rPr lang="en-US" i="1" dirty="0">
                <a:latin typeface="Calibri" pitchFamily="-96" charset="0"/>
              </a:rPr>
              <a:t>L</a:t>
            </a:r>
            <a:endParaRPr lang="en-US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Identifier </a:t>
            </a:r>
            <a:r>
              <a:rPr lang="en-US" b="1" dirty="0">
                <a:latin typeface="Courier New" pitchFamily="-96" charset="0"/>
              </a:rPr>
              <a:t>A</a:t>
            </a:r>
            <a:r>
              <a:rPr lang="en-US" dirty="0">
                <a:latin typeface="Calibri" pitchFamily="-96" charset="0"/>
              </a:rPr>
              <a:t> can be used as a pointer to array element 0: Type </a:t>
            </a:r>
            <a:r>
              <a:rPr lang="en-US" i="1" dirty="0">
                <a:latin typeface="Calibri" pitchFamily="-96" charset="0"/>
              </a:rPr>
              <a:t>T*</a:t>
            </a: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Reference	Type	Value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[4]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dirty="0">
                <a:latin typeface="Calibri" pitchFamily="-96" charset="0"/>
              </a:rPr>
              <a:t>3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>
                <a:latin typeface="Calibri" pitchFamily="-96" charset="0"/>
              </a:rPr>
              <a:t>x</a:t>
            </a:r>
            <a:endParaRPr lang="en-US" sz="1800" dirty="0">
              <a:latin typeface="Calibri" pitchFamily="-96" charset="0"/>
            </a:endParaRP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val+1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>
                <a:latin typeface="Calibri" pitchFamily="-96" charset="0"/>
              </a:rPr>
              <a:t>x</a:t>
            </a:r>
            <a:r>
              <a:rPr lang="en-US" sz="1800" dirty="0">
                <a:latin typeface="Calibri" pitchFamily="-96" charset="0"/>
              </a:rPr>
              <a:t> + 4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&amp;</a:t>
            </a: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[2]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>
                <a:latin typeface="Calibri" pitchFamily="-96" charset="0"/>
              </a:rPr>
              <a:t>x</a:t>
            </a:r>
            <a:r>
              <a:rPr lang="en-US" sz="1800" dirty="0">
                <a:latin typeface="Calibri" pitchFamily="-96" charset="0"/>
              </a:rPr>
              <a:t> + 8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[5]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dirty="0">
                <a:latin typeface="Calibri" pitchFamily="-96" charset="0"/>
              </a:rPr>
              <a:t>??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*(val+1)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dirty="0">
                <a:latin typeface="Calibri" pitchFamily="-96" charset="0"/>
              </a:rPr>
              <a:t>5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 + </a:t>
            </a:r>
            <a:r>
              <a:rPr lang="en-US" sz="1800" b="1" i="1" dirty="0" err="1">
                <a:latin typeface="Calibri" pitchFamily="-96" charset="0"/>
              </a:rPr>
              <a:t>i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>
                <a:latin typeface="Calibri" pitchFamily="-96" charset="0"/>
              </a:rPr>
              <a:t>x </a:t>
            </a:r>
            <a:r>
              <a:rPr lang="en-US" sz="1800" dirty="0">
                <a:latin typeface="Calibri" pitchFamily="-96" charset="0"/>
              </a:rPr>
              <a:t>+ 4</a:t>
            </a:r>
            <a:r>
              <a:rPr lang="en-US" sz="1800" i="1" dirty="0">
                <a:latin typeface="Calibri" pitchFamily="-96" charset="0"/>
              </a:rPr>
              <a:t> </a:t>
            </a:r>
            <a:r>
              <a:rPr lang="en-US" sz="1800" i="1" dirty="0" err="1">
                <a:latin typeface="Calibri" pitchFamily="-96" charset="0"/>
              </a:rPr>
              <a:t>i</a:t>
            </a:r>
            <a:endParaRPr lang="en-US" sz="1800" i="1" dirty="0">
              <a:latin typeface="Calibri" pitchFamily="-96" charset="0"/>
            </a:endParaRPr>
          </a:p>
        </p:txBody>
      </p:sp>
      <p:sp>
        <p:nvSpPr>
          <p:cNvPr id="60419" name="Text Box 31"/>
          <p:cNvSpPr txBox="1">
            <a:spLocks noChangeArrowheads="1"/>
          </p:cNvSpPr>
          <p:nvPr/>
        </p:nvSpPr>
        <p:spPr bwMode="auto">
          <a:xfrm>
            <a:off x="1017588" y="2819400"/>
            <a:ext cx="1701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int val[5];</a:t>
            </a:r>
          </a:p>
        </p:txBody>
      </p:sp>
      <p:grpSp>
        <p:nvGrpSpPr>
          <p:cNvPr id="60420" name="Group 24"/>
          <p:cNvGrpSpPr>
            <a:grpSpLocks/>
          </p:cNvGrpSpPr>
          <p:nvPr/>
        </p:nvGrpSpPr>
        <p:grpSpPr bwMode="auto">
          <a:xfrm>
            <a:off x="2616200" y="2867025"/>
            <a:ext cx="5334000" cy="750888"/>
            <a:chOff x="2514600" y="3429000"/>
            <a:chExt cx="5334000" cy="771141"/>
          </a:xfrm>
        </p:grpSpPr>
        <p:grpSp>
          <p:nvGrpSpPr>
            <p:cNvPr id="60421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9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40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41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42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43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</p:grpSp>
        <p:sp>
          <p:nvSpPr>
            <p:cNvPr id="60422" name="Text Box 32"/>
            <p:cNvSpPr txBox="1">
              <a:spLocks noChangeArrowheads="1"/>
            </p:cNvSpPr>
            <p:nvPr/>
          </p:nvSpPr>
          <p:spPr bwMode="auto">
            <a:xfrm>
              <a:off x="2514600" y="3810495"/>
              <a:ext cx="396875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60423" name="Text Box 33"/>
            <p:cNvSpPr txBox="1">
              <a:spLocks noChangeArrowheads="1"/>
            </p:cNvSpPr>
            <p:nvPr/>
          </p:nvSpPr>
          <p:spPr bwMode="auto">
            <a:xfrm>
              <a:off x="3182938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+ 4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24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5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6" name="Text Box 36"/>
            <p:cNvSpPr txBox="1">
              <a:spLocks noChangeArrowheads="1"/>
            </p:cNvSpPr>
            <p:nvPr/>
          </p:nvSpPr>
          <p:spPr bwMode="auto">
            <a:xfrm>
              <a:off x="4097338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+ 8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27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8" name="Text Box 38"/>
            <p:cNvSpPr txBox="1">
              <a:spLocks noChangeArrowheads="1"/>
            </p:cNvSpPr>
            <p:nvPr/>
          </p:nvSpPr>
          <p:spPr bwMode="auto">
            <a:xfrm>
              <a:off x="50292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+ 12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29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0" name="Text Box 40"/>
            <p:cNvSpPr txBox="1">
              <a:spLocks noChangeArrowheads="1"/>
            </p:cNvSpPr>
            <p:nvPr/>
          </p:nvSpPr>
          <p:spPr bwMode="auto">
            <a:xfrm>
              <a:off x="59436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+ 16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31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2" name="Text Box 42"/>
            <p:cNvSpPr txBox="1">
              <a:spLocks noChangeArrowheads="1"/>
            </p:cNvSpPr>
            <p:nvPr/>
          </p:nvSpPr>
          <p:spPr bwMode="auto">
            <a:xfrm>
              <a:off x="68580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+ 20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33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1448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737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Example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5556250"/>
            <a:ext cx="8382000" cy="1377950"/>
          </a:xfrm>
        </p:spPr>
        <p:txBody>
          <a:bodyPr/>
          <a:lstStyle/>
          <a:p>
            <a:r>
              <a:rPr lang="en-US" sz="2000" smtClean="0">
                <a:latin typeface="Calibri" pitchFamily="-96" charset="0"/>
              </a:rPr>
              <a:t>Declaration “</a:t>
            </a:r>
            <a:r>
              <a:rPr lang="en-US" sz="2000" smtClean="0">
                <a:latin typeface="Courier New" pitchFamily="-96" charset="0"/>
              </a:rPr>
              <a:t>zip_dig cmu</a:t>
            </a:r>
            <a:r>
              <a:rPr lang="en-US" sz="2000" smtClean="0">
                <a:latin typeface="Calibri" pitchFamily="-96" charset="0"/>
              </a:rPr>
              <a:t>” equivalent to “</a:t>
            </a:r>
            <a:r>
              <a:rPr lang="en-US" sz="2000" smtClean="0">
                <a:latin typeface="Courier New" pitchFamily="-96" charset="0"/>
              </a:rPr>
              <a:t>int cmu[5]</a:t>
            </a:r>
            <a:r>
              <a:rPr lang="en-US" sz="2000" smtClean="0">
                <a:latin typeface="Calibri" pitchFamily="-96" charset="0"/>
              </a:rPr>
              <a:t>”</a:t>
            </a:r>
          </a:p>
          <a:p>
            <a:r>
              <a:rPr lang="en-US" sz="2000" smtClean="0">
                <a:latin typeface="Calibri" pitchFamily="-96" charset="0"/>
              </a:rPr>
              <a:t>Example arrays were allocated in successive 20 byte blocks</a:t>
            </a:r>
          </a:p>
          <a:p>
            <a:pPr lvl="1"/>
            <a:r>
              <a:rPr lang="en-US" smtClean="0">
                <a:latin typeface="Calibri" pitchFamily="-96" charset="0"/>
              </a:rPr>
              <a:t>Not guaranteed to happen in general</a:t>
            </a:r>
          </a:p>
        </p:txBody>
      </p:sp>
      <p:sp>
        <p:nvSpPr>
          <p:cNvPr id="62467" name="Rectangle 4"/>
          <p:cNvSpPr>
            <a:spLocks noChangeArrowheads="1"/>
          </p:cNvSpPr>
          <p:nvPr/>
        </p:nvSpPr>
        <p:spPr bwMode="auto">
          <a:xfrm>
            <a:off x="609600" y="1000108"/>
            <a:ext cx="4924425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-96" charset="0"/>
              </a:rPr>
              <a:t>#define ZLEN 5</a:t>
            </a:r>
          </a:p>
          <a:p>
            <a:pPr eaLnBrk="0" hangingPunct="0"/>
            <a:r>
              <a:rPr lang="en-US" sz="1800" dirty="0" err="1" smtClean="0">
                <a:latin typeface="Courier New" pitchFamily="-96" charset="0"/>
              </a:rPr>
              <a:t>typedef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zip_dig</a:t>
            </a:r>
            <a:r>
              <a:rPr lang="en-US" sz="1800" dirty="0" smtClean="0">
                <a:latin typeface="Courier New" pitchFamily="-96" charset="0"/>
              </a:rPr>
              <a:t>[ZLEN];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cmu</a:t>
            </a:r>
            <a:r>
              <a:rPr lang="en-US" sz="1800" dirty="0">
                <a:latin typeface="Courier New" pitchFamily="-96" charset="0"/>
              </a:rPr>
              <a:t> = { 1, 5, 2, 1, 3 };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mit</a:t>
            </a:r>
            <a:r>
              <a:rPr lang="en-US" sz="1800" dirty="0">
                <a:latin typeface="Courier New" pitchFamily="-96" charset="0"/>
              </a:rPr>
              <a:t> = { 0, 2, 1, 3, 9 };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ucb</a:t>
            </a:r>
            <a:r>
              <a:rPr lang="en-US" sz="1800" dirty="0">
                <a:latin typeface="Courier New" pitchFamily="-96" charset="0"/>
              </a:rPr>
              <a:t> = { 9, 4, 7, 2, 0 };</a:t>
            </a:r>
          </a:p>
        </p:txBody>
      </p:sp>
      <p:sp>
        <p:nvSpPr>
          <p:cNvPr id="69" name="Text Box 31"/>
          <p:cNvSpPr txBox="1">
            <a:spLocks noChangeArrowheads="1"/>
          </p:cNvSpPr>
          <p:nvPr/>
        </p:nvSpPr>
        <p:spPr bwMode="auto">
          <a:xfrm>
            <a:off x="76200" y="2932113"/>
            <a:ext cx="2235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zip_dig cmu;</a:t>
            </a:r>
          </a:p>
        </p:txBody>
      </p:sp>
      <p:grpSp>
        <p:nvGrpSpPr>
          <p:cNvPr id="70" name="Group 24"/>
          <p:cNvGrpSpPr>
            <a:grpSpLocks/>
          </p:cNvGrpSpPr>
          <p:nvPr/>
        </p:nvGrpSpPr>
        <p:grpSpPr bwMode="auto">
          <a:xfrm>
            <a:off x="2259013" y="2979738"/>
            <a:ext cx="5435600" cy="750887"/>
            <a:chOff x="2412765" y="3429000"/>
            <a:chExt cx="5435835" cy="771209"/>
          </a:xfrm>
        </p:grpSpPr>
        <p:grpSp>
          <p:nvGrpSpPr>
            <p:cNvPr id="6251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8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8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8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8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8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</p:grpSp>
        <p:sp>
          <p:nvSpPr>
            <p:cNvPr id="62511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16</a:t>
              </a:r>
            </a:p>
          </p:txBody>
        </p:sp>
        <p:sp>
          <p:nvSpPr>
            <p:cNvPr id="62512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20</a:t>
              </a:r>
            </a:p>
          </p:txBody>
        </p:sp>
        <p:sp>
          <p:nvSpPr>
            <p:cNvPr id="6251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5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24</a:t>
              </a:r>
            </a:p>
          </p:txBody>
        </p:sp>
        <p:sp>
          <p:nvSpPr>
            <p:cNvPr id="6251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7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28</a:t>
              </a:r>
            </a:p>
          </p:txBody>
        </p:sp>
        <p:sp>
          <p:nvSpPr>
            <p:cNvPr id="6251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9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32</a:t>
              </a:r>
            </a:p>
          </p:txBody>
        </p:sp>
        <p:sp>
          <p:nvSpPr>
            <p:cNvPr id="6252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21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252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9" name="Text Box 31"/>
          <p:cNvSpPr txBox="1">
            <a:spLocks noChangeArrowheads="1"/>
          </p:cNvSpPr>
          <p:nvPr/>
        </p:nvSpPr>
        <p:spPr bwMode="auto">
          <a:xfrm>
            <a:off x="77788" y="3733800"/>
            <a:ext cx="2233612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zip_dig mit;</a:t>
            </a:r>
          </a:p>
        </p:txBody>
      </p:sp>
      <p:grpSp>
        <p:nvGrpSpPr>
          <p:cNvPr id="90" name="Group 24"/>
          <p:cNvGrpSpPr>
            <a:grpSpLocks/>
          </p:cNvGrpSpPr>
          <p:nvPr/>
        </p:nvGrpSpPr>
        <p:grpSpPr bwMode="auto">
          <a:xfrm>
            <a:off x="2260600" y="3781425"/>
            <a:ext cx="5435600" cy="750888"/>
            <a:chOff x="2412765" y="3429000"/>
            <a:chExt cx="5435835" cy="771209"/>
          </a:xfrm>
        </p:grpSpPr>
        <p:grpSp>
          <p:nvGrpSpPr>
            <p:cNvPr id="62492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0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0</a:t>
                </a:r>
              </a:p>
            </p:txBody>
          </p:sp>
          <p:sp>
            <p:nvSpPr>
              <p:cNvPr id="10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10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10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  <p:sp>
            <p:nvSpPr>
              <p:cNvPr id="10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9</a:t>
                </a:r>
              </a:p>
            </p:txBody>
          </p:sp>
        </p:grpSp>
        <p:sp>
          <p:nvSpPr>
            <p:cNvPr id="62493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2494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40</a:t>
              </a:r>
            </a:p>
          </p:txBody>
        </p:sp>
        <p:sp>
          <p:nvSpPr>
            <p:cNvPr id="62495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6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7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44</a:t>
              </a:r>
            </a:p>
          </p:txBody>
        </p:sp>
        <p:sp>
          <p:nvSpPr>
            <p:cNvPr id="62498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9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48</a:t>
              </a:r>
            </a:p>
          </p:txBody>
        </p:sp>
        <p:sp>
          <p:nvSpPr>
            <p:cNvPr id="62500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01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52</a:t>
              </a:r>
            </a:p>
          </p:txBody>
        </p:sp>
        <p:sp>
          <p:nvSpPr>
            <p:cNvPr id="62502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03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56</a:t>
              </a:r>
            </a:p>
          </p:txBody>
        </p:sp>
        <p:sp>
          <p:nvSpPr>
            <p:cNvPr id="62504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9" name="Text Box 31"/>
          <p:cNvSpPr txBox="1">
            <a:spLocks noChangeArrowheads="1"/>
          </p:cNvSpPr>
          <p:nvPr/>
        </p:nvSpPr>
        <p:spPr bwMode="auto">
          <a:xfrm>
            <a:off x="76200" y="4572000"/>
            <a:ext cx="2235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ucb</a:t>
            </a:r>
            <a:r>
              <a:rPr lang="en-US" sz="1800" dirty="0" smtClean="0">
                <a:latin typeface="Courier New" pitchFamily="-96" charset="0"/>
              </a:rPr>
              <a:t>;</a:t>
            </a:r>
            <a:endParaRPr lang="en-US" sz="1800" dirty="0">
              <a:latin typeface="Courier New" pitchFamily="-96" charset="0"/>
            </a:endParaRPr>
          </a:p>
        </p:txBody>
      </p:sp>
      <p:grpSp>
        <p:nvGrpSpPr>
          <p:cNvPr id="110" name="Group 24"/>
          <p:cNvGrpSpPr>
            <a:grpSpLocks/>
          </p:cNvGrpSpPr>
          <p:nvPr/>
        </p:nvGrpSpPr>
        <p:grpSpPr bwMode="auto">
          <a:xfrm>
            <a:off x="2259013" y="4619625"/>
            <a:ext cx="5435600" cy="750888"/>
            <a:chOff x="2412765" y="3429000"/>
            <a:chExt cx="5435835" cy="771209"/>
          </a:xfrm>
        </p:grpSpPr>
        <p:grpSp>
          <p:nvGrpSpPr>
            <p:cNvPr id="62474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2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9</a:t>
                </a:r>
              </a:p>
            </p:txBody>
          </p:sp>
          <p:sp>
            <p:nvSpPr>
              <p:cNvPr id="12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4</a:t>
                </a:r>
              </a:p>
            </p:txBody>
          </p:sp>
          <p:sp>
            <p:nvSpPr>
              <p:cNvPr id="12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7</a:t>
                </a:r>
              </a:p>
            </p:txBody>
          </p:sp>
          <p:sp>
            <p:nvSpPr>
              <p:cNvPr id="12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12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0</a:t>
                </a:r>
              </a:p>
            </p:txBody>
          </p:sp>
        </p:grpSp>
        <p:sp>
          <p:nvSpPr>
            <p:cNvPr id="62475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56</a:t>
              </a:r>
            </a:p>
          </p:txBody>
        </p:sp>
        <p:sp>
          <p:nvSpPr>
            <p:cNvPr id="62476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60</a:t>
              </a:r>
            </a:p>
          </p:txBody>
        </p:sp>
        <p:sp>
          <p:nvSpPr>
            <p:cNvPr id="62477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78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79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64</a:t>
              </a:r>
            </a:p>
          </p:txBody>
        </p:sp>
        <p:sp>
          <p:nvSpPr>
            <p:cNvPr id="62480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81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68</a:t>
              </a:r>
            </a:p>
          </p:txBody>
        </p:sp>
        <p:sp>
          <p:nvSpPr>
            <p:cNvPr id="62482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83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72</a:t>
              </a:r>
            </a:p>
          </p:txBody>
        </p:sp>
        <p:sp>
          <p:nvSpPr>
            <p:cNvPr id="62484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85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76</a:t>
              </a:r>
            </a:p>
          </p:txBody>
        </p:sp>
        <p:sp>
          <p:nvSpPr>
            <p:cNvPr id="62486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70562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pitchFamily="-96" charset="0"/>
              </a:rPr>
              <a:t>Array Accessing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8800" y="3810000"/>
            <a:ext cx="3429000" cy="2981325"/>
          </a:xfrm>
        </p:spPr>
        <p:txBody>
          <a:bodyPr/>
          <a:lstStyle/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smtClean="0">
                <a:latin typeface="Calibri" pitchFamily="-96" charset="0"/>
              </a:rPr>
              <a:t>Register </a:t>
            </a:r>
            <a:r>
              <a:rPr lang="en-US" sz="2000" smtClean="0">
                <a:latin typeface="Courier New" pitchFamily="-96" charset="0"/>
              </a:rPr>
              <a:t>%edx</a:t>
            </a:r>
            <a:r>
              <a:rPr lang="en-US" sz="2000" smtClean="0">
                <a:latin typeface="Calibri" pitchFamily="-96" charset="0"/>
              </a:rPr>
              <a:t> contains starting address of array</a:t>
            </a: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smtClean="0">
                <a:latin typeface="Calibri" pitchFamily="-96" charset="0"/>
              </a:rPr>
              <a:t>Register </a:t>
            </a:r>
            <a:r>
              <a:rPr lang="en-US" sz="2000" smtClean="0">
                <a:latin typeface="Courier New" pitchFamily="-96" charset="0"/>
              </a:rPr>
              <a:t>%eax</a:t>
            </a:r>
            <a:r>
              <a:rPr lang="en-US" sz="2000" smtClean="0">
                <a:latin typeface="Calibri" pitchFamily="-96" charset="0"/>
              </a:rPr>
              <a:t> contains </a:t>
            </a:r>
            <a:br>
              <a:rPr lang="en-US" sz="2000" smtClean="0">
                <a:latin typeface="Calibri" pitchFamily="-96" charset="0"/>
              </a:rPr>
            </a:br>
            <a:r>
              <a:rPr lang="en-US" sz="2000" smtClean="0">
                <a:latin typeface="Calibri" pitchFamily="-96" charset="0"/>
              </a:rPr>
              <a:t>array index</a:t>
            </a: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smtClean="0">
                <a:latin typeface="Calibri" pitchFamily="-96" charset="0"/>
              </a:rPr>
              <a:t>Desired digit at </a:t>
            </a:r>
            <a:br>
              <a:rPr lang="en-US" sz="2000" smtClean="0">
                <a:latin typeface="Calibri" pitchFamily="-96" charset="0"/>
              </a:rPr>
            </a:br>
            <a:r>
              <a:rPr lang="en-US" sz="2000" smtClean="0">
                <a:latin typeface="Courier New" pitchFamily="-96" charset="0"/>
              </a:rPr>
              <a:t>4*%eax + %edx</a:t>
            </a:r>
            <a:endParaRPr lang="en-US" sz="2000" smtClean="0">
              <a:latin typeface="Calibri" pitchFamily="-96" charset="0"/>
            </a:endParaRP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smtClean="0">
                <a:latin typeface="Calibri" pitchFamily="-96" charset="0"/>
              </a:rPr>
              <a:t>Use memory reference </a:t>
            </a:r>
            <a:r>
              <a:rPr lang="en-US" sz="2000" smtClean="0">
                <a:latin typeface="Courier New" pitchFamily="-96" charset="0"/>
              </a:rPr>
              <a:t>(%edx,%eax,4)</a:t>
            </a:r>
            <a:endParaRPr lang="en-US" sz="2000" smtClean="0">
              <a:latin typeface="Calibri" pitchFamily="-96" charset="0"/>
            </a:endParaRPr>
          </a:p>
        </p:txBody>
      </p:sp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527050" y="2792413"/>
            <a:ext cx="3429000" cy="14747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int get_digit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  (zip_dig z, int dig)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  return z[dig];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}</a:t>
            </a:r>
          </a:p>
        </p:txBody>
      </p:sp>
      <p:sp>
        <p:nvSpPr>
          <p:cNvPr id="64516" name="Rectangle 5"/>
          <p:cNvSpPr>
            <a:spLocks noChangeArrowheads="1"/>
          </p:cNvSpPr>
          <p:nvPr/>
        </p:nvSpPr>
        <p:spPr bwMode="auto">
          <a:xfrm>
            <a:off x="527050" y="4876800"/>
            <a:ext cx="5111750" cy="92076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342900" algn="l"/>
                <a:tab pos="2628900" algn="l"/>
              </a:tabLst>
            </a:pPr>
            <a:r>
              <a:rPr lang="en-US" sz="1800">
                <a:latin typeface="Courier New" pitchFamily="-96" charset="0"/>
              </a:rPr>
              <a:t>  # %edx = z</a:t>
            </a:r>
          </a:p>
          <a:p>
            <a:pPr eaLnBrk="0" hangingPunct="0">
              <a:tabLst>
                <a:tab pos="342900" algn="l"/>
                <a:tab pos="2628900" algn="l"/>
              </a:tabLst>
            </a:pPr>
            <a:r>
              <a:rPr lang="en-US" sz="1800">
                <a:latin typeface="Courier New" pitchFamily="-96" charset="0"/>
              </a:rPr>
              <a:t>  # %eax = dig</a:t>
            </a:r>
          </a:p>
          <a:p>
            <a:pPr eaLnBrk="0" hangingPunct="0">
              <a:tabLst>
                <a:tab pos="342900" algn="l"/>
                <a:tab pos="2628900" algn="l"/>
              </a:tabLst>
            </a:pPr>
            <a:r>
              <a:rPr lang="en-US" sz="1800">
                <a:latin typeface="Courier New" pitchFamily="-96" charset="0"/>
              </a:rPr>
              <a:t>	movl (%edx,%eax,4),%eax  # z[dig]</a:t>
            </a:r>
          </a:p>
        </p:txBody>
      </p:sp>
      <p:sp>
        <p:nvSpPr>
          <p:cNvPr id="64517" name="TextBox 6"/>
          <p:cNvSpPr txBox="1">
            <a:spLocks noChangeArrowheads="1"/>
          </p:cNvSpPr>
          <p:nvPr/>
        </p:nvSpPr>
        <p:spPr bwMode="auto">
          <a:xfrm>
            <a:off x="420688" y="4392613"/>
            <a:ext cx="758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Calibri" pitchFamily="-96" charset="0"/>
              </a:rPr>
              <a:t>IA32</a:t>
            </a:r>
          </a:p>
        </p:txBody>
      </p:sp>
      <p:sp>
        <p:nvSpPr>
          <p:cNvPr id="64518" name="Text Box 31"/>
          <p:cNvSpPr txBox="1">
            <a:spLocks noChangeArrowheads="1"/>
          </p:cNvSpPr>
          <p:nvPr/>
        </p:nvSpPr>
        <p:spPr bwMode="auto">
          <a:xfrm>
            <a:off x="304800" y="1408113"/>
            <a:ext cx="19304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zip_dig cmu;</a:t>
            </a:r>
          </a:p>
        </p:txBody>
      </p:sp>
      <p:grpSp>
        <p:nvGrpSpPr>
          <p:cNvPr id="64519" name="Group 24"/>
          <p:cNvGrpSpPr>
            <a:grpSpLocks/>
          </p:cNvGrpSpPr>
          <p:nvPr/>
        </p:nvGrpSpPr>
        <p:grpSpPr bwMode="auto">
          <a:xfrm>
            <a:off x="2184400" y="1455738"/>
            <a:ext cx="5435600" cy="750887"/>
            <a:chOff x="2412765" y="3429000"/>
            <a:chExt cx="5435835" cy="771209"/>
          </a:xfrm>
        </p:grpSpPr>
        <p:grpSp>
          <p:nvGrpSpPr>
            <p:cNvPr id="6452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23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24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25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26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27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</p:grpSp>
        <p:sp>
          <p:nvSpPr>
            <p:cNvPr id="64521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16</a:t>
              </a:r>
            </a:p>
          </p:txBody>
        </p:sp>
        <p:sp>
          <p:nvSpPr>
            <p:cNvPr id="64522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20</a:t>
              </a:r>
            </a:p>
          </p:txBody>
        </p:sp>
        <p:sp>
          <p:nvSpPr>
            <p:cNvPr id="6452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5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24</a:t>
              </a:r>
            </a:p>
          </p:txBody>
        </p:sp>
        <p:sp>
          <p:nvSpPr>
            <p:cNvPr id="6452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7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28</a:t>
              </a:r>
            </a:p>
          </p:txBody>
        </p:sp>
        <p:sp>
          <p:nvSpPr>
            <p:cNvPr id="6452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9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32</a:t>
              </a:r>
            </a:p>
          </p:txBody>
        </p:sp>
        <p:sp>
          <p:nvSpPr>
            <p:cNvPr id="6453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31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453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690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ChangeArrowheads="1"/>
          </p:cNvSpPr>
          <p:nvPr/>
        </p:nvSpPr>
        <p:spPr bwMode="auto">
          <a:xfrm>
            <a:off x="928662" y="3500438"/>
            <a:ext cx="6705600" cy="202876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#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= z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$0,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 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=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.L4:		# loop: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$1, (%edx,%eax,4)	#   z[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]++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$1,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++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cmpl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$5,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  i:5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jne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.L4	#   if !=,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loop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417513"/>
            <a:ext cx="83820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Array Loop </a:t>
            </a:r>
            <a:r>
              <a:rPr lang="en-US" dirty="0" smtClean="0">
                <a:latin typeface="Calibri" pitchFamily="-96" charset="0"/>
              </a:rPr>
              <a:t>Example </a:t>
            </a:r>
            <a:r>
              <a:rPr lang="en-US" dirty="0">
                <a:latin typeface="Calibri" pitchFamily="-96" charset="0"/>
              </a:rPr>
              <a:t>(IA32)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476500" y="1357298"/>
            <a:ext cx="403860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-96" charset="0"/>
              </a:rPr>
              <a:t>void </a:t>
            </a:r>
            <a:r>
              <a:rPr lang="en-US" sz="1800" dirty="0" err="1" smtClean="0">
                <a:latin typeface="Courier New" pitchFamily="-96" charset="0"/>
              </a:rPr>
              <a:t>zincr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 smtClean="0">
                <a:latin typeface="Courier New" pitchFamily="-96" charset="0"/>
              </a:rPr>
              <a:t>zip_dig</a:t>
            </a:r>
            <a:r>
              <a:rPr lang="en-US" sz="1800" dirty="0" smtClean="0">
                <a:latin typeface="Courier New" pitchFamily="-96" charset="0"/>
              </a:rPr>
              <a:t> z) 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for (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 = 0;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 &lt; ZLEN;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++)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z[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]++;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}</a:t>
            </a:r>
            <a:endParaRPr lang="en-US" sz="1800" dirty="0">
              <a:latin typeface="Courier New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474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417513"/>
            <a:ext cx="8382000" cy="573087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Pointer </a:t>
            </a:r>
            <a:r>
              <a:rPr lang="en-US" dirty="0">
                <a:latin typeface="Calibri" pitchFamily="-96" charset="0"/>
              </a:rPr>
              <a:t>Loop </a:t>
            </a:r>
            <a:r>
              <a:rPr lang="en-US" dirty="0" smtClean="0">
                <a:latin typeface="Calibri" pitchFamily="-96" charset="0"/>
              </a:rPr>
              <a:t>Example </a:t>
            </a:r>
            <a:r>
              <a:rPr lang="en-US" dirty="0">
                <a:latin typeface="Calibri" pitchFamily="-96" charset="0"/>
              </a:rPr>
              <a:t>(IA32)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14282" y="1214422"/>
            <a:ext cx="40386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-96" charset="0"/>
              </a:rPr>
              <a:t>void </a:t>
            </a:r>
            <a:r>
              <a:rPr lang="en-US" sz="1800" dirty="0" err="1" smtClean="0">
                <a:latin typeface="Courier New" pitchFamily="-96" charset="0"/>
              </a:rPr>
              <a:t>zincr_p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 smtClean="0">
                <a:latin typeface="Courier New" pitchFamily="-96" charset="0"/>
              </a:rPr>
              <a:t>zip_dig</a:t>
            </a:r>
            <a:r>
              <a:rPr lang="en-US" sz="1800" dirty="0" smtClean="0">
                <a:latin typeface="Courier New" pitchFamily="-96" charset="0"/>
              </a:rPr>
              <a:t> z) 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*</a:t>
            </a:r>
            <a:r>
              <a:rPr lang="en-US" sz="1800" dirty="0" err="1" smtClean="0">
                <a:latin typeface="Courier New" pitchFamily="-96" charset="0"/>
              </a:rPr>
              <a:t>zend</a:t>
            </a:r>
            <a:r>
              <a:rPr lang="en-US" sz="1800" dirty="0" smtClean="0">
                <a:latin typeface="Courier New" pitchFamily="-96" charset="0"/>
              </a:rPr>
              <a:t> = </a:t>
            </a:r>
            <a:r>
              <a:rPr lang="en-US" sz="1800" dirty="0" err="1" smtClean="0">
                <a:latin typeface="Courier New" pitchFamily="-96" charset="0"/>
              </a:rPr>
              <a:t>z+ZLEN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do 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(*z)++;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z++;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} while (z != </a:t>
            </a:r>
            <a:r>
              <a:rPr lang="en-US" sz="1800" dirty="0" err="1" smtClean="0">
                <a:latin typeface="Courier New" pitchFamily="-96" charset="0"/>
              </a:rPr>
              <a:t>zend</a:t>
            </a:r>
            <a:r>
              <a:rPr lang="en-US" sz="1800" dirty="0" smtClean="0">
                <a:latin typeface="Courier New" pitchFamily="-96" charset="0"/>
              </a:rPr>
              <a:t>);  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}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929190" y="1038225"/>
            <a:ext cx="4038600" cy="230575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-96" charset="0"/>
              </a:rPr>
              <a:t>void </a:t>
            </a:r>
            <a:r>
              <a:rPr lang="en-US" sz="1800" dirty="0" err="1" smtClean="0">
                <a:latin typeface="Courier New" pitchFamily="-96" charset="0"/>
              </a:rPr>
              <a:t>zincr_v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 smtClean="0">
                <a:latin typeface="Courier New" pitchFamily="-96" charset="0"/>
              </a:rPr>
              <a:t>zip_dig</a:t>
            </a:r>
            <a:r>
              <a:rPr lang="en-US" sz="1800" dirty="0" smtClean="0">
                <a:latin typeface="Courier New" pitchFamily="-96" charset="0"/>
              </a:rPr>
              <a:t> z) 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void *</a:t>
            </a:r>
            <a:r>
              <a:rPr lang="en-US" sz="1800" dirty="0" err="1" smtClean="0">
                <a:latin typeface="Courier New" pitchFamily="-96" charset="0"/>
              </a:rPr>
              <a:t>vz</a:t>
            </a:r>
            <a:r>
              <a:rPr lang="en-US" sz="1800" dirty="0" smtClean="0">
                <a:latin typeface="Courier New" pitchFamily="-96" charset="0"/>
              </a:rPr>
              <a:t> = z;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 = 0;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do 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(*((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*) (</a:t>
            </a:r>
            <a:r>
              <a:rPr lang="en-US" sz="1800" dirty="0" err="1" smtClean="0">
                <a:latin typeface="Courier New" pitchFamily="-96" charset="0"/>
              </a:rPr>
              <a:t>vz+i</a:t>
            </a:r>
            <a:r>
              <a:rPr lang="en-US" sz="1800" dirty="0" smtClean="0">
                <a:latin typeface="Courier New" pitchFamily="-96" charset="0"/>
              </a:rPr>
              <a:t>)))++;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 += ISIZE;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} while (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 != ISIZE*ZLEN);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}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928662" y="4143380"/>
            <a:ext cx="6705600" cy="202876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= z =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vz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$0,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.L8:		# loop: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$1, 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edx,%eax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	#   Increment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vz+i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$4,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+=  4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cmpl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$20,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  Compare i:20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jne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.L8	#   if !=,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loop</a:t>
            </a:r>
          </a:p>
        </p:txBody>
      </p:sp>
      <p:sp>
        <p:nvSpPr>
          <p:cNvPr id="10" name="Right Arrow 9"/>
          <p:cNvSpPr/>
          <p:nvPr/>
        </p:nvSpPr>
        <p:spPr bwMode="auto">
          <a:xfrm>
            <a:off x="4252882" y="1928802"/>
            <a:ext cx="676308" cy="357190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80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57200"/>
            <a:ext cx="63754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Example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953000"/>
            <a:ext cx="8001000" cy="1905000"/>
          </a:xfrm>
        </p:spPr>
        <p:txBody>
          <a:bodyPr/>
          <a:lstStyle/>
          <a:p>
            <a:r>
              <a:rPr lang="en-US" smtClean="0">
                <a:latin typeface="Calibri" pitchFamily="-96" charset="0"/>
              </a:rPr>
              <a:t>“</a:t>
            </a:r>
            <a:r>
              <a:rPr lang="en-US" smtClean="0">
                <a:latin typeface="Courier New" pitchFamily="-96" charset="0"/>
              </a:rPr>
              <a:t>zip_dig pgh[4]</a:t>
            </a:r>
            <a:r>
              <a:rPr lang="en-US" smtClean="0">
                <a:latin typeface="Calibri" pitchFamily="-96" charset="0"/>
              </a:rPr>
              <a:t>” equivalent to “</a:t>
            </a:r>
            <a:r>
              <a:rPr lang="en-US" smtClean="0">
                <a:latin typeface="Courier New" pitchFamily="-96" charset="0"/>
              </a:rPr>
              <a:t>int pgh[4][5]</a:t>
            </a:r>
            <a:r>
              <a:rPr lang="en-US" smtClean="0">
                <a:latin typeface="Calibri" pitchFamily="-96" charset="0"/>
              </a:rPr>
              <a:t>”</a:t>
            </a:r>
          </a:p>
          <a:p>
            <a:pPr lvl="1"/>
            <a:r>
              <a:rPr lang="en-US" smtClean="0">
                <a:latin typeface="Calibri" pitchFamily="-96" charset="0"/>
              </a:rPr>
              <a:t>Variable </a:t>
            </a:r>
            <a:r>
              <a:rPr lang="en-US" b="1" smtClean="0">
                <a:latin typeface="Courier New" pitchFamily="-96" charset="0"/>
              </a:rPr>
              <a:t>pgh</a:t>
            </a:r>
            <a:r>
              <a:rPr lang="en-US" smtClean="0">
                <a:latin typeface="Calibri" pitchFamily="-96" charset="0"/>
              </a:rPr>
              <a:t>: array of 4 elements, allocated contiguously</a:t>
            </a:r>
          </a:p>
          <a:p>
            <a:pPr lvl="1"/>
            <a:r>
              <a:rPr lang="en-US" smtClean="0">
                <a:latin typeface="Calibri" pitchFamily="-96" charset="0"/>
              </a:rPr>
              <a:t>Each element is an array of 5 </a:t>
            </a:r>
            <a:r>
              <a:rPr lang="en-US" b="1" smtClean="0">
                <a:latin typeface="Courier New" pitchFamily="-96" charset="0"/>
              </a:rPr>
              <a:t>int</a:t>
            </a:r>
            <a:r>
              <a:rPr lang="en-US" smtClean="0">
                <a:latin typeface="Calibri" pitchFamily="-96" charset="0"/>
              </a:rPr>
              <a:t>’s, allocated contiguously</a:t>
            </a:r>
          </a:p>
          <a:p>
            <a:r>
              <a:rPr lang="en-US" smtClean="0">
                <a:latin typeface="Calibri" pitchFamily="-96" charset="0"/>
              </a:rPr>
              <a:t>“Row-Major” ordering of all elements guaranteed</a:t>
            </a:r>
          </a:p>
        </p:txBody>
      </p:sp>
      <p:sp>
        <p:nvSpPr>
          <p:cNvPr id="76803" name="Rectangle 4"/>
          <p:cNvSpPr>
            <a:spLocks noChangeArrowheads="1"/>
          </p:cNvSpPr>
          <p:nvPr/>
        </p:nvSpPr>
        <p:spPr bwMode="auto">
          <a:xfrm>
            <a:off x="533400" y="1298575"/>
            <a:ext cx="4924425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#define PCOUNT 4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pgh</a:t>
            </a:r>
            <a:r>
              <a:rPr lang="en-US" sz="1800" dirty="0">
                <a:latin typeface="Courier New" pitchFamily="-96" charset="0"/>
              </a:rPr>
              <a:t>[PCOUNT] = 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{{1, 5, 2, 0, 6},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{1, 5, 2, 1, 3 },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{1, 5, 2, 1, 7 },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{1, 5, 2, 2, 1 }};</a:t>
            </a:r>
          </a:p>
        </p:txBody>
      </p:sp>
      <p:sp>
        <p:nvSpPr>
          <p:cNvPr id="76804" name="Text Box 6"/>
          <p:cNvSpPr txBox="1">
            <a:spLocks noChangeArrowheads="1"/>
          </p:cNvSpPr>
          <p:nvPr/>
        </p:nvSpPr>
        <p:spPr bwMode="auto">
          <a:xfrm>
            <a:off x="455613" y="3519488"/>
            <a:ext cx="1144587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zip_dig</a:t>
            </a:r>
          </a:p>
          <a:p>
            <a:pPr algn="r" eaLnBrk="0" hangingPunct="0"/>
            <a:r>
              <a:rPr lang="en-US" sz="1800">
                <a:latin typeface="Courier New" pitchFamily="-96" charset="0"/>
              </a:rPr>
              <a:t>pgh[4];</a:t>
            </a:r>
          </a:p>
        </p:txBody>
      </p:sp>
      <p:sp>
        <p:nvSpPr>
          <p:cNvPr id="308232" name="Line 8"/>
          <p:cNvSpPr>
            <a:spLocks noChangeShapeType="1"/>
          </p:cNvSpPr>
          <p:nvPr/>
        </p:nvSpPr>
        <p:spPr bwMode="auto">
          <a:xfrm flipV="1">
            <a:off x="1905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3" name="Text Box 9"/>
          <p:cNvSpPr txBox="1">
            <a:spLocks noChangeArrowheads="1"/>
          </p:cNvSpPr>
          <p:nvPr/>
        </p:nvSpPr>
        <p:spPr bwMode="auto">
          <a:xfrm>
            <a:off x="1676400" y="4357688"/>
            <a:ext cx="4587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76</a:t>
            </a:r>
          </a:p>
        </p:txBody>
      </p:sp>
      <p:sp>
        <p:nvSpPr>
          <p:cNvPr id="308234" name="Line 10"/>
          <p:cNvSpPr>
            <a:spLocks noChangeShapeType="1"/>
          </p:cNvSpPr>
          <p:nvPr/>
        </p:nvSpPr>
        <p:spPr bwMode="auto">
          <a:xfrm flipV="1">
            <a:off x="3429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5" name="Text Box 11"/>
          <p:cNvSpPr txBox="1">
            <a:spLocks noChangeArrowheads="1"/>
          </p:cNvSpPr>
          <p:nvPr/>
        </p:nvSpPr>
        <p:spPr bwMode="auto">
          <a:xfrm>
            <a:off x="3200400" y="4357688"/>
            <a:ext cx="4587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96</a:t>
            </a:r>
          </a:p>
        </p:txBody>
      </p:sp>
      <p:sp>
        <p:nvSpPr>
          <p:cNvPr id="308236" name="Line 12"/>
          <p:cNvSpPr>
            <a:spLocks noChangeShapeType="1"/>
          </p:cNvSpPr>
          <p:nvPr/>
        </p:nvSpPr>
        <p:spPr bwMode="auto">
          <a:xfrm flipV="1">
            <a:off x="4953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7" name="Text Box 13"/>
          <p:cNvSpPr txBox="1">
            <a:spLocks noChangeArrowheads="1"/>
          </p:cNvSpPr>
          <p:nvPr/>
        </p:nvSpPr>
        <p:spPr bwMode="auto">
          <a:xfrm>
            <a:off x="4656138" y="4357688"/>
            <a:ext cx="5953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116</a:t>
            </a:r>
          </a:p>
        </p:txBody>
      </p:sp>
      <p:sp>
        <p:nvSpPr>
          <p:cNvPr id="308238" name="Line 14"/>
          <p:cNvSpPr>
            <a:spLocks noChangeShapeType="1"/>
          </p:cNvSpPr>
          <p:nvPr/>
        </p:nvSpPr>
        <p:spPr bwMode="auto">
          <a:xfrm flipV="1">
            <a:off x="6477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9" name="Text Box 15"/>
          <p:cNvSpPr txBox="1">
            <a:spLocks noChangeArrowheads="1"/>
          </p:cNvSpPr>
          <p:nvPr/>
        </p:nvSpPr>
        <p:spPr bwMode="auto">
          <a:xfrm>
            <a:off x="6180138" y="4357688"/>
            <a:ext cx="5953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136</a:t>
            </a:r>
          </a:p>
        </p:txBody>
      </p:sp>
      <p:sp>
        <p:nvSpPr>
          <p:cNvPr id="308240" name="Line 16"/>
          <p:cNvSpPr>
            <a:spLocks noChangeShapeType="1"/>
          </p:cNvSpPr>
          <p:nvPr/>
        </p:nvSpPr>
        <p:spPr bwMode="auto">
          <a:xfrm flipV="1">
            <a:off x="8001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41" name="Text Box 17"/>
          <p:cNvSpPr txBox="1">
            <a:spLocks noChangeArrowheads="1"/>
          </p:cNvSpPr>
          <p:nvPr/>
        </p:nvSpPr>
        <p:spPr bwMode="auto">
          <a:xfrm>
            <a:off x="7704138" y="4357688"/>
            <a:ext cx="5953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156</a:t>
            </a: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905000" y="3443288"/>
            <a:ext cx="1524000" cy="762000"/>
            <a:chOff x="816" y="2640"/>
            <a:chExt cx="960" cy="480"/>
          </a:xfrm>
        </p:grpSpPr>
        <p:sp>
          <p:nvSpPr>
            <p:cNvPr id="76838" name="Rectangle 20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39" name="Rectangle 21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5</a:t>
              </a:r>
            </a:p>
          </p:txBody>
        </p:sp>
        <p:sp>
          <p:nvSpPr>
            <p:cNvPr id="76840" name="Rectangle 22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41" name="Rectangle 23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0</a:t>
              </a:r>
            </a:p>
          </p:txBody>
        </p:sp>
        <p:sp>
          <p:nvSpPr>
            <p:cNvPr id="76842" name="Rectangle 24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6</a:t>
              </a: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3429000" y="3443288"/>
            <a:ext cx="1524000" cy="762000"/>
            <a:chOff x="816" y="2640"/>
            <a:chExt cx="960" cy="480"/>
          </a:xfrm>
        </p:grpSpPr>
        <p:sp>
          <p:nvSpPr>
            <p:cNvPr id="76833" name="Rectangle 26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34" name="Rectangle 27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5</a:t>
              </a:r>
            </a:p>
          </p:txBody>
        </p:sp>
        <p:sp>
          <p:nvSpPr>
            <p:cNvPr id="76835" name="Rectangle 28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36" name="Rectangle 29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37" name="Rectangle 30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3</a:t>
              </a: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4953000" y="3443288"/>
            <a:ext cx="1524000" cy="762000"/>
            <a:chOff x="816" y="2640"/>
            <a:chExt cx="960" cy="480"/>
          </a:xfrm>
        </p:grpSpPr>
        <p:sp>
          <p:nvSpPr>
            <p:cNvPr id="308256" name="Rectangle 32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08257" name="Rectangle 33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308258" name="Rectangle 34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308259" name="Rectangle 35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08260" name="Rectangle 36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7</a:t>
              </a:r>
            </a:p>
          </p:txBody>
        </p:sp>
      </p:grp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6477000" y="3438525"/>
            <a:ext cx="1524000" cy="766763"/>
            <a:chOff x="816" y="2637"/>
            <a:chExt cx="960" cy="483"/>
          </a:xfrm>
        </p:grpSpPr>
        <p:sp>
          <p:nvSpPr>
            <p:cNvPr id="76823" name="Rectangle 38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24" name="Rectangle 39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5</a:t>
              </a:r>
            </a:p>
          </p:txBody>
        </p:sp>
        <p:sp>
          <p:nvSpPr>
            <p:cNvPr id="76825" name="Rectangle 40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26" name="Rectangle 41"/>
            <p:cNvSpPr>
              <a:spLocks noChangeArrowheads="1"/>
            </p:cNvSpPr>
            <p:nvPr/>
          </p:nvSpPr>
          <p:spPr bwMode="auto">
            <a:xfrm>
              <a:off x="1392" y="2637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27" name="Rectangle 42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</p:grpSp>
      <p:sp>
        <p:nvSpPr>
          <p:cNvPr id="308267" name="Rectangle 43"/>
          <p:cNvSpPr>
            <a:spLocks noChangeArrowheads="1"/>
          </p:cNvSpPr>
          <p:nvPr/>
        </p:nvSpPr>
        <p:spPr bwMode="auto">
          <a:xfrm>
            <a:off x="1905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308268" name="Rectangle 44"/>
          <p:cNvSpPr>
            <a:spLocks noChangeArrowheads="1"/>
          </p:cNvSpPr>
          <p:nvPr/>
        </p:nvSpPr>
        <p:spPr bwMode="auto">
          <a:xfrm>
            <a:off x="3429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308269" name="Rectangle 45"/>
          <p:cNvSpPr>
            <a:spLocks noChangeArrowheads="1"/>
          </p:cNvSpPr>
          <p:nvPr/>
        </p:nvSpPr>
        <p:spPr bwMode="auto">
          <a:xfrm>
            <a:off x="4953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308270" name="Rectangle 46"/>
          <p:cNvSpPr>
            <a:spLocks noChangeArrowheads="1"/>
          </p:cNvSpPr>
          <p:nvPr/>
        </p:nvSpPr>
        <p:spPr bwMode="auto">
          <a:xfrm>
            <a:off x="6477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051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077200" cy="573087"/>
          </a:xfrm>
        </p:spPr>
        <p:txBody>
          <a:bodyPr/>
          <a:lstStyle/>
          <a:p>
            <a:r>
              <a:rPr lang="en-US" smtClean="0">
                <a:latin typeface="Calibri" pitchFamily="-96" charset="0"/>
              </a:rPr>
              <a:t>Multidimensional (Nested) Arrays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35063"/>
            <a:ext cx="4433888" cy="336073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Declaration</a:t>
            </a:r>
          </a:p>
          <a:p>
            <a:pPr lvl="1">
              <a:buFont typeface="Wingdings" pitchFamily="-96" charset="2"/>
              <a:buNone/>
            </a:pPr>
            <a:r>
              <a:rPr lang="en-US" i="1">
                <a:latin typeface="Calibri" pitchFamily="-96" charset="0"/>
              </a:rPr>
              <a:t>T</a:t>
            </a:r>
            <a:r>
              <a:rPr lang="en-US">
                <a:latin typeface="Calibri" pitchFamily="-96" charset="0"/>
              </a:rPr>
              <a:t>   </a:t>
            </a:r>
            <a:r>
              <a:rPr lang="en-US" b="1">
                <a:latin typeface="Courier New" pitchFamily="-96" charset="0"/>
              </a:rPr>
              <a:t>A</a:t>
            </a:r>
            <a:r>
              <a:rPr lang="en-US">
                <a:latin typeface="Courier New" pitchFamily="-96" charset="0"/>
              </a:rPr>
              <a:t>[</a:t>
            </a:r>
            <a:r>
              <a:rPr lang="en-US" i="1">
                <a:latin typeface="Calibri" pitchFamily="-96" charset="0"/>
              </a:rPr>
              <a:t>R</a:t>
            </a:r>
            <a:r>
              <a:rPr lang="en-US">
                <a:latin typeface="Courier New" pitchFamily="-96" charset="0"/>
              </a:rPr>
              <a:t>][</a:t>
            </a:r>
            <a:r>
              <a:rPr lang="en-US" i="1">
                <a:latin typeface="Calibri" pitchFamily="-96" charset="0"/>
              </a:rPr>
              <a:t>C</a:t>
            </a:r>
            <a:r>
              <a:rPr lang="en-US">
                <a:latin typeface="Courier New" pitchFamily="-96" charset="0"/>
              </a:rPr>
              <a:t>];</a:t>
            </a:r>
            <a:endParaRPr lang="en-US">
              <a:latin typeface="Calibri" pitchFamily="-96" charset="0"/>
            </a:endParaRPr>
          </a:p>
          <a:p>
            <a:pPr lvl="1"/>
            <a:r>
              <a:rPr lang="en-US">
                <a:latin typeface="Calibri" pitchFamily="-96" charset="0"/>
              </a:rPr>
              <a:t>2D array of data type </a:t>
            </a:r>
            <a:r>
              <a:rPr lang="en-US" i="1">
                <a:latin typeface="Calibri" pitchFamily="-96" charset="0"/>
              </a:rPr>
              <a:t>T</a:t>
            </a:r>
            <a:endParaRPr lang="en-US">
              <a:latin typeface="Calibri" pitchFamily="-96" charset="0"/>
            </a:endParaRPr>
          </a:p>
          <a:p>
            <a:pPr lvl="1"/>
            <a:r>
              <a:rPr lang="en-US" i="1">
                <a:latin typeface="Calibri" pitchFamily="-96" charset="0"/>
              </a:rPr>
              <a:t>R</a:t>
            </a:r>
            <a:r>
              <a:rPr lang="en-US">
                <a:latin typeface="Calibri" pitchFamily="-96" charset="0"/>
              </a:rPr>
              <a:t> rows, </a:t>
            </a:r>
            <a:r>
              <a:rPr lang="en-US" i="1">
                <a:latin typeface="Calibri" pitchFamily="-96" charset="0"/>
              </a:rPr>
              <a:t>C</a:t>
            </a:r>
            <a:r>
              <a:rPr lang="en-US">
                <a:latin typeface="Calibri" pitchFamily="-96" charset="0"/>
              </a:rPr>
              <a:t> columns</a:t>
            </a:r>
          </a:p>
          <a:p>
            <a:pPr lvl="1"/>
            <a:r>
              <a:rPr lang="en-US">
                <a:latin typeface="Calibri" pitchFamily="-96" charset="0"/>
              </a:rPr>
              <a:t>Type </a:t>
            </a:r>
            <a:r>
              <a:rPr lang="en-US" i="1">
                <a:latin typeface="Calibri" pitchFamily="-96" charset="0"/>
              </a:rPr>
              <a:t>T</a:t>
            </a:r>
            <a:r>
              <a:rPr lang="en-US">
                <a:latin typeface="Calibri" pitchFamily="-96" charset="0"/>
              </a:rPr>
              <a:t> element requires </a:t>
            </a:r>
            <a:r>
              <a:rPr lang="en-US" i="1">
                <a:latin typeface="Calibri" pitchFamily="-96" charset="0"/>
              </a:rPr>
              <a:t>K</a:t>
            </a:r>
            <a:r>
              <a:rPr lang="en-US">
                <a:latin typeface="Calibri" pitchFamily="-96" charset="0"/>
              </a:rPr>
              <a:t> bytes</a:t>
            </a:r>
          </a:p>
          <a:p>
            <a:r>
              <a:rPr lang="en-US">
                <a:latin typeface="Calibri" pitchFamily="-96" charset="0"/>
              </a:rPr>
              <a:t>Array Size</a:t>
            </a:r>
          </a:p>
          <a:p>
            <a:pPr lvl="1"/>
            <a:r>
              <a:rPr lang="en-US" i="1">
                <a:latin typeface="Calibri" pitchFamily="-96" charset="0"/>
              </a:rPr>
              <a:t>R</a:t>
            </a:r>
            <a:r>
              <a:rPr lang="en-US">
                <a:latin typeface="Calibri" pitchFamily="-96" charset="0"/>
              </a:rPr>
              <a:t> * </a:t>
            </a:r>
            <a:r>
              <a:rPr lang="en-US" i="1">
                <a:latin typeface="Calibri" pitchFamily="-96" charset="0"/>
              </a:rPr>
              <a:t>C </a:t>
            </a:r>
            <a:r>
              <a:rPr lang="en-US">
                <a:latin typeface="Calibri" pitchFamily="-96" charset="0"/>
              </a:rPr>
              <a:t>* </a:t>
            </a:r>
            <a:r>
              <a:rPr lang="en-US" i="1">
                <a:latin typeface="Calibri" pitchFamily="-96" charset="0"/>
              </a:rPr>
              <a:t>K </a:t>
            </a:r>
            <a:r>
              <a:rPr lang="en-US">
                <a:latin typeface="Calibri" pitchFamily="-96" charset="0"/>
              </a:rPr>
              <a:t>bytes</a:t>
            </a:r>
          </a:p>
          <a:p>
            <a:r>
              <a:rPr lang="en-US">
                <a:latin typeface="Calibri" pitchFamily="-96" charset="0"/>
              </a:rPr>
              <a:t>Arrangement</a:t>
            </a:r>
          </a:p>
          <a:p>
            <a:pPr lvl="1"/>
            <a:r>
              <a:rPr lang="en-US">
                <a:latin typeface="Calibri" pitchFamily="-96" charset="0"/>
              </a:rPr>
              <a:t>Row-Major Ordering</a:t>
            </a:r>
          </a:p>
        </p:txBody>
      </p:sp>
      <p:grpSp>
        <p:nvGrpSpPr>
          <p:cNvPr id="78851" name="Group 4"/>
          <p:cNvGrpSpPr>
            <a:grpSpLocks/>
          </p:cNvGrpSpPr>
          <p:nvPr/>
        </p:nvGrpSpPr>
        <p:grpSpPr bwMode="auto">
          <a:xfrm>
            <a:off x="4876800" y="1143000"/>
            <a:ext cx="4038600" cy="2209800"/>
            <a:chOff x="2208" y="2688"/>
            <a:chExt cx="2544" cy="1392"/>
          </a:xfrm>
        </p:grpSpPr>
        <p:sp>
          <p:nvSpPr>
            <p:cNvPr id="78871" name="Rectangle 5"/>
            <p:cNvSpPr>
              <a:spLocks noChangeArrowheads="1"/>
            </p:cNvSpPr>
            <p:nvPr/>
          </p:nvSpPr>
          <p:spPr bwMode="auto">
            <a:xfrm>
              <a:off x="2304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A[0][0]</a:t>
              </a:r>
            </a:p>
          </p:txBody>
        </p:sp>
        <p:sp>
          <p:nvSpPr>
            <p:cNvPr id="78872" name="Rectangle 6"/>
            <p:cNvSpPr>
              <a:spLocks noChangeArrowheads="1"/>
            </p:cNvSpPr>
            <p:nvPr/>
          </p:nvSpPr>
          <p:spPr bwMode="auto">
            <a:xfrm>
              <a:off x="3936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A[0][C-1]</a:t>
              </a:r>
            </a:p>
          </p:txBody>
        </p:sp>
        <p:sp>
          <p:nvSpPr>
            <p:cNvPr id="78873" name="Rectangle 7"/>
            <p:cNvSpPr>
              <a:spLocks noChangeArrowheads="1"/>
            </p:cNvSpPr>
            <p:nvPr/>
          </p:nvSpPr>
          <p:spPr bwMode="auto">
            <a:xfrm>
              <a:off x="2304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A[R-1][0]</a:t>
              </a:r>
            </a:p>
          </p:txBody>
        </p:sp>
        <p:sp>
          <p:nvSpPr>
            <p:cNvPr id="78874" name="Rectangle 8"/>
            <p:cNvSpPr>
              <a:spLocks noChangeArrowheads="1"/>
            </p:cNvSpPr>
            <p:nvPr/>
          </p:nvSpPr>
          <p:spPr bwMode="auto">
            <a:xfrm>
              <a:off x="3120" y="278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 • •</a:t>
              </a:r>
            </a:p>
          </p:txBody>
        </p:sp>
        <p:sp>
          <p:nvSpPr>
            <p:cNvPr id="78875" name="Rectangle 9"/>
            <p:cNvSpPr>
              <a:spLocks noChangeArrowheads="1"/>
            </p:cNvSpPr>
            <p:nvPr/>
          </p:nvSpPr>
          <p:spPr bwMode="auto">
            <a:xfrm>
              <a:off x="3168" y="374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 • •</a:t>
              </a:r>
            </a:p>
          </p:txBody>
        </p:sp>
        <p:sp>
          <p:nvSpPr>
            <p:cNvPr id="78876" name="Rectangle 10"/>
            <p:cNvSpPr>
              <a:spLocks noChangeArrowheads="1"/>
            </p:cNvSpPr>
            <p:nvPr/>
          </p:nvSpPr>
          <p:spPr bwMode="auto">
            <a:xfrm>
              <a:off x="3936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A[R-1][C-1]</a:t>
              </a:r>
            </a:p>
          </p:txBody>
        </p:sp>
        <p:sp>
          <p:nvSpPr>
            <p:cNvPr id="78877" name="Rectangle 11"/>
            <p:cNvSpPr>
              <a:spLocks noChangeArrowheads="1"/>
            </p:cNvSpPr>
            <p:nvPr/>
          </p:nvSpPr>
          <p:spPr bwMode="auto">
            <a:xfrm>
              <a:off x="2592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</p:txBody>
        </p:sp>
        <p:sp>
          <p:nvSpPr>
            <p:cNvPr id="78878" name="Rectangle 12"/>
            <p:cNvSpPr>
              <a:spLocks noChangeArrowheads="1"/>
            </p:cNvSpPr>
            <p:nvPr/>
          </p:nvSpPr>
          <p:spPr bwMode="auto">
            <a:xfrm>
              <a:off x="4080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</p:txBody>
        </p:sp>
        <p:sp>
          <p:nvSpPr>
            <p:cNvPr id="78879" name="Freeform 13"/>
            <p:cNvSpPr>
              <a:spLocks/>
            </p:cNvSpPr>
            <p:nvPr/>
          </p:nvSpPr>
          <p:spPr bwMode="auto">
            <a:xfrm>
              <a:off x="2208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78880" name="Freeform 14"/>
            <p:cNvSpPr>
              <a:spLocks/>
            </p:cNvSpPr>
            <p:nvPr/>
          </p:nvSpPr>
          <p:spPr bwMode="auto">
            <a:xfrm flipH="1">
              <a:off x="4656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</p:grpSp>
      <p:sp>
        <p:nvSpPr>
          <p:cNvPr id="309263" name="Text Box 15"/>
          <p:cNvSpPr txBox="1">
            <a:spLocks noChangeArrowheads="1"/>
          </p:cNvSpPr>
          <p:nvPr/>
        </p:nvSpPr>
        <p:spPr bwMode="auto">
          <a:xfrm>
            <a:off x="323850" y="4857750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57200" y="5257800"/>
            <a:ext cx="8229600" cy="990600"/>
            <a:chOff x="336" y="3408"/>
            <a:chExt cx="5184" cy="624"/>
          </a:xfrm>
        </p:grpSpPr>
        <p:grpSp>
          <p:nvGrpSpPr>
            <p:cNvPr id="78858" name="Group 17"/>
            <p:cNvGrpSpPr>
              <a:grpSpLocks/>
            </p:cNvGrpSpPr>
            <p:nvPr/>
          </p:nvGrpSpPr>
          <p:grpSpPr bwMode="auto">
            <a:xfrm>
              <a:off x="336" y="3408"/>
              <a:ext cx="1344" cy="624"/>
              <a:chOff x="1488" y="3504"/>
              <a:chExt cx="1344" cy="624"/>
            </a:xfrm>
          </p:grpSpPr>
          <p:sp>
            <p:nvSpPr>
              <p:cNvPr id="78868" name="Rectangle 2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9" name="Rectangle 1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70" name="Rectangle 19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grpSp>
          <p:nvGrpSpPr>
            <p:cNvPr id="78859" name="Group 21"/>
            <p:cNvGrpSpPr>
              <a:grpSpLocks/>
            </p:cNvGrpSpPr>
            <p:nvPr/>
          </p:nvGrpSpPr>
          <p:grpSpPr bwMode="auto">
            <a:xfrm>
              <a:off x="1680" y="3408"/>
              <a:ext cx="1344" cy="624"/>
              <a:chOff x="1488" y="3504"/>
              <a:chExt cx="1344" cy="624"/>
            </a:xfrm>
          </p:grpSpPr>
          <p:sp>
            <p:nvSpPr>
              <p:cNvPr id="78865" name="Rectangle 24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6F5BD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6" name="Rectangle 2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67" name="Rectangle 23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grpSp>
          <p:nvGrpSpPr>
            <p:cNvPr id="78860" name="Group 25"/>
            <p:cNvGrpSpPr>
              <a:grpSpLocks/>
            </p:cNvGrpSpPr>
            <p:nvPr/>
          </p:nvGrpSpPr>
          <p:grpSpPr bwMode="auto">
            <a:xfrm>
              <a:off x="4176" y="3408"/>
              <a:ext cx="1344" cy="624"/>
              <a:chOff x="1488" y="3504"/>
              <a:chExt cx="1344" cy="624"/>
            </a:xfrm>
          </p:grpSpPr>
          <p:sp>
            <p:nvSpPr>
              <p:cNvPr id="78862" name="Rectangle 2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3" name="Rectangle 26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64" name="Rectangle 27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78861" name="Rectangle 29"/>
            <p:cNvSpPr>
              <a:spLocks noChangeArrowheads="1"/>
            </p:cNvSpPr>
            <p:nvPr/>
          </p:nvSpPr>
          <p:spPr bwMode="auto">
            <a:xfrm>
              <a:off x="3024" y="3408"/>
              <a:ext cx="1152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0">
                  <a:latin typeface="Courier New" pitchFamily="-96" charset="0"/>
                </a:rPr>
                <a:t>•  •  •</a:t>
              </a:r>
            </a:p>
          </p:txBody>
        </p:sp>
      </p:grpSp>
      <p:sp>
        <p:nvSpPr>
          <p:cNvPr id="309278" name="Line 30"/>
          <p:cNvSpPr>
            <a:spLocks noChangeShapeType="1"/>
          </p:cNvSpPr>
          <p:nvPr/>
        </p:nvSpPr>
        <p:spPr bwMode="auto">
          <a:xfrm>
            <a:off x="457200" y="632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79" name="Line 31"/>
          <p:cNvSpPr>
            <a:spLocks noChangeShapeType="1"/>
          </p:cNvSpPr>
          <p:nvPr/>
        </p:nvSpPr>
        <p:spPr bwMode="auto">
          <a:xfrm>
            <a:off x="8686800" y="632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80" name="Line 32"/>
          <p:cNvSpPr>
            <a:spLocks noChangeShapeType="1"/>
          </p:cNvSpPr>
          <p:nvPr/>
        </p:nvSpPr>
        <p:spPr bwMode="auto">
          <a:xfrm>
            <a:off x="457200" y="6477000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81" name="Rectangle 33"/>
          <p:cNvSpPr>
            <a:spLocks noChangeArrowheads="1"/>
          </p:cNvSpPr>
          <p:nvPr/>
        </p:nvSpPr>
        <p:spPr bwMode="auto">
          <a:xfrm>
            <a:off x="3505200" y="6324600"/>
            <a:ext cx="14478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4*R*C</a:t>
            </a:r>
            <a:r>
              <a:rPr lang="en-US" sz="1800" b="0">
                <a:latin typeface="Calibri" pitchFamily="-96" charset="0"/>
              </a:rPr>
              <a:t>  Bytes</a:t>
            </a:r>
          </a:p>
        </p:txBody>
      </p:sp>
    </p:spTree>
    <p:extLst>
      <p:ext uri="{BB962C8B-B14F-4D97-AF65-F5344CB8AC3E}">
        <p14:creationId xmlns:p14="http://schemas.microsoft.com/office/powerpoint/2010/main" val="3872113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Representation in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Memory organization within a process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/>
              <a:t>Memory </a:t>
            </a:r>
            <a:r>
              <a:rPr lang="en-US" dirty="0"/>
              <a:t>addressing and ordering of multi-byte data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Addressing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Byte ordering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Arrays</a:t>
            </a:r>
          </a:p>
          <a:p>
            <a:pPr lvl="1"/>
            <a:r>
              <a:rPr lang="en-US" dirty="0"/>
              <a:t>Data structures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Ordering in arrays/structures vs. single multi-byte data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elements</a:t>
            </a:r>
            <a:endParaRPr lang="en-US" dirty="0" smtClean="0"/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58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>
            <a:spLocks noChangeArrowheads="1"/>
          </p:cNvSpPr>
          <p:nvPr/>
        </p:nvSpPr>
        <p:spPr bwMode="auto">
          <a:xfrm>
            <a:off x="555625" y="1096981"/>
            <a:ext cx="2444739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a[3];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struct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rec</a:t>
            </a:r>
            <a:r>
              <a:rPr lang="en-US" sz="1800" dirty="0" smtClean="0">
                <a:latin typeface="Courier New" pitchFamily="-96" charset="0"/>
              </a:rPr>
              <a:t> *n;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  <p:sp>
        <p:nvSpPr>
          <p:cNvPr id="117765" name="Rectangle 6"/>
          <p:cNvSpPr>
            <a:spLocks noGrp="1" noChangeArrowheads="1"/>
          </p:cNvSpPr>
          <p:nvPr>
            <p:ph type="title"/>
          </p:nvPr>
        </p:nvSpPr>
        <p:spPr>
          <a:xfrm>
            <a:off x="465138" y="457200"/>
            <a:ext cx="5245100" cy="573088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Structure Allocation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3225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7926388" cy="22098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Concept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Contiguously-allocated region of memory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Refer to members within structure by names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Members may be of different types</a:t>
            </a:r>
          </a:p>
          <a:p>
            <a:pPr lvl="1"/>
            <a:endParaRPr lang="en-US" dirty="0" smtClean="0">
              <a:latin typeface="Calibri" pitchFamily="-96" charset="0"/>
            </a:endParaRPr>
          </a:p>
        </p:txBody>
      </p:sp>
      <p:sp>
        <p:nvSpPr>
          <p:cNvPr id="322568" name="Rectangle 8"/>
          <p:cNvSpPr>
            <a:spLocks noChangeArrowheads="1"/>
          </p:cNvSpPr>
          <p:nvPr/>
        </p:nvSpPr>
        <p:spPr bwMode="auto">
          <a:xfrm>
            <a:off x="4083056" y="1196752"/>
            <a:ext cx="2191642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 eaLnBrk="0" hangingPunct="0">
              <a:spcBef>
                <a:spcPct val="30000"/>
              </a:spcBef>
            </a:pPr>
            <a:r>
              <a:rPr lang="en-US" dirty="0">
                <a:solidFill>
                  <a:schemeClr val="tx2"/>
                </a:solidFill>
                <a:latin typeface="Calibri" pitchFamily="-96" charset="0"/>
              </a:rPr>
              <a:t>Memory Layout</a:t>
            </a:r>
          </a:p>
        </p:txBody>
      </p:sp>
      <p:sp>
        <p:nvSpPr>
          <p:cNvPr id="322570" name="Rectangle 10"/>
          <p:cNvSpPr>
            <a:spLocks noChangeArrowheads="1"/>
          </p:cNvSpPr>
          <p:nvPr/>
        </p:nvSpPr>
        <p:spPr bwMode="auto">
          <a:xfrm>
            <a:off x="5422900" y="1690021"/>
            <a:ext cx="431800" cy="431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>
                <a:latin typeface="Courier New" pitchFamily="-96" charset="0"/>
              </a:rPr>
              <a:t>i</a:t>
            </a:r>
          </a:p>
        </p:txBody>
      </p:sp>
      <p:sp>
        <p:nvSpPr>
          <p:cNvPr id="322571" name="Rectangle 11"/>
          <p:cNvSpPr>
            <a:spLocks noChangeArrowheads="1"/>
          </p:cNvSpPr>
          <p:nvPr/>
        </p:nvSpPr>
        <p:spPr bwMode="auto">
          <a:xfrm>
            <a:off x="4083056" y="1690021"/>
            <a:ext cx="1346200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  <a:ea typeface="+mn-ea"/>
                <a:cs typeface="+mn-cs"/>
              </a:rPr>
              <a:t>a</a:t>
            </a:r>
          </a:p>
        </p:txBody>
      </p:sp>
      <p:sp>
        <p:nvSpPr>
          <p:cNvPr id="322572" name="Rectangle 12"/>
          <p:cNvSpPr>
            <a:spLocks noChangeArrowheads="1"/>
          </p:cNvSpPr>
          <p:nvPr/>
        </p:nvSpPr>
        <p:spPr bwMode="auto">
          <a:xfrm>
            <a:off x="5867400" y="1690021"/>
            <a:ext cx="431800" cy="4318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dirty="0">
                <a:latin typeface="Courier New" pitchFamily="-96" charset="0"/>
              </a:rPr>
              <a:t>n</a:t>
            </a:r>
          </a:p>
        </p:txBody>
      </p:sp>
      <p:sp>
        <p:nvSpPr>
          <p:cNvPr id="322573" name="Rectangle 13"/>
          <p:cNvSpPr>
            <a:spLocks noChangeArrowheads="1"/>
          </p:cNvSpPr>
          <p:nvPr/>
        </p:nvSpPr>
        <p:spPr bwMode="auto">
          <a:xfrm>
            <a:off x="3889375" y="2105946"/>
            <a:ext cx="3333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Courier New" pitchFamily="-96" charset="0"/>
              </a:rPr>
              <a:t>0</a:t>
            </a:r>
          </a:p>
        </p:txBody>
      </p:sp>
      <p:sp>
        <p:nvSpPr>
          <p:cNvPr id="322574" name="Rectangle 14"/>
          <p:cNvSpPr>
            <a:spLocks noChangeArrowheads="1"/>
          </p:cNvSpPr>
          <p:nvPr/>
        </p:nvSpPr>
        <p:spPr bwMode="auto">
          <a:xfrm>
            <a:off x="5148282" y="2102761"/>
            <a:ext cx="49051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latin typeface="Courier New" pitchFamily="-96" charset="0"/>
              </a:rPr>
              <a:t>12</a:t>
            </a:r>
            <a:endParaRPr lang="en-US" sz="2000" dirty="0">
              <a:latin typeface="Courier New" pitchFamily="-96" charset="0"/>
            </a:endParaRPr>
          </a:p>
        </p:txBody>
      </p:sp>
      <p:sp>
        <p:nvSpPr>
          <p:cNvPr id="322575" name="Rectangle 15"/>
          <p:cNvSpPr>
            <a:spLocks noChangeArrowheads="1"/>
          </p:cNvSpPr>
          <p:nvPr/>
        </p:nvSpPr>
        <p:spPr bwMode="auto">
          <a:xfrm>
            <a:off x="5638800" y="2105946"/>
            <a:ext cx="4857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Courier New" pitchFamily="-96" charset="0"/>
              </a:rPr>
              <a:t>16</a:t>
            </a:r>
          </a:p>
        </p:txBody>
      </p:sp>
      <p:sp>
        <p:nvSpPr>
          <p:cNvPr id="322576" name="Rectangle 16"/>
          <p:cNvSpPr>
            <a:spLocks noChangeArrowheads="1"/>
          </p:cNvSpPr>
          <p:nvPr/>
        </p:nvSpPr>
        <p:spPr bwMode="auto">
          <a:xfrm>
            <a:off x="6062663" y="2088483"/>
            <a:ext cx="4857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Courier New" pitchFamily="-96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317945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/>
              <a:t>Recall:  Basic </a:t>
            </a:r>
            <a:r>
              <a:rPr lang="en-US" dirty="0"/>
              <a:t>Memory Organization</a:t>
            </a:r>
          </a:p>
        </p:txBody>
      </p:sp>
      <p:sp>
        <p:nvSpPr>
          <p:cNvPr id="44037" name="Rectangle 4"/>
          <p:cNvSpPr>
            <a:spLocks noGrp="1" noChangeArrowheads="1"/>
          </p:cNvSpPr>
          <p:nvPr>
            <p:ph idx="1"/>
          </p:nvPr>
        </p:nvSpPr>
        <p:spPr>
          <a:xfrm>
            <a:off x="518795" y="2667000"/>
            <a:ext cx="8244205" cy="3581400"/>
          </a:xfrm>
        </p:spPr>
        <p:txBody>
          <a:bodyPr/>
          <a:lstStyle/>
          <a:p>
            <a:pPr eaLnBrk="1" hangingPunct="1"/>
            <a:r>
              <a:rPr lang="en-US" dirty="0" smtClean="0"/>
              <a:t>Byte-Addressable Memory</a:t>
            </a:r>
            <a:endParaRPr lang="en-US" dirty="0"/>
          </a:p>
          <a:p>
            <a:pPr marL="552450" lvl="1" eaLnBrk="1" hangingPunct="1"/>
            <a:r>
              <a:rPr lang="en-US" dirty="0" smtClean="0"/>
              <a:t>Conceptually a very </a:t>
            </a:r>
            <a:r>
              <a:rPr lang="en-US" dirty="0"/>
              <a:t>large </a:t>
            </a:r>
            <a:r>
              <a:rPr lang="en-US" dirty="0" smtClean="0"/>
              <a:t>array, with a unique address for each byte</a:t>
            </a:r>
          </a:p>
          <a:p>
            <a:pPr marL="552450" lvl="1" eaLnBrk="1" hangingPunct="1"/>
            <a:r>
              <a:rPr lang="en-US" dirty="0" smtClean="0"/>
              <a:t>Processor width determines address range:</a:t>
            </a:r>
          </a:p>
          <a:p>
            <a:pPr marL="952500" lvl="2"/>
            <a:r>
              <a:rPr lang="en-US" dirty="0" smtClean="0"/>
              <a:t>32-bit processor has 2</a:t>
            </a:r>
            <a:r>
              <a:rPr lang="en-US" baseline="30000" dirty="0" smtClean="0"/>
              <a:t>32</a:t>
            </a:r>
            <a:r>
              <a:rPr lang="en-US" dirty="0" smtClean="0"/>
              <a:t> unique addresses</a:t>
            </a:r>
          </a:p>
          <a:p>
            <a:pPr marL="952500" lvl="2"/>
            <a:r>
              <a:rPr lang="en-US" dirty="0" smtClean="0"/>
              <a:t>64-bit </a:t>
            </a:r>
            <a:r>
              <a:rPr lang="en-US" dirty="0"/>
              <a:t>processor has </a:t>
            </a:r>
            <a:r>
              <a:rPr lang="en-US" dirty="0" smtClean="0"/>
              <a:t>2</a:t>
            </a:r>
            <a:r>
              <a:rPr lang="en-US" baseline="30000" dirty="0" smtClean="0"/>
              <a:t>64</a:t>
            </a:r>
            <a:r>
              <a:rPr lang="en-US" dirty="0" smtClean="0"/>
              <a:t> </a:t>
            </a:r>
            <a:r>
              <a:rPr lang="en-US" dirty="0"/>
              <a:t>unique </a:t>
            </a:r>
            <a:r>
              <a:rPr lang="en-US" dirty="0" smtClean="0"/>
              <a:t>addresses</a:t>
            </a:r>
          </a:p>
          <a:p>
            <a:pPr marL="952500" lvl="2"/>
            <a:endParaRPr lang="en-US" sz="1000" dirty="0" smtClean="0"/>
          </a:p>
          <a:p>
            <a:pPr marL="38100"/>
            <a:r>
              <a:rPr lang="en-US" i="1" dirty="0" smtClean="0">
                <a:solidFill>
                  <a:schemeClr val="accent2"/>
                </a:solidFill>
              </a:rPr>
              <a:t>Where does a given process reside in memory?</a:t>
            </a:r>
            <a:endParaRPr lang="en-US" i="1" dirty="0">
              <a:solidFill>
                <a:schemeClr val="accent2"/>
              </a:solidFill>
            </a:endParaRPr>
          </a:p>
          <a:p>
            <a:pPr marL="838200" lvl="2"/>
            <a:r>
              <a:rPr lang="en-US" dirty="0" smtClean="0"/>
              <a:t>depends upon the perspective…</a:t>
            </a:r>
          </a:p>
          <a:p>
            <a:pPr marL="1295400" lvl="3"/>
            <a:r>
              <a:rPr lang="en-US" dirty="0"/>
              <a:t>v</a:t>
            </a:r>
            <a:r>
              <a:rPr lang="en-US" dirty="0" smtClean="0"/>
              <a:t>irtual memory:	process can use most any virtual address</a:t>
            </a:r>
          </a:p>
          <a:p>
            <a:pPr marL="1295400" lvl="3"/>
            <a:r>
              <a:rPr lang="en-US" dirty="0" smtClean="0"/>
              <a:t>physical memory:	location controlled by OS</a:t>
            </a:r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508125" y="1484582"/>
            <a:ext cx="6534152" cy="1030018"/>
            <a:chOff x="96" y="132"/>
            <a:chExt cx="4116" cy="648"/>
          </a:xfrm>
        </p:grpSpPr>
        <p:sp>
          <p:nvSpPr>
            <p:cNvPr id="44039" name="Rectangle 6"/>
            <p:cNvSpPr>
              <a:spLocks/>
            </p:cNvSpPr>
            <p:nvPr/>
          </p:nvSpPr>
          <p:spPr bwMode="auto">
            <a:xfrm>
              <a:off x="13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0" name="Rectangle 7"/>
            <p:cNvSpPr>
              <a:spLocks/>
            </p:cNvSpPr>
            <p:nvPr/>
          </p:nvSpPr>
          <p:spPr bwMode="auto">
            <a:xfrm>
              <a:off x="37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1" name="Rectangle 8"/>
            <p:cNvSpPr>
              <a:spLocks/>
            </p:cNvSpPr>
            <p:nvPr/>
          </p:nvSpPr>
          <p:spPr bwMode="auto">
            <a:xfrm>
              <a:off x="61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2" name="Rectangle 9"/>
            <p:cNvSpPr>
              <a:spLocks/>
            </p:cNvSpPr>
            <p:nvPr/>
          </p:nvSpPr>
          <p:spPr bwMode="auto">
            <a:xfrm>
              <a:off x="85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3" name="Rectangle 10"/>
            <p:cNvSpPr>
              <a:spLocks/>
            </p:cNvSpPr>
            <p:nvPr/>
          </p:nvSpPr>
          <p:spPr bwMode="auto">
            <a:xfrm>
              <a:off x="10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4" name="Rectangle 11"/>
            <p:cNvSpPr>
              <a:spLocks/>
            </p:cNvSpPr>
            <p:nvPr/>
          </p:nvSpPr>
          <p:spPr bwMode="auto">
            <a:xfrm>
              <a:off x="1338" y="520"/>
              <a:ext cx="96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5" name="Rectangle 12"/>
            <p:cNvSpPr>
              <a:spLocks/>
            </p:cNvSpPr>
            <p:nvPr/>
          </p:nvSpPr>
          <p:spPr bwMode="auto">
            <a:xfrm>
              <a:off x="22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6" name="Rectangle 13"/>
            <p:cNvSpPr>
              <a:spLocks/>
            </p:cNvSpPr>
            <p:nvPr/>
          </p:nvSpPr>
          <p:spPr bwMode="auto">
            <a:xfrm>
              <a:off x="253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7" name="Rectangle 14"/>
            <p:cNvSpPr>
              <a:spLocks/>
            </p:cNvSpPr>
            <p:nvPr/>
          </p:nvSpPr>
          <p:spPr bwMode="auto">
            <a:xfrm>
              <a:off x="277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8" name="Rectangle 15"/>
            <p:cNvSpPr>
              <a:spLocks/>
            </p:cNvSpPr>
            <p:nvPr/>
          </p:nvSpPr>
          <p:spPr bwMode="auto">
            <a:xfrm>
              <a:off x="301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9" name="Rectangle 16"/>
            <p:cNvSpPr>
              <a:spLocks/>
            </p:cNvSpPr>
            <p:nvPr/>
          </p:nvSpPr>
          <p:spPr bwMode="auto">
            <a:xfrm>
              <a:off x="325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50" name="Rectangle 17"/>
            <p:cNvSpPr>
              <a:spLocks/>
            </p:cNvSpPr>
            <p:nvPr/>
          </p:nvSpPr>
          <p:spPr bwMode="auto">
            <a:xfrm>
              <a:off x="34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51" name="Rectangle 18"/>
            <p:cNvSpPr>
              <a:spLocks/>
            </p:cNvSpPr>
            <p:nvPr/>
          </p:nvSpPr>
          <p:spPr bwMode="auto">
            <a:xfrm>
              <a:off x="1332" y="484"/>
              <a:ext cx="968" cy="29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lIns="50800" tIns="50800" rIns="45720" bIns="50800"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• • •</a:t>
              </a:r>
            </a:p>
          </p:txBody>
        </p:sp>
        <p:sp>
          <p:nvSpPr>
            <p:cNvPr id="44052" name="Rectangle 19"/>
            <p:cNvSpPr>
              <a:spLocks/>
            </p:cNvSpPr>
            <p:nvPr/>
          </p:nvSpPr>
          <p:spPr bwMode="auto">
            <a:xfrm rot="19020000">
              <a:off x="96" y="132"/>
              <a:ext cx="756" cy="22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90000"/>
                </a:lnSpc>
              </a:pPr>
              <a:r>
                <a:rPr lang="en-US" sz="1800" b="0" dirty="0" smtClean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0x00</a:t>
              </a:r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•••0</a:t>
              </a:r>
            </a:p>
          </p:txBody>
        </p:sp>
        <p:sp>
          <p:nvSpPr>
            <p:cNvPr id="44053" name="Rectangle 20"/>
            <p:cNvSpPr>
              <a:spLocks/>
            </p:cNvSpPr>
            <p:nvPr/>
          </p:nvSpPr>
          <p:spPr bwMode="auto">
            <a:xfrm rot="19020000">
              <a:off x="3456" y="132"/>
              <a:ext cx="756" cy="22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90000"/>
                </a:lnSpc>
              </a:pPr>
              <a:r>
                <a:rPr lang="en-US" sz="1800" b="0" dirty="0" smtClean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0xFF</a:t>
              </a:r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•••F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74542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>
            <a:spLocks noChangeArrowheads="1"/>
          </p:cNvSpPr>
          <p:nvPr/>
        </p:nvSpPr>
        <p:spPr bwMode="auto">
          <a:xfrm>
            <a:off x="555625" y="1096981"/>
            <a:ext cx="2444739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a[3];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struct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rec</a:t>
            </a:r>
            <a:r>
              <a:rPr lang="en-US" sz="1800" dirty="0" smtClean="0">
                <a:latin typeface="Courier New" pitchFamily="-96" charset="0"/>
              </a:rPr>
              <a:t> *n;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  <p:sp>
        <p:nvSpPr>
          <p:cNvPr id="322563" name="Rectangle 3"/>
          <p:cNvSpPr>
            <a:spLocks noChangeArrowheads="1"/>
          </p:cNvSpPr>
          <p:nvPr/>
        </p:nvSpPr>
        <p:spPr bwMode="auto">
          <a:xfrm>
            <a:off x="3938588" y="4293096"/>
            <a:ext cx="3365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 eaLnBrk="0" hangingPunct="0"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  <a:latin typeface="Calibri" pitchFamily="-96" charset="0"/>
              </a:rPr>
              <a:t>IA32 Assembly</a:t>
            </a:r>
          </a:p>
        </p:txBody>
      </p:sp>
      <p:sp>
        <p:nvSpPr>
          <p:cNvPr id="322564" name="Rectangle 4"/>
          <p:cNvSpPr>
            <a:spLocks noChangeArrowheads="1"/>
          </p:cNvSpPr>
          <p:nvPr/>
        </p:nvSpPr>
        <p:spPr bwMode="auto">
          <a:xfrm>
            <a:off x="3357555" y="4721724"/>
            <a:ext cx="5753108" cy="9207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2913063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=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val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2913063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= r</a:t>
            </a:r>
          </a:p>
          <a:p>
            <a:pPr eaLnBrk="0" hangingPunct="0">
              <a:tabLst>
                <a:tab pos="114300" algn="l"/>
                <a:tab pos="2913063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12(%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Mem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[r+12]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=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val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142844" y="4307374"/>
            <a:ext cx="2968625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void 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set_i(struct rec *r,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      int val)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  r-&gt;i = val;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}</a:t>
            </a:r>
          </a:p>
        </p:txBody>
      </p:sp>
      <p:sp>
        <p:nvSpPr>
          <p:cNvPr id="117765" name="Rectangle 6"/>
          <p:cNvSpPr>
            <a:spLocks noGrp="1" noChangeArrowheads="1"/>
          </p:cNvSpPr>
          <p:nvPr>
            <p:ph type="title"/>
          </p:nvPr>
        </p:nvSpPr>
        <p:spPr>
          <a:xfrm>
            <a:off x="465138" y="457200"/>
            <a:ext cx="5245100" cy="573088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Structure Access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3225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7926388" cy="22098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Accessing Structure Member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Pointer indicates first byte of structure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Access elements with offsets</a:t>
            </a:r>
          </a:p>
          <a:p>
            <a:pPr lvl="1"/>
            <a:endParaRPr lang="en-US" dirty="0" smtClean="0">
              <a:latin typeface="Calibri" pitchFamily="-96" charset="0"/>
            </a:endParaRPr>
          </a:p>
        </p:txBody>
      </p:sp>
      <p:sp>
        <p:nvSpPr>
          <p:cNvPr id="322570" name="Rectangle 10"/>
          <p:cNvSpPr>
            <a:spLocks noChangeArrowheads="1"/>
          </p:cNvSpPr>
          <p:nvPr/>
        </p:nvSpPr>
        <p:spPr bwMode="auto">
          <a:xfrm>
            <a:off x="5422900" y="1690021"/>
            <a:ext cx="431800" cy="431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>
                <a:latin typeface="Courier New" pitchFamily="-96" charset="0"/>
              </a:rPr>
              <a:t>i</a:t>
            </a:r>
          </a:p>
        </p:txBody>
      </p:sp>
      <p:sp>
        <p:nvSpPr>
          <p:cNvPr id="322571" name="Rectangle 11"/>
          <p:cNvSpPr>
            <a:spLocks noChangeArrowheads="1"/>
          </p:cNvSpPr>
          <p:nvPr/>
        </p:nvSpPr>
        <p:spPr bwMode="auto">
          <a:xfrm>
            <a:off x="4083056" y="1690021"/>
            <a:ext cx="1346200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  <a:ea typeface="+mn-ea"/>
                <a:cs typeface="+mn-cs"/>
              </a:rPr>
              <a:t>a</a:t>
            </a:r>
          </a:p>
        </p:txBody>
      </p:sp>
      <p:sp>
        <p:nvSpPr>
          <p:cNvPr id="322572" name="Rectangle 12"/>
          <p:cNvSpPr>
            <a:spLocks noChangeArrowheads="1"/>
          </p:cNvSpPr>
          <p:nvPr/>
        </p:nvSpPr>
        <p:spPr bwMode="auto">
          <a:xfrm>
            <a:off x="5867400" y="1690021"/>
            <a:ext cx="431800" cy="4318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dirty="0">
                <a:latin typeface="Courier New" pitchFamily="-96" charset="0"/>
              </a:rPr>
              <a:t>n</a:t>
            </a:r>
          </a:p>
        </p:txBody>
      </p:sp>
      <p:sp>
        <p:nvSpPr>
          <p:cNvPr id="322573" name="Rectangle 13"/>
          <p:cNvSpPr>
            <a:spLocks noChangeArrowheads="1"/>
          </p:cNvSpPr>
          <p:nvPr/>
        </p:nvSpPr>
        <p:spPr bwMode="auto">
          <a:xfrm>
            <a:off x="3889375" y="2105946"/>
            <a:ext cx="3333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Courier New" pitchFamily="-96" charset="0"/>
              </a:rPr>
              <a:t>0</a:t>
            </a:r>
          </a:p>
        </p:txBody>
      </p:sp>
      <p:sp>
        <p:nvSpPr>
          <p:cNvPr id="322574" name="Rectangle 14"/>
          <p:cNvSpPr>
            <a:spLocks noChangeArrowheads="1"/>
          </p:cNvSpPr>
          <p:nvPr/>
        </p:nvSpPr>
        <p:spPr bwMode="auto">
          <a:xfrm>
            <a:off x="5148282" y="2102761"/>
            <a:ext cx="49051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latin typeface="Courier New" pitchFamily="-96" charset="0"/>
              </a:rPr>
              <a:t>12</a:t>
            </a:r>
            <a:endParaRPr lang="en-US" sz="2000" dirty="0">
              <a:latin typeface="Courier New" pitchFamily="-96" charset="0"/>
            </a:endParaRPr>
          </a:p>
        </p:txBody>
      </p:sp>
      <p:sp>
        <p:nvSpPr>
          <p:cNvPr id="322575" name="Rectangle 15"/>
          <p:cNvSpPr>
            <a:spLocks noChangeArrowheads="1"/>
          </p:cNvSpPr>
          <p:nvPr/>
        </p:nvSpPr>
        <p:spPr bwMode="auto">
          <a:xfrm>
            <a:off x="5638800" y="2105946"/>
            <a:ext cx="4857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Courier New" pitchFamily="-96" charset="0"/>
              </a:rPr>
              <a:t>16</a:t>
            </a:r>
          </a:p>
        </p:txBody>
      </p:sp>
      <p:sp>
        <p:nvSpPr>
          <p:cNvPr id="322576" name="Rectangle 16"/>
          <p:cNvSpPr>
            <a:spLocks noChangeArrowheads="1"/>
          </p:cNvSpPr>
          <p:nvPr/>
        </p:nvSpPr>
        <p:spPr bwMode="auto">
          <a:xfrm>
            <a:off x="6062663" y="2088483"/>
            <a:ext cx="4857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Courier New" pitchFamily="-96" charset="0"/>
              </a:rPr>
              <a:t>20</a:t>
            </a:r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5458537" y="1238232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5306137" y="857232"/>
            <a:ext cx="92204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 smtClean="0">
                <a:latin typeface="Courier New" pitchFamily="-96" charset="0"/>
              </a:rPr>
              <a:t>r+12</a:t>
            </a:r>
            <a:endParaRPr lang="en-US" dirty="0">
              <a:latin typeface="Courier New" pitchFamily="-96" charset="0"/>
            </a:endParaRP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4076328" y="1238232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3923928" y="857232"/>
            <a:ext cx="366713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052592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Structures &amp; Alignment</a:t>
            </a:r>
            <a:endParaRPr lang="en-US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197679"/>
            <a:ext cx="7896225" cy="3602922"/>
          </a:xfrm>
          <a:ln/>
        </p:spPr>
        <p:txBody>
          <a:bodyPr/>
          <a:lstStyle/>
          <a:p>
            <a:r>
              <a:rPr lang="en-US" dirty="0" smtClean="0"/>
              <a:t>Unaligned Data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Aligned </a:t>
            </a:r>
            <a:r>
              <a:rPr lang="en-US" dirty="0"/>
              <a:t>Data</a:t>
            </a:r>
          </a:p>
          <a:p>
            <a:pPr marL="552450" lvl="1"/>
            <a:r>
              <a:rPr lang="en-US" dirty="0"/>
              <a:t>Primitive data type requires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r>
              <a:rPr lang="en-US" dirty="0"/>
              <a:t> bytes</a:t>
            </a:r>
          </a:p>
          <a:p>
            <a:pPr marL="552450" lvl="1"/>
            <a:r>
              <a:rPr lang="en-US" dirty="0"/>
              <a:t>Address must be multiple of </a:t>
            </a:r>
            <a:r>
              <a:rPr lang="en-US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endParaRPr lang="en-US" dirty="0"/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633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7" name="Rectangle 8"/>
          <p:cNvSpPr>
            <a:spLocks/>
          </p:cNvSpPr>
          <p:nvPr/>
        </p:nvSpPr>
        <p:spPr bwMode="auto">
          <a:xfrm>
            <a:off x="190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8" name="Rectangle 9"/>
          <p:cNvSpPr>
            <a:spLocks/>
          </p:cNvSpPr>
          <p:nvPr/>
        </p:nvSpPr>
        <p:spPr bwMode="auto">
          <a:xfrm>
            <a:off x="317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9" name="Rectangle 10"/>
          <p:cNvSpPr>
            <a:spLocks/>
          </p:cNvSpPr>
          <p:nvPr/>
        </p:nvSpPr>
        <p:spPr bwMode="auto">
          <a:xfrm>
            <a:off x="5713413" y="45720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10" name="Rectangle 11"/>
          <p:cNvSpPr>
            <a:spLocks/>
          </p:cNvSpPr>
          <p:nvPr/>
        </p:nvSpPr>
        <p:spPr bwMode="auto">
          <a:xfrm>
            <a:off x="950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1" name="Rectangle 12"/>
          <p:cNvSpPr>
            <a:spLocks/>
          </p:cNvSpPr>
          <p:nvPr/>
        </p:nvSpPr>
        <p:spPr bwMode="auto">
          <a:xfrm>
            <a:off x="4443413" y="4572000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3810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13" name="Rectangle 14"/>
          <p:cNvSpPr>
            <a:spLocks/>
          </p:cNvSpPr>
          <p:nvPr/>
        </p:nvSpPr>
        <p:spPr bwMode="auto">
          <a:xfrm>
            <a:off x="1652588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14" name="Rectangle 15"/>
          <p:cNvSpPr>
            <a:spLocks/>
          </p:cNvSpPr>
          <p:nvPr/>
        </p:nvSpPr>
        <p:spPr bwMode="auto">
          <a:xfrm>
            <a:off x="29083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15" name="Rectangle 16"/>
          <p:cNvSpPr>
            <a:spLocks/>
          </p:cNvSpPr>
          <p:nvPr/>
        </p:nvSpPr>
        <p:spPr bwMode="auto">
          <a:xfrm>
            <a:off x="538797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16" name="Rectangle 17"/>
          <p:cNvSpPr>
            <a:spLocks/>
          </p:cNvSpPr>
          <p:nvPr/>
        </p:nvSpPr>
        <p:spPr bwMode="auto">
          <a:xfrm>
            <a:off x="793432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rot="10800000" flipH="1">
            <a:off x="190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" name="Rectangle 19"/>
          <p:cNvSpPr>
            <a:spLocks/>
          </p:cNvSpPr>
          <p:nvPr/>
        </p:nvSpPr>
        <p:spPr bwMode="auto">
          <a:xfrm>
            <a:off x="1382713" y="5648325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4799013" y="5648325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rot="10800000" flipH="1">
            <a:off x="571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" name="Rectangle 22"/>
          <p:cNvSpPr>
            <a:spLocks/>
          </p:cNvSpPr>
          <p:nvPr/>
        </p:nvSpPr>
        <p:spPr bwMode="auto">
          <a:xfrm>
            <a:off x="4048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rot="10800000" flipH="1">
            <a:off x="63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" name="Rectangle 24"/>
          <p:cNvSpPr>
            <a:spLocks/>
          </p:cNvSpPr>
          <p:nvPr/>
        </p:nvSpPr>
        <p:spPr bwMode="auto">
          <a:xfrm>
            <a:off x="69453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rot="10800000" flipH="1">
            <a:off x="825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" name="Rectangle 7"/>
          <p:cNvSpPr>
            <a:spLocks/>
          </p:cNvSpPr>
          <p:nvPr/>
        </p:nvSpPr>
        <p:spPr bwMode="auto">
          <a:xfrm>
            <a:off x="633413" y="17526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6" name="Rectangle 8"/>
          <p:cNvSpPr>
            <a:spLocks/>
          </p:cNvSpPr>
          <p:nvPr/>
        </p:nvSpPr>
        <p:spPr bwMode="auto">
          <a:xfrm>
            <a:off x="936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7" name="Rectangle 9"/>
          <p:cNvSpPr>
            <a:spLocks/>
          </p:cNvSpPr>
          <p:nvPr/>
        </p:nvSpPr>
        <p:spPr bwMode="auto">
          <a:xfrm>
            <a:off x="2206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[1]</a:t>
            </a:r>
          </a:p>
        </p:txBody>
      </p:sp>
      <p:sp>
        <p:nvSpPr>
          <p:cNvPr id="28" name="Rectangle 10"/>
          <p:cNvSpPr>
            <a:spLocks/>
          </p:cNvSpPr>
          <p:nvPr/>
        </p:nvSpPr>
        <p:spPr bwMode="auto">
          <a:xfrm>
            <a:off x="3449638" y="17526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31" name="Rectangle 13"/>
          <p:cNvSpPr>
            <a:spLocks/>
          </p:cNvSpPr>
          <p:nvPr/>
        </p:nvSpPr>
        <p:spPr bwMode="auto">
          <a:xfrm>
            <a:off x="533400" y="2146300"/>
            <a:ext cx="21480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2" name="Rectangle 14"/>
          <p:cNvSpPr>
            <a:spLocks/>
          </p:cNvSpPr>
          <p:nvPr/>
        </p:nvSpPr>
        <p:spPr bwMode="auto">
          <a:xfrm>
            <a:off x="838200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3" name="Rectangle 15"/>
          <p:cNvSpPr>
            <a:spLocks/>
          </p:cNvSpPr>
          <p:nvPr/>
        </p:nvSpPr>
        <p:spPr bwMode="auto">
          <a:xfrm>
            <a:off x="1941512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p+5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4" name="Rectangle 16"/>
          <p:cNvSpPr>
            <a:spLocks/>
          </p:cNvSpPr>
          <p:nvPr/>
        </p:nvSpPr>
        <p:spPr bwMode="auto">
          <a:xfrm>
            <a:off x="3124200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p+9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5" name="Rectangle 17"/>
          <p:cNvSpPr>
            <a:spLocks/>
          </p:cNvSpPr>
          <p:nvPr/>
        </p:nvSpPr>
        <p:spPr bwMode="auto">
          <a:xfrm>
            <a:off x="5670550" y="21463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p+17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44" name="Rectangle 3"/>
          <p:cNvSpPr>
            <a:spLocks/>
          </p:cNvSpPr>
          <p:nvPr/>
        </p:nvSpPr>
        <p:spPr bwMode="auto">
          <a:xfrm>
            <a:off x="6642100" y="1355724"/>
            <a:ext cx="2222500" cy="1539875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 S1 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int i[2];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</p:spTree>
    <p:extLst>
      <p:ext uri="{BB962C8B-B14F-4D97-AF65-F5344CB8AC3E}">
        <p14:creationId xmlns:p14="http://schemas.microsoft.com/office/powerpoint/2010/main" val="3950025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/>
          </p:cNvSpPr>
          <p:nvPr/>
        </p:nvSpPr>
        <p:spPr bwMode="auto">
          <a:xfrm>
            <a:off x="6642100" y="1355724"/>
            <a:ext cx="2222500" cy="1539875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 S1 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int i[2];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Satisfying Alignment with Structures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130300"/>
            <a:ext cx="8382000" cy="3187700"/>
          </a:xfrm>
          <a:ln/>
        </p:spPr>
        <p:txBody>
          <a:bodyPr/>
          <a:lstStyle/>
          <a:p>
            <a:r>
              <a:rPr lang="en-US"/>
              <a:t>Within structure:</a:t>
            </a:r>
          </a:p>
          <a:p>
            <a:pPr marL="552450" lvl="1"/>
            <a:r>
              <a:rPr lang="en-US"/>
              <a:t>Must satisfy each element’s alignment requirement</a:t>
            </a:r>
          </a:p>
          <a:p>
            <a:r>
              <a:rPr lang="en-US"/>
              <a:t>Overall structure placement</a:t>
            </a:r>
          </a:p>
          <a:p>
            <a:pPr marL="552450" lvl="1"/>
            <a:r>
              <a:rPr lang="en-US"/>
              <a:t>Each structure has alignment requirement </a:t>
            </a: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/>
          </a:p>
          <a:p>
            <a:pPr marL="838200" lvl="2"/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r>
              <a:rPr lang="en-US"/>
              <a:t> = Largest alignment of any element</a:t>
            </a:r>
          </a:p>
          <a:p>
            <a:pPr marL="552450" lvl="1"/>
            <a:r>
              <a:rPr lang="en-US"/>
              <a:t>Initial address &amp; structure length must be multiples of </a:t>
            </a: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/>
          </a:p>
          <a:p>
            <a:r>
              <a:rPr lang="en-US"/>
              <a:t>Example (under Windows or x86-64):</a:t>
            </a:r>
          </a:p>
          <a:p>
            <a:pPr marL="552450" lvl="1"/>
            <a:r>
              <a:rPr lang="en-US"/>
              <a:t>K = 8, due to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/>
              <a:t> element</a:t>
            </a:r>
          </a:p>
        </p:txBody>
      </p:sp>
      <p:sp>
        <p:nvSpPr>
          <p:cNvPr id="25607" name="Rectangle 7"/>
          <p:cNvSpPr>
            <a:spLocks/>
          </p:cNvSpPr>
          <p:nvPr/>
        </p:nvSpPr>
        <p:spPr bwMode="auto">
          <a:xfrm>
            <a:off x="633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5608" name="Rectangle 8"/>
          <p:cNvSpPr>
            <a:spLocks/>
          </p:cNvSpPr>
          <p:nvPr/>
        </p:nvSpPr>
        <p:spPr bwMode="auto">
          <a:xfrm>
            <a:off x="190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5609" name="Rectangle 9"/>
          <p:cNvSpPr>
            <a:spLocks/>
          </p:cNvSpPr>
          <p:nvPr/>
        </p:nvSpPr>
        <p:spPr bwMode="auto">
          <a:xfrm>
            <a:off x="317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25610" name="Rectangle 10"/>
          <p:cNvSpPr>
            <a:spLocks/>
          </p:cNvSpPr>
          <p:nvPr/>
        </p:nvSpPr>
        <p:spPr bwMode="auto">
          <a:xfrm>
            <a:off x="5713413" y="45720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25611" name="Rectangle 11"/>
          <p:cNvSpPr>
            <a:spLocks/>
          </p:cNvSpPr>
          <p:nvPr/>
        </p:nvSpPr>
        <p:spPr bwMode="auto">
          <a:xfrm>
            <a:off x="950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25612" name="Rectangle 12"/>
          <p:cNvSpPr>
            <a:spLocks/>
          </p:cNvSpPr>
          <p:nvPr/>
        </p:nvSpPr>
        <p:spPr bwMode="auto">
          <a:xfrm>
            <a:off x="4443413" y="4572000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25613" name="Rectangle 13"/>
          <p:cNvSpPr>
            <a:spLocks/>
          </p:cNvSpPr>
          <p:nvPr/>
        </p:nvSpPr>
        <p:spPr bwMode="auto">
          <a:xfrm>
            <a:off x="3810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25614" name="Rectangle 14"/>
          <p:cNvSpPr>
            <a:spLocks/>
          </p:cNvSpPr>
          <p:nvPr/>
        </p:nvSpPr>
        <p:spPr bwMode="auto">
          <a:xfrm>
            <a:off x="1652588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25615" name="Rectangle 15"/>
          <p:cNvSpPr>
            <a:spLocks/>
          </p:cNvSpPr>
          <p:nvPr/>
        </p:nvSpPr>
        <p:spPr bwMode="auto">
          <a:xfrm>
            <a:off x="29083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25616" name="Rectangle 16"/>
          <p:cNvSpPr>
            <a:spLocks/>
          </p:cNvSpPr>
          <p:nvPr/>
        </p:nvSpPr>
        <p:spPr bwMode="auto">
          <a:xfrm>
            <a:off x="538797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25617" name="Rectangle 17"/>
          <p:cNvSpPr>
            <a:spLocks/>
          </p:cNvSpPr>
          <p:nvPr/>
        </p:nvSpPr>
        <p:spPr bwMode="auto">
          <a:xfrm>
            <a:off x="793432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rot="10800000" flipH="1">
            <a:off x="190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19" name="Rectangle 19"/>
          <p:cNvSpPr>
            <a:spLocks/>
          </p:cNvSpPr>
          <p:nvPr/>
        </p:nvSpPr>
        <p:spPr bwMode="auto">
          <a:xfrm>
            <a:off x="1382713" y="5648325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25620" name="Rectangle 20"/>
          <p:cNvSpPr>
            <a:spLocks/>
          </p:cNvSpPr>
          <p:nvPr/>
        </p:nvSpPr>
        <p:spPr bwMode="auto">
          <a:xfrm>
            <a:off x="4799013" y="5648325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rot="10800000" flipH="1">
            <a:off x="571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2" name="Rectangle 22"/>
          <p:cNvSpPr>
            <a:spLocks/>
          </p:cNvSpPr>
          <p:nvPr/>
        </p:nvSpPr>
        <p:spPr bwMode="auto">
          <a:xfrm>
            <a:off x="4048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rot="10800000" flipH="1">
            <a:off x="63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4" name="Rectangle 24"/>
          <p:cNvSpPr>
            <a:spLocks/>
          </p:cNvSpPr>
          <p:nvPr/>
        </p:nvSpPr>
        <p:spPr bwMode="auto">
          <a:xfrm>
            <a:off x="69453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 rot="10800000" flipH="1">
            <a:off x="825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104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reeform 1"/>
          <p:cNvSpPr>
            <a:spLocks/>
          </p:cNvSpPr>
          <p:nvPr/>
        </p:nvSpPr>
        <p:spPr bwMode="auto">
          <a:xfrm>
            <a:off x="711200" y="3708400"/>
            <a:ext cx="7670800" cy="2032000"/>
          </a:xfrm>
          <a:custGeom>
            <a:avLst/>
            <a:gdLst/>
            <a:ahLst/>
            <a:cxnLst>
              <a:cxn ang="0">
                <a:pos x="7617" y="0"/>
              </a:cxn>
              <a:cxn ang="0">
                <a:pos x="0" y="21465"/>
              </a:cxn>
              <a:cxn ang="0">
                <a:pos x="21600" y="21600"/>
              </a:cxn>
              <a:cxn ang="0">
                <a:pos x="13017" y="0"/>
              </a:cxn>
              <a:cxn ang="0">
                <a:pos x="7617" y="0"/>
              </a:cxn>
              <a:cxn ang="0">
                <a:pos x="7617" y="0"/>
              </a:cxn>
            </a:cxnLst>
            <a:rect l="0" t="0" r="r" b="b"/>
            <a:pathLst>
              <a:path w="21600" h="21600">
                <a:moveTo>
                  <a:pt x="7617" y="0"/>
                </a:moveTo>
                <a:lnTo>
                  <a:pt x="0" y="21465"/>
                </a:lnTo>
                <a:lnTo>
                  <a:pt x="21600" y="21600"/>
                </a:lnTo>
                <a:lnTo>
                  <a:pt x="13017" y="0"/>
                </a:lnTo>
                <a:lnTo>
                  <a:pt x="7617" y="0"/>
                </a:lnTo>
                <a:close/>
                <a:moveTo>
                  <a:pt x="7617" y="0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Arrays of Structures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508500" cy="977900"/>
          </a:xfrm>
          <a:ln/>
        </p:spPr>
        <p:txBody>
          <a:bodyPr/>
          <a:lstStyle/>
          <a:p>
            <a:r>
              <a:rPr lang="en-US" dirty="0" smtClean="0"/>
              <a:t>Overall structure length multiple of K</a:t>
            </a:r>
          </a:p>
          <a:p>
            <a:r>
              <a:rPr lang="en-US" dirty="0" smtClean="0"/>
              <a:t>Satisfy </a:t>
            </a:r>
            <a:r>
              <a:rPr lang="en-US" dirty="0"/>
              <a:t>alignment requirement </a:t>
            </a:r>
            <a:br>
              <a:rPr lang="en-US" dirty="0"/>
            </a:br>
            <a:r>
              <a:rPr lang="en-US" dirty="0"/>
              <a:t>for every element</a:t>
            </a:r>
          </a:p>
        </p:txBody>
      </p:sp>
      <p:sp>
        <p:nvSpPr>
          <p:cNvPr id="28678" name="Rectangle 6"/>
          <p:cNvSpPr>
            <a:spLocks/>
          </p:cNvSpPr>
          <p:nvPr/>
        </p:nvSpPr>
        <p:spPr bwMode="auto">
          <a:xfrm>
            <a:off x="6642100" y="1213553"/>
            <a:ext cx="2222500" cy="1529647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  <p:graphicFrame>
        <p:nvGraphicFramePr>
          <p:cNvPr id="28679" name="Group 7"/>
          <p:cNvGraphicFramePr>
            <a:graphicFrameLocks noGrp="1"/>
          </p:cNvGraphicFramePr>
          <p:nvPr/>
        </p:nvGraphicFramePr>
        <p:xfrm>
          <a:off x="381000" y="57150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639763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7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a+32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a+40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791" name="Group 119"/>
          <p:cNvGraphicFramePr>
            <a:graphicFrameLocks noGrp="1"/>
          </p:cNvGraphicFramePr>
          <p:nvPr/>
        </p:nvGraphicFramePr>
        <p:xfrm>
          <a:off x="1181100" y="3314700"/>
          <a:ext cx="8240168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639763"/>
                <a:gridCol w="320675"/>
                <a:gridCol w="320675"/>
                <a:gridCol w="639762"/>
                <a:gridCol w="320675"/>
                <a:gridCol w="320675"/>
                <a:gridCol w="320675"/>
                <a:gridCol w="320675"/>
                <a:gridCol w="320675"/>
                <a:gridCol w="320675"/>
                <a:gridCol w="639763"/>
                <a:gridCol w="320675"/>
                <a:gridCol w="228055"/>
                <a:gridCol w="320675"/>
                <a:gridCol w="320675"/>
                <a:gridCol w="320675"/>
                <a:gridCol w="320675"/>
                <a:gridCol w="320675"/>
                <a:gridCol w="3206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a[2]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a+72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7900" y="50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8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reeform 1"/>
          <p:cNvSpPr>
            <a:spLocks/>
          </p:cNvSpPr>
          <p:nvPr/>
        </p:nvSpPr>
        <p:spPr bwMode="auto">
          <a:xfrm>
            <a:off x="3111500" y="3860800"/>
            <a:ext cx="4445000" cy="812800"/>
          </a:xfrm>
          <a:custGeom>
            <a:avLst/>
            <a:gdLst/>
            <a:ahLst/>
            <a:cxnLst>
              <a:cxn ang="0">
                <a:pos x="6171" y="338"/>
              </a:cxn>
              <a:cxn ang="0">
                <a:pos x="0" y="21600"/>
              </a:cxn>
              <a:cxn ang="0">
                <a:pos x="21600" y="21600"/>
              </a:cxn>
              <a:cxn ang="0">
                <a:pos x="15552" y="0"/>
              </a:cxn>
              <a:cxn ang="0">
                <a:pos x="6171" y="338"/>
              </a:cxn>
              <a:cxn ang="0">
                <a:pos x="6171" y="338"/>
              </a:cxn>
            </a:cxnLst>
            <a:rect l="0" t="0" r="r" b="b"/>
            <a:pathLst>
              <a:path w="21600" h="21600">
                <a:moveTo>
                  <a:pt x="6171" y="338"/>
                </a:moveTo>
                <a:lnTo>
                  <a:pt x="0" y="21600"/>
                </a:lnTo>
                <a:lnTo>
                  <a:pt x="21600" y="21600"/>
                </a:lnTo>
                <a:lnTo>
                  <a:pt x="15552" y="0"/>
                </a:lnTo>
                <a:lnTo>
                  <a:pt x="6171" y="338"/>
                </a:lnTo>
                <a:close/>
                <a:moveTo>
                  <a:pt x="6171" y="338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Accessing Array Elements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2070100"/>
          </a:xfrm>
          <a:ln/>
        </p:spPr>
        <p:txBody>
          <a:bodyPr/>
          <a:lstStyle/>
          <a:p>
            <a:r>
              <a:rPr lang="en-US"/>
              <a:t>Compute array offset 12i</a:t>
            </a:r>
          </a:p>
          <a:p>
            <a:pPr marL="552450" lvl="1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sizeof(S3)</a:t>
            </a:r>
            <a:r>
              <a:rPr lang="en-US"/>
              <a:t>, including alignment spacers</a:t>
            </a:r>
          </a:p>
          <a:p>
            <a:r>
              <a:rPr lang="en-US"/>
              <a:t>Element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j</a:t>
            </a:r>
            <a:r>
              <a:rPr lang="en-US"/>
              <a:t> is at offset 8 within structure</a:t>
            </a:r>
          </a:p>
          <a:p>
            <a:r>
              <a:rPr lang="en-US"/>
              <a:t>Assembler gives offset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a+8</a:t>
            </a:r>
            <a:endParaRPr lang="en-US"/>
          </a:p>
          <a:p>
            <a:pPr marL="552450" lvl="1"/>
            <a:r>
              <a:rPr lang="en-US"/>
              <a:t>Resolved during linking</a:t>
            </a:r>
          </a:p>
        </p:txBody>
      </p:sp>
      <p:sp>
        <p:nvSpPr>
          <p:cNvPr id="29702" name="Rectangle 6"/>
          <p:cNvSpPr>
            <a:spLocks/>
          </p:cNvSpPr>
          <p:nvPr/>
        </p:nvSpPr>
        <p:spPr bwMode="auto">
          <a:xfrm>
            <a:off x="6396038" y="609600"/>
            <a:ext cx="2222500" cy="15240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 S3 {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short i;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float v;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short j;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457200" y="5410200"/>
            <a:ext cx="3289300" cy="11176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short get_j(int idx)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a[idx].j;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704" name="Rectangle 8"/>
          <p:cNvSpPr>
            <a:spLocks/>
          </p:cNvSpPr>
          <p:nvPr/>
        </p:nvSpPr>
        <p:spPr bwMode="auto">
          <a:xfrm>
            <a:off x="3886200" y="5537200"/>
            <a:ext cx="4660900" cy="863600"/>
          </a:xfrm>
          <a:prstGeom prst="rect">
            <a:avLst/>
          </a:prstGeom>
          <a:solidFill>
            <a:srgbClr val="9CE0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# %eax = idx</a:t>
            </a:r>
            <a:endParaRPr lang="en-US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leal (%eax,%eax,2),%eax # 3*idx</a:t>
            </a:r>
            <a:endParaRPr lang="en-US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movswl a+8(,%eax,4),%eax</a:t>
            </a: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/>
        </p:nvGraphicFramePr>
        <p:xfrm>
          <a:off x="241300" y="3479800"/>
          <a:ext cx="8329613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639763"/>
                <a:gridCol w="320675"/>
                <a:gridCol w="320675"/>
                <a:gridCol w="639762"/>
                <a:gridCol w="320675"/>
                <a:gridCol w="639763"/>
                <a:gridCol w="639762"/>
                <a:gridCol w="320675"/>
                <a:gridCol w="639763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•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a+12i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798" name="Group 102"/>
          <p:cNvGraphicFramePr>
            <a:graphicFrameLocks noGrp="1"/>
          </p:cNvGraphicFramePr>
          <p:nvPr/>
        </p:nvGraphicFramePr>
        <p:xfrm>
          <a:off x="1370013" y="4648200"/>
          <a:ext cx="6429375" cy="596900"/>
        </p:xfrm>
        <a:graphic>
          <a:graphicData uri="http://schemas.openxmlformats.org/drawingml/2006/table">
            <a:tbl>
              <a:tblPr/>
              <a:tblGrid>
                <a:gridCol w="247650"/>
                <a:gridCol w="247650"/>
                <a:gridCol w="247650"/>
                <a:gridCol w="247650"/>
                <a:gridCol w="247650"/>
                <a:gridCol w="493712"/>
                <a:gridCol w="493713"/>
                <a:gridCol w="247650"/>
                <a:gridCol w="247650"/>
                <a:gridCol w="493712"/>
                <a:gridCol w="493713"/>
                <a:gridCol w="247650"/>
                <a:gridCol w="247650"/>
                <a:gridCol w="493712"/>
                <a:gridCol w="493713"/>
                <a:gridCol w="247650"/>
                <a:gridCol w="247650"/>
                <a:gridCol w="247650"/>
                <a:gridCol w="247650"/>
                <a:gridCol w="247650"/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j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a+12i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a+12i+8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4870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7" name="Rectangle 3"/>
          <p:cNvSpPr>
            <a:spLocks noChangeArrowheads="1"/>
          </p:cNvSpPr>
          <p:nvPr/>
        </p:nvSpPr>
        <p:spPr bwMode="auto">
          <a:xfrm>
            <a:off x="3983069" y="4929198"/>
            <a:ext cx="5089525" cy="9207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12(%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ebp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Get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idx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sall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$2,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*4</a:t>
            </a: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8(%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ebp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r+idx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*4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323588" name="Rectangle 4"/>
          <p:cNvSpPr>
            <a:spLocks noChangeArrowheads="1"/>
          </p:cNvSpPr>
          <p:nvPr/>
        </p:nvSpPr>
        <p:spPr bwMode="auto">
          <a:xfrm>
            <a:off x="4062482" y="3170238"/>
            <a:ext cx="3810000" cy="14747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smtClean="0">
                <a:latin typeface="Courier New" pitchFamily="-96" charset="0"/>
              </a:rPr>
              <a:t>*</a:t>
            </a:r>
            <a:r>
              <a:rPr lang="en-US" sz="1800" dirty="0" err="1" smtClean="0">
                <a:latin typeface="Courier New" pitchFamily="-96" charset="0"/>
              </a:rPr>
              <a:t>get_ap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(</a:t>
            </a:r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*r,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idx</a:t>
            </a:r>
            <a:r>
              <a:rPr lang="en-US" sz="1800" dirty="0">
                <a:latin typeface="Courier New" pitchFamily="-96" charset="0"/>
              </a:rPr>
              <a:t>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&amp;r-&gt;a[</a:t>
            </a:r>
            <a:r>
              <a:rPr lang="en-US" sz="1800" dirty="0" err="1">
                <a:latin typeface="Courier New" pitchFamily="-96" charset="0"/>
              </a:rPr>
              <a:t>idx</a:t>
            </a:r>
            <a:r>
              <a:rPr lang="en-US" sz="1800" dirty="0">
                <a:latin typeface="Courier New" pitchFamily="-96" charset="0"/>
              </a:rPr>
              <a:t>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Generating Pointer to Structure Member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3" y="3170238"/>
            <a:ext cx="3924300" cy="286385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Generating Pointer to Array Element</a:t>
            </a:r>
          </a:p>
          <a:p>
            <a:pPr lvl="1"/>
            <a:r>
              <a:rPr lang="en-US" dirty="0">
                <a:latin typeface="Calibri" pitchFamily="-96" charset="0"/>
              </a:rPr>
              <a:t>Offset of each structure member determined at compile </a:t>
            </a:r>
            <a:r>
              <a:rPr lang="en-US" dirty="0" smtClean="0">
                <a:latin typeface="Calibri" pitchFamily="-96" charset="0"/>
              </a:rPr>
              <a:t>time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Arguments</a:t>
            </a:r>
          </a:p>
          <a:p>
            <a:pPr lvl="2"/>
            <a:r>
              <a:rPr lang="en-US" dirty="0" err="1" smtClean="0">
                <a:latin typeface="Calibri" pitchFamily="-96" charset="0"/>
              </a:rPr>
              <a:t>Mem</a:t>
            </a:r>
            <a:r>
              <a:rPr lang="en-US" dirty="0" smtClean="0">
                <a:latin typeface="Calibri" pitchFamily="-96" charset="0"/>
              </a:rPr>
              <a:t>[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%ebp</a:t>
            </a:r>
            <a:r>
              <a:rPr lang="en-US" dirty="0" smtClean="0">
                <a:latin typeface="Calibri" pitchFamily="-96" charset="0"/>
              </a:rPr>
              <a:t>+8]: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</a:t>
            </a:r>
          </a:p>
          <a:p>
            <a:pPr lvl="2"/>
            <a:r>
              <a:rPr lang="en-US" dirty="0" err="1" smtClean="0">
                <a:latin typeface="Calibri" pitchFamily="-96" charset="0"/>
              </a:rPr>
              <a:t>Mem</a:t>
            </a:r>
            <a:r>
              <a:rPr lang="en-US" dirty="0" smtClean="0">
                <a:latin typeface="Calibri" pitchFamily="-96" charset="0"/>
              </a:rPr>
              <a:t>[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%ebp</a:t>
            </a:r>
            <a:r>
              <a:rPr lang="en-US" dirty="0" smtClean="0">
                <a:latin typeface="Calibri" pitchFamily="-96" charset="0"/>
              </a:rPr>
              <a:t>+12]: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idx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>
              <a:latin typeface="Calibri" pitchFamily="-96" charset="0"/>
            </a:endParaRP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>
            <a:off x="5322905" y="1238232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5170505" y="857232"/>
            <a:ext cx="147508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 err="1" smtClean="0">
                <a:latin typeface="Courier New" pitchFamily="-96" charset="0"/>
              </a:rPr>
              <a:t>r+idx</a:t>
            </a:r>
            <a:r>
              <a:rPr lang="en-US" dirty="0" smtClean="0">
                <a:latin typeface="Courier New" pitchFamily="-96" charset="0"/>
              </a:rPr>
              <a:t>*4</a:t>
            </a:r>
            <a:endParaRPr lang="en-US" dirty="0">
              <a:latin typeface="Courier New" pitchFamily="-96" charset="0"/>
            </a:endParaRPr>
          </a:p>
        </p:txBody>
      </p:sp>
      <p:sp>
        <p:nvSpPr>
          <p:cNvPr id="30" name="Line 16"/>
          <p:cNvSpPr>
            <a:spLocks noChangeShapeType="1"/>
          </p:cNvSpPr>
          <p:nvPr/>
        </p:nvSpPr>
        <p:spPr bwMode="auto">
          <a:xfrm>
            <a:off x="4795838" y="1238232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17"/>
          <p:cNvSpPr>
            <a:spLocks noChangeArrowheads="1"/>
          </p:cNvSpPr>
          <p:nvPr/>
        </p:nvSpPr>
        <p:spPr bwMode="auto">
          <a:xfrm>
            <a:off x="4643438" y="857232"/>
            <a:ext cx="366713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r</a:t>
            </a:r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6161106" y="1658938"/>
            <a:ext cx="431800" cy="431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>
                <a:latin typeface="Courier New" pitchFamily="-96" charset="0"/>
              </a:rPr>
              <a:t>i</a:t>
            </a: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4821262" y="1658938"/>
            <a:ext cx="1346200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  <a:ea typeface="+mn-ea"/>
                <a:cs typeface="+mn-cs"/>
              </a:rPr>
              <a:t>a</a:t>
            </a:r>
          </a:p>
        </p:txBody>
      </p: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6605606" y="1658938"/>
            <a:ext cx="431800" cy="4318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dirty="0">
                <a:latin typeface="Courier New" pitchFamily="-96" charset="0"/>
              </a:rPr>
              <a:t>n</a:t>
            </a: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4627581" y="2074863"/>
            <a:ext cx="3333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Courier New" pitchFamily="-96" charset="0"/>
              </a:rPr>
              <a:t>0</a:t>
            </a:r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5886488" y="2071678"/>
            <a:ext cx="49051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latin typeface="Courier New" pitchFamily="-96" charset="0"/>
              </a:rPr>
              <a:t>12</a:t>
            </a:r>
            <a:endParaRPr lang="en-US" sz="2000" dirty="0">
              <a:latin typeface="Courier New" pitchFamily="-96" charset="0"/>
            </a:endParaRPr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6377006" y="2074863"/>
            <a:ext cx="4857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Courier New" pitchFamily="-96" charset="0"/>
              </a:rPr>
              <a:t>16</a:t>
            </a:r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6800869" y="2057400"/>
            <a:ext cx="4857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Courier New" pitchFamily="-96" charset="0"/>
              </a:rPr>
              <a:t>20</a:t>
            </a:r>
          </a:p>
        </p:txBody>
      </p: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555625" y="1297012"/>
            <a:ext cx="2444739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a[3];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struct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rec</a:t>
            </a:r>
            <a:r>
              <a:rPr lang="en-US" sz="1800" dirty="0" smtClean="0">
                <a:latin typeface="Courier New" pitchFamily="-96" charset="0"/>
              </a:rPr>
              <a:t> *n;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329377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1" name="Rectangle 3"/>
          <p:cNvSpPr>
            <a:spLocks noChangeArrowheads="1"/>
          </p:cNvSpPr>
          <p:nvPr/>
        </p:nvSpPr>
        <p:spPr bwMode="auto">
          <a:xfrm>
            <a:off x="1019196" y="4898710"/>
            <a:ext cx="7159604" cy="17517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.L17:		# loop: 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12(%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r-&gt;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ecx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(%edx,%eax,4)	# r-&gt;a[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] =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val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16(%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r = r-&gt;n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testl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Test r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jne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.L17	# If != 0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loop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142844" y="2057400"/>
            <a:ext cx="3971924" cy="2582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nn-NO" sz="1800" dirty="0" smtClean="0">
                <a:latin typeface="Courier New" pitchFamily="-96" charset="0"/>
              </a:rPr>
              <a:t>void set_val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  (struct rec *r, int val)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  while (r) {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    int i = r-&gt;i;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    r-&gt;a[i] = val;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    r = </a:t>
            </a:r>
            <a:r>
              <a:rPr lang="nn-NO" sz="1800" dirty="0" err="1" smtClean="0">
                <a:latin typeface="Courier New" pitchFamily="-96" charset="0"/>
              </a:rPr>
              <a:t>r-&gt;n</a:t>
            </a:r>
            <a:r>
              <a:rPr lang="nn-NO" sz="1800" dirty="0" smtClean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  }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}</a:t>
            </a:r>
            <a:endParaRPr lang="nn-NO" sz="1800" dirty="0">
              <a:latin typeface="Courier New" pitchFamily="-96" charset="0"/>
            </a:endParaRPr>
          </a:p>
        </p:txBody>
      </p:sp>
      <p:sp>
        <p:nvSpPr>
          <p:cNvPr id="121860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7226300" cy="573087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Following Linked List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1218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3044825" cy="709602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C Code</a:t>
            </a:r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4775232" y="279449"/>
            <a:ext cx="2444739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a[3];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struct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rec</a:t>
            </a:r>
            <a:r>
              <a:rPr lang="en-US" sz="1800" dirty="0" smtClean="0">
                <a:latin typeface="Courier New" pitchFamily="-96" charset="0"/>
              </a:rPr>
              <a:t> *n;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6518296" y="2235200"/>
            <a:ext cx="431800" cy="431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>
                <a:latin typeface="Courier New" pitchFamily="-96" charset="0"/>
              </a:rPr>
              <a:t>i</a:t>
            </a:r>
          </a:p>
        </p:txBody>
      </p:sp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5178452" y="2235200"/>
            <a:ext cx="1346200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  <a:ea typeface="+mn-ea"/>
                <a:cs typeface="+mn-cs"/>
              </a:rPr>
              <a:t>a</a:t>
            </a:r>
          </a:p>
        </p:txBody>
      </p: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6962796" y="2235200"/>
            <a:ext cx="431800" cy="4318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dirty="0">
                <a:latin typeface="Courier New" pitchFamily="-96" charset="0"/>
              </a:rPr>
              <a:t>n</a:t>
            </a:r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4984771" y="2651125"/>
            <a:ext cx="3333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Courier New" pitchFamily="-96" charset="0"/>
              </a:rPr>
              <a:t>0</a:t>
            </a:r>
          </a:p>
        </p:txBody>
      </p:sp>
      <p:sp>
        <p:nvSpPr>
          <p:cNvPr id="44" name="Rectangle 14"/>
          <p:cNvSpPr>
            <a:spLocks noChangeArrowheads="1"/>
          </p:cNvSpPr>
          <p:nvPr/>
        </p:nvSpPr>
        <p:spPr bwMode="auto">
          <a:xfrm>
            <a:off x="6243678" y="2647940"/>
            <a:ext cx="49051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latin typeface="Courier New" pitchFamily="-96" charset="0"/>
              </a:rPr>
              <a:t>12</a:t>
            </a:r>
            <a:endParaRPr lang="en-US" sz="2000" dirty="0">
              <a:latin typeface="Courier New" pitchFamily="-96" charset="0"/>
            </a:endParaRPr>
          </a:p>
        </p:txBody>
      </p:sp>
      <p:sp>
        <p:nvSpPr>
          <p:cNvPr id="45" name="Rectangle 15"/>
          <p:cNvSpPr>
            <a:spLocks noChangeArrowheads="1"/>
          </p:cNvSpPr>
          <p:nvPr/>
        </p:nvSpPr>
        <p:spPr bwMode="auto">
          <a:xfrm>
            <a:off x="6734196" y="2651125"/>
            <a:ext cx="4857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Courier New" pitchFamily="-96" charset="0"/>
              </a:rPr>
              <a:t>16</a:t>
            </a:r>
          </a:p>
        </p:txBody>
      </p:sp>
      <p:sp>
        <p:nvSpPr>
          <p:cNvPr id="46" name="Rectangle 16"/>
          <p:cNvSpPr>
            <a:spLocks noChangeArrowheads="1"/>
          </p:cNvSpPr>
          <p:nvPr/>
        </p:nvSpPr>
        <p:spPr bwMode="auto">
          <a:xfrm>
            <a:off x="7158059" y="2633662"/>
            <a:ext cx="4857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Courier New" pitchFamily="-96" charset="0"/>
              </a:rPr>
              <a:t>20</a:t>
            </a:r>
          </a:p>
        </p:txBody>
      </p:sp>
      <p:sp>
        <p:nvSpPr>
          <p:cNvPr id="47" name="Freeform 16"/>
          <p:cNvSpPr>
            <a:spLocks/>
          </p:cNvSpPr>
          <p:nvPr/>
        </p:nvSpPr>
        <p:spPr bwMode="auto">
          <a:xfrm flipH="1">
            <a:off x="7188200" y="1873274"/>
            <a:ext cx="990600" cy="457200"/>
          </a:xfrm>
          <a:custGeom>
            <a:avLst/>
            <a:gdLst>
              <a:gd name="T0" fmla="*/ 624 w 624"/>
              <a:gd name="T1" fmla="*/ 288 h 288"/>
              <a:gd name="T2" fmla="*/ 576 w 624"/>
              <a:gd name="T3" fmla="*/ 0 h 288"/>
              <a:gd name="T4" fmla="*/ 96 w 624"/>
              <a:gd name="T5" fmla="*/ 0 h 288"/>
              <a:gd name="T6" fmla="*/ 0 w 624"/>
              <a:gd name="T7" fmla="*/ 144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288"/>
              <a:gd name="T14" fmla="*/ 624 w 624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288">
                <a:moveTo>
                  <a:pt x="624" y="288"/>
                </a:moveTo>
                <a:lnTo>
                  <a:pt x="576" y="0"/>
                </a:lnTo>
                <a:lnTo>
                  <a:pt x="96" y="0"/>
                </a:lnTo>
                <a:lnTo>
                  <a:pt x="0" y="144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>
              <a:latin typeface="Calibri" pitchFamily="-96" charset="0"/>
            </a:endParaRPr>
          </a:p>
        </p:txBody>
      </p:sp>
      <p:sp>
        <p:nvSpPr>
          <p:cNvPr id="48" name="Line 17"/>
          <p:cNvSpPr>
            <a:spLocks noChangeShapeType="1"/>
          </p:cNvSpPr>
          <p:nvPr/>
        </p:nvSpPr>
        <p:spPr bwMode="auto">
          <a:xfrm flipV="1">
            <a:off x="5638800" y="26670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Rectangle 18"/>
          <p:cNvSpPr>
            <a:spLocks noChangeArrowheads="1"/>
          </p:cNvSpPr>
          <p:nvPr/>
        </p:nvSpPr>
        <p:spPr bwMode="auto">
          <a:xfrm>
            <a:off x="4800600" y="3048000"/>
            <a:ext cx="1524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 eaLnBrk="0" hangingPunct="0"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  <a:latin typeface="Calibri" pitchFamily="-96" charset="0"/>
              </a:rPr>
              <a:t>Element </a:t>
            </a:r>
            <a:r>
              <a:rPr lang="en-US">
                <a:latin typeface="Courier New" pitchFamily="-96" charset="0"/>
              </a:rPr>
              <a:t>i</a:t>
            </a:r>
            <a:endParaRPr lang="en-US">
              <a:solidFill>
                <a:schemeClr val="tx2"/>
              </a:solidFill>
              <a:latin typeface="Calibri" pitchFamily="-96" charset="0"/>
            </a:endParaRPr>
          </a:p>
        </p:txBody>
      </p: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4292600" y="3699508"/>
          <a:ext cx="2895600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Register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Value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edx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ecx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val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30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Representation in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Memory organization within a process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/>
              <a:t>Memory </a:t>
            </a:r>
            <a:r>
              <a:rPr lang="en-US" dirty="0"/>
              <a:t>addressing and ordering of multi-byte data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Addressing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Byte ordering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Arrays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Data structures</a:t>
            </a:r>
          </a:p>
          <a:p>
            <a:pPr lvl="1"/>
            <a:r>
              <a:rPr lang="en-US" dirty="0"/>
              <a:t>Ordering in arrays/structures vs. single multi-byte data </a:t>
            </a:r>
            <a:r>
              <a:rPr lang="en-US" dirty="0" smtClean="0"/>
              <a:t>elements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58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5724525" cy="1597025"/>
          </a:xfrm>
          <a:ln/>
        </p:spPr>
        <p:txBody>
          <a:bodyPr/>
          <a:lstStyle/>
          <a:p>
            <a:pPr marL="80963" indent="-80963"/>
            <a:r>
              <a:rPr lang="en-US" dirty="0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  <a:t>Revisited</a:t>
            </a:r>
            <a:endParaRPr lang="en-US" dirty="0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655763"/>
            <a:ext cx="8307387" cy="5202237"/>
          </a:xfrm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 dirty="0">
                <a:ea typeface="Calibri" charset="0"/>
                <a:cs typeface="Calibri" charset="0"/>
              </a:rPr>
              <a:t>Idea</a:t>
            </a:r>
            <a:endParaRPr lang="en-US" dirty="0"/>
          </a:p>
          <a:p>
            <a:pPr lvl="1"/>
            <a:r>
              <a:rPr lang="en-US" dirty="0"/>
              <a:t>Short/long/quad words stored in memory as 2/4/8 consecutive bytes</a:t>
            </a:r>
          </a:p>
          <a:p>
            <a:pPr lvl="1"/>
            <a:r>
              <a:rPr lang="en-US" dirty="0"/>
              <a:t>Which is most (least) significant?</a:t>
            </a:r>
          </a:p>
          <a:p>
            <a:pPr lvl="1"/>
            <a:r>
              <a:rPr lang="en-US" dirty="0"/>
              <a:t>Can cause problems when exchanging binary data between machines</a:t>
            </a:r>
          </a:p>
          <a:p>
            <a:pPr marL="215900" indent="-215900"/>
            <a:r>
              <a:rPr lang="en-US" dirty="0">
                <a:ea typeface="Calibri" charset="0"/>
                <a:cs typeface="Calibri" charset="0"/>
              </a:rPr>
              <a:t>Big </a:t>
            </a:r>
            <a:r>
              <a:rPr lang="en-US" dirty="0" err="1">
                <a:ea typeface="Calibri" charset="0"/>
                <a:cs typeface="Calibri" charset="0"/>
              </a:rPr>
              <a:t>Endian</a:t>
            </a:r>
            <a:endParaRPr lang="en-US" dirty="0"/>
          </a:p>
          <a:p>
            <a:pPr lvl="1"/>
            <a:r>
              <a:rPr lang="en-US" dirty="0"/>
              <a:t>Most significant byte has lowest address</a:t>
            </a:r>
          </a:p>
          <a:p>
            <a:pPr lvl="1"/>
            <a:r>
              <a:rPr lang="en-US" dirty="0" err="1" smtClean="0"/>
              <a:t>Sparc</a:t>
            </a:r>
            <a:endParaRPr lang="en-US" dirty="0"/>
          </a:p>
          <a:p>
            <a:pPr marL="215900" indent="-215900"/>
            <a:r>
              <a:rPr lang="en-US" dirty="0">
                <a:ea typeface="Calibri" charset="0"/>
                <a:cs typeface="Calibri" charset="0"/>
              </a:rPr>
              <a:t>Little </a:t>
            </a:r>
            <a:r>
              <a:rPr lang="en-US" dirty="0" err="1">
                <a:ea typeface="Calibri" charset="0"/>
                <a:cs typeface="Calibri" charset="0"/>
              </a:rPr>
              <a:t>Endian</a:t>
            </a:r>
            <a:endParaRPr lang="en-US" dirty="0"/>
          </a:p>
          <a:p>
            <a:pPr lvl="1"/>
            <a:r>
              <a:rPr lang="en-US" dirty="0"/>
              <a:t>Least significant byte has lowest address</a:t>
            </a:r>
          </a:p>
          <a:p>
            <a:pPr lvl="1"/>
            <a:r>
              <a:rPr lang="en-US" dirty="0"/>
              <a:t>Intel x86</a:t>
            </a:r>
          </a:p>
        </p:txBody>
      </p:sp>
    </p:spTree>
    <p:extLst>
      <p:ext uri="{BB962C8B-B14F-4D97-AF65-F5344CB8AC3E}">
        <p14:creationId xmlns:p14="http://schemas.microsoft.com/office/powerpoint/2010/main" val="11653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52413"/>
            <a:ext cx="6650038" cy="1109662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Example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4820" name="Rectangle 4"/>
          <p:cNvSpPr>
            <a:spLocks/>
          </p:cNvSpPr>
          <p:nvPr/>
        </p:nvSpPr>
        <p:spPr bwMode="auto">
          <a:xfrm>
            <a:off x="533400" y="1066800"/>
            <a:ext cx="4051300" cy="1820862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union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char c[8];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short s[4];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long l[1];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dw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676400" y="3357265"/>
          <a:ext cx="6096000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38323" y="3357265"/>
            <a:ext cx="938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Calibri" pitchFamily="34" charset="0"/>
              </a:rPr>
              <a:t>32-bit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676400" y="5181600"/>
          <a:ext cx="6096000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738323" y="5181600"/>
            <a:ext cx="938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 smtClean="0">
                <a:latin typeface="Calibri" pitchFamily="34" charset="0"/>
              </a:rPr>
              <a:t>64-bit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3581400" y="3124200"/>
            <a:ext cx="2209800" cy="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6580992" y="2819400"/>
            <a:ext cx="2182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 err="1" smtClean="0">
                <a:solidFill>
                  <a:srgbClr val="FF0000"/>
                </a:solidFill>
                <a:latin typeface="Calibri" pitchFamily="34" charset="0"/>
              </a:rPr>
              <a:t>addr</a:t>
            </a:r>
            <a:r>
              <a:rPr lang="en-US" b="0" i="1" dirty="0">
                <a:solidFill>
                  <a:srgbClr val="FF0000"/>
                </a:solidFill>
                <a:latin typeface="Calibri" pitchFamily="34" charset="0"/>
              </a:rPr>
              <a:t> increasing </a:t>
            </a:r>
            <a:endParaRPr lang="en-US" b="0" i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531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9" y="381000"/>
            <a:ext cx="5434182" cy="926397"/>
          </a:xfrm>
        </p:spPr>
        <p:txBody>
          <a:bodyPr/>
          <a:lstStyle/>
          <a:p>
            <a:r>
              <a:rPr lang="en-US" sz="3200" dirty="0" smtClean="0"/>
              <a:t>Virtual Address Space 		for IA32 (x86) Linux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6123" y="1435655"/>
            <a:ext cx="5126477" cy="5269945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All processes have the same uniform view of memory</a:t>
            </a:r>
          </a:p>
          <a:p>
            <a:r>
              <a:rPr lang="en-US" dirty="0" smtClean="0"/>
              <a:t>Stack</a:t>
            </a:r>
          </a:p>
          <a:p>
            <a:pPr lvl="1"/>
            <a:r>
              <a:rPr lang="en-US" sz="1800" dirty="0" smtClean="0"/>
              <a:t>Runtime stack (8MB limit)</a:t>
            </a:r>
          </a:p>
          <a:p>
            <a:pPr lvl="1"/>
            <a:r>
              <a:rPr lang="en-US" sz="1800" dirty="0" smtClean="0"/>
              <a:t>E. </a:t>
            </a:r>
            <a:r>
              <a:rPr lang="en-US" sz="1800" dirty="0" err="1" smtClean="0"/>
              <a:t>g</a:t>
            </a:r>
            <a:r>
              <a:rPr lang="en-US" sz="1800" dirty="0" smtClean="0"/>
              <a:t>., local variables</a:t>
            </a:r>
          </a:p>
          <a:p>
            <a:r>
              <a:rPr lang="en-US" dirty="0" smtClean="0"/>
              <a:t>Heap</a:t>
            </a:r>
          </a:p>
          <a:p>
            <a:pPr lvl="1"/>
            <a:r>
              <a:rPr lang="en-US" sz="1800" dirty="0" smtClean="0"/>
              <a:t>Dynamically allocated storage</a:t>
            </a:r>
          </a:p>
          <a:p>
            <a:pPr lvl="1"/>
            <a:r>
              <a:rPr lang="en-US" sz="1800" dirty="0" smtClean="0"/>
              <a:t>When call  </a:t>
            </a:r>
            <a:r>
              <a:rPr lang="en-US" sz="1800" i="1" dirty="0" err="1" smtClean="0"/>
              <a:t>malloc</a:t>
            </a:r>
            <a:r>
              <a:rPr lang="en-US" sz="1800" i="1" dirty="0" smtClean="0"/>
              <a:t>()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calloc</a:t>
            </a:r>
            <a:r>
              <a:rPr lang="en-US" sz="1800" i="1" dirty="0" smtClean="0"/>
              <a:t>()</a:t>
            </a:r>
            <a:r>
              <a:rPr lang="en-US" sz="1800" dirty="0" smtClean="0"/>
              <a:t>, </a:t>
            </a:r>
            <a:r>
              <a:rPr lang="en-US" sz="1800" i="1" dirty="0" smtClean="0"/>
              <a:t>new()</a:t>
            </a:r>
          </a:p>
          <a:p>
            <a:r>
              <a:rPr lang="en-US" dirty="0" smtClean="0"/>
              <a:t>Data</a:t>
            </a:r>
          </a:p>
          <a:p>
            <a:pPr lvl="1"/>
            <a:r>
              <a:rPr lang="en-US" sz="1800" dirty="0" smtClean="0"/>
              <a:t>Statically allocated data</a:t>
            </a:r>
          </a:p>
          <a:p>
            <a:pPr lvl="1"/>
            <a:r>
              <a:rPr lang="en-US" sz="1800" dirty="0" smtClean="0"/>
              <a:t>E.g., global variables, arrays, structures, etc.</a:t>
            </a:r>
            <a:endParaRPr lang="en-US" dirty="0" smtClean="0"/>
          </a:p>
          <a:p>
            <a:r>
              <a:rPr lang="en-US" dirty="0" smtClean="0"/>
              <a:t>Text</a:t>
            </a:r>
          </a:p>
          <a:p>
            <a:pPr lvl="1"/>
            <a:r>
              <a:rPr lang="en-US" sz="1800" dirty="0" smtClean="0"/>
              <a:t>Executable machine instructions</a:t>
            </a:r>
          </a:p>
          <a:p>
            <a:pPr lvl="1"/>
            <a:r>
              <a:rPr lang="en-US" sz="1800" dirty="0" smtClean="0"/>
              <a:t>Read-only data</a:t>
            </a:r>
          </a:p>
        </p:txBody>
      </p:sp>
      <p:sp>
        <p:nvSpPr>
          <p:cNvPr id="10245" name="Text Box 12"/>
          <p:cNvSpPr txBox="1">
            <a:spLocks noChangeArrowheads="1"/>
          </p:cNvSpPr>
          <p:nvPr/>
        </p:nvSpPr>
        <p:spPr bwMode="auto">
          <a:xfrm>
            <a:off x="5257800" y="7620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49" charset="0"/>
              </a:rPr>
              <a:t>0xFFFFFFFF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246" name="Text Box 19"/>
          <p:cNvSpPr txBox="1">
            <a:spLocks noChangeArrowheads="1"/>
          </p:cNvSpPr>
          <p:nvPr/>
        </p:nvSpPr>
        <p:spPr bwMode="auto">
          <a:xfrm>
            <a:off x="5294752" y="6262688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49" charset="0"/>
              </a:rPr>
              <a:t>0x00000000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48180" name="Rectangle 20"/>
          <p:cNvSpPr>
            <a:spLocks noChangeArrowheads="1"/>
          </p:cNvSpPr>
          <p:nvPr/>
        </p:nvSpPr>
        <p:spPr bwMode="auto">
          <a:xfrm>
            <a:off x="6858000" y="89217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348181" name="Rectangle 21"/>
          <p:cNvSpPr>
            <a:spLocks noChangeArrowheads="1"/>
          </p:cNvSpPr>
          <p:nvPr/>
        </p:nvSpPr>
        <p:spPr bwMode="auto">
          <a:xfrm>
            <a:off x="6858000" y="885825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0249" name="Rectangle 23"/>
          <p:cNvSpPr>
            <a:spLocks noChangeArrowheads="1"/>
          </p:cNvSpPr>
          <p:nvPr/>
        </p:nvSpPr>
        <p:spPr bwMode="auto">
          <a:xfrm>
            <a:off x="6858000" y="58674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0250" name="Rectangle 24"/>
          <p:cNvSpPr>
            <a:spLocks noChangeArrowheads="1"/>
          </p:cNvSpPr>
          <p:nvPr/>
        </p:nvSpPr>
        <p:spPr bwMode="auto">
          <a:xfrm>
            <a:off x="6858000" y="556260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0251" name="Rectangle 25"/>
          <p:cNvSpPr>
            <a:spLocks noChangeArrowheads="1"/>
          </p:cNvSpPr>
          <p:nvPr/>
        </p:nvSpPr>
        <p:spPr bwMode="auto">
          <a:xfrm>
            <a:off x="6858000" y="5257800"/>
            <a:ext cx="1447800" cy="3048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Heap</a:t>
            </a:r>
          </a:p>
        </p:txBody>
      </p:sp>
      <p:sp>
        <p:nvSpPr>
          <p:cNvPr id="10252" name="Text Box 27"/>
          <p:cNvSpPr txBox="1">
            <a:spLocks noChangeArrowheads="1"/>
          </p:cNvSpPr>
          <p:nvPr/>
        </p:nvSpPr>
        <p:spPr bwMode="auto">
          <a:xfrm>
            <a:off x="5294752" y="59436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49" charset="0"/>
              </a:rPr>
              <a:t>0x08000000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253" name="Line 34"/>
          <p:cNvSpPr>
            <a:spLocks noChangeShapeType="1"/>
          </p:cNvSpPr>
          <p:nvPr/>
        </p:nvSpPr>
        <p:spPr bwMode="auto">
          <a:xfrm>
            <a:off x="7581900" y="1266825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0254" name="Line 35"/>
          <p:cNvSpPr>
            <a:spLocks noChangeShapeType="1"/>
          </p:cNvSpPr>
          <p:nvPr/>
        </p:nvSpPr>
        <p:spPr bwMode="auto">
          <a:xfrm flipV="1">
            <a:off x="7581900" y="5018088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6858000" y="2027238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57" name="AutoShape 16"/>
          <p:cNvSpPr>
            <a:spLocks/>
          </p:cNvSpPr>
          <p:nvPr/>
        </p:nvSpPr>
        <p:spPr bwMode="auto">
          <a:xfrm rot="10800000">
            <a:off x="8364538" y="885825"/>
            <a:ext cx="228600" cy="1141413"/>
          </a:xfrm>
          <a:prstGeom prst="leftBrace">
            <a:avLst>
              <a:gd name="adj1" fmla="val 7501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564563" y="1273175"/>
            <a:ext cx="633412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  <a:t>8MB</a:t>
            </a: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</p:spTree>
    <p:extLst>
      <p:ext uri="{BB962C8B-B14F-4D97-AF65-F5344CB8AC3E}">
        <p14:creationId xmlns:p14="http://schemas.microsoft.com/office/powerpoint/2010/main" val="3208470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315200" cy="1182688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Example (Cont).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5844" name="Rectangle 4"/>
          <p:cNvSpPr>
            <a:spLocks/>
          </p:cNvSpPr>
          <p:nvPr/>
        </p:nvSpPr>
        <p:spPr bwMode="auto">
          <a:xfrm>
            <a:off x="1219200" y="990600"/>
            <a:ext cx="6781800" cy="52578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for (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8;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dw.c[j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] = 0xf0 +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printf("Characters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0-7 ==  [0x%x,0x%x,0x%x,0x%x,0x%x,0x%x,0x%x,0x%x]\n",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dw.c[0], dw.c[1], dw.c[2], dw.c[3],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dw.c[4], dw.c[5], dw.c[6], dw.c[7]);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printf("Shorts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0-3 == [0x%x,0x%x,0x%x,0x%x]\n",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dw.s[0], dw.s[1], dw.s[2], dw.s[3]);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0-1 == [0x%x,0x%x]\n",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dw.i[0], dw.i[1]);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printf("Long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 == [0x%lx]\n",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dw.l[0]);</a:t>
            </a:r>
          </a:p>
        </p:txBody>
      </p:sp>
    </p:spTree>
    <p:extLst>
      <p:ext uri="{BB962C8B-B14F-4D97-AF65-F5344CB8AC3E}">
        <p14:creationId xmlns:p14="http://schemas.microsoft.com/office/powerpoint/2010/main" val="2552231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6273800" cy="11652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IA32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6868" name="Rectangle 4"/>
          <p:cNvSpPr>
            <a:spLocks/>
          </p:cNvSpPr>
          <p:nvPr/>
        </p:nvSpPr>
        <p:spPr bwMode="auto">
          <a:xfrm>
            <a:off x="4572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Little Endian</a:t>
            </a:r>
          </a:p>
        </p:txBody>
      </p:sp>
      <p:sp>
        <p:nvSpPr>
          <p:cNvPr id="36869" name="Rectangle 5"/>
          <p:cNvSpPr>
            <a:spLocks/>
          </p:cNvSpPr>
          <p:nvPr/>
        </p:nvSpPr>
        <p:spPr bwMode="auto">
          <a:xfrm>
            <a:off x="228601" y="4876800"/>
            <a:ext cx="8458199" cy="144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[0xf1f0,0xf3f2,0xf5f4,0xf7f6]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       0-1 == [0xf3f2f1f0,0xf7f6f5f4]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Long       0   == [0xf3f2f1f0]</a:t>
            </a:r>
          </a:p>
        </p:txBody>
      </p:sp>
      <p:sp>
        <p:nvSpPr>
          <p:cNvPr id="36870" name="Rectangle 6"/>
          <p:cNvSpPr>
            <a:spLocks/>
          </p:cNvSpPr>
          <p:nvPr/>
        </p:nvSpPr>
        <p:spPr bwMode="auto">
          <a:xfrm>
            <a:off x="284163" y="4432300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Output:</a:t>
            </a:r>
            <a:endParaRPr lang="en-US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1966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2" name="Rectangle 12"/>
          <p:cNvSpPr>
            <a:spLocks/>
          </p:cNvSpPr>
          <p:nvPr/>
        </p:nvSpPr>
        <p:spPr bwMode="auto">
          <a:xfrm>
            <a:off x="2047914" y="372810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3" name="Rectangle 12"/>
          <p:cNvSpPr>
            <a:spLocks/>
          </p:cNvSpPr>
          <p:nvPr/>
        </p:nvSpPr>
        <p:spPr bwMode="auto">
          <a:xfrm>
            <a:off x="4571249" y="3734455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4" name="Rectangle 12"/>
          <p:cNvSpPr>
            <a:spLocks/>
          </p:cNvSpPr>
          <p:nvPr/>
        </p:nvSpPr>
        <p:spPr bwMode="auto">
          <a:xfrm>
            <a:off x="5105400" y="3746500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5" name="Rectangle 12"/>
          <p:cNvSpPr>
            <a:spLocks/>
          </p:cNvSpPr>
          <p:nvPr/>
        </p:nvSpPr>
        <p:spPr bwMode="auto">
          <a:xfrm>
            <a:off x="7642927" y="3728105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6" name="Line 42"/>
          <p:cNvSpPr>
            <a:spLocks noChangeShapeType="1"/>
          </p:cNvSpPr>
          <p:nvPr/>
        </p:nvSpPr>
        <p:spPr bwMode="auto">
          <a:xfrm>
            <a:off x="2489426" y="4038888"/>
            <a:ext cx="2134288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" name="Rectangle 43"/>
          <p:cNvSpPr>
            <a:spLocks/>
          </p:cNvSpPr>
          <p:nvPr/>
        </p:nvSpPr>
        <p:spPr bwMode="auto">
          <a:xfrm>
            <a:off x="3224676" y="4050000"/>
            <a:ext cx="435115" cy="2921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3810000" y="1661467"/>
            <a:ext cx="2209800" cy="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809592" y="1356667"/>
            <a:ext cx="2182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 err="1" smtClean="0">
                <a:solidFill>
                  <a:srgbClr val="FF0000"/>
                </a:solidFill>
                <a:latin typeface="Calibri" pitchFamily="34" charset="0"/>
              </a:rPr>
              <a:t>addr</a:t>
            </a:r>
            <a:r>
              <a:rPr lang="en-US" b="0" i="1" dirty="0">
                <a:solidFill>
                  <a:srgbClr val="FF0000"/>
                </a:solidFill>
                <a:latin typeface="Calibri" pitchFamily="34" charset="0"/>
              </a:rPr>
              <a:t> increasing </a:t>
            </a:r>
            <a:endParaRPr lang="en-US" b="0" i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1463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6223000" cy="11652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Sun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7892" name="Rectangle 4"/>
          <p:cNvSpPr>
            <a:spLocks/>
          </p:cNvSpPr>
          <p:nvPr/>
        </p:nvSpPr>
        <p:spPr bwMode="auto">
          <a:xfrm>
            <a:off x="4572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Big Endian</a:t>
            </a:r>
          </a:p>
        </p:txBody>
      </p:sp>
      <p:sp>
        <p:nvSpPr>
          <p:cNvPr id="37893" name="Rectangle 5"/>
          <p:cNvSpPr>
            <a:spLocks/>
          </p:cNvSpPr>
          <p:nvPr/>
        </p:nvSpPr>
        <p:spPr bwMode="auto">
          <a:xfrm>
            <a:off x="228600" y="5029200"/>
            <a:ext cx="8686800" cy="12954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[0xf0f1,0xf2f3,0xf4f5,0xf6f7]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       0-1 == [0xf0f1f2f3,0xf4f5f6f7]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Long       0   == [0xf0f1f2f3]</a:t>
            </a:r>
          </a:p>
        </p:txBody>
      </p:sp>
      <p:sp>
        <p:nvSpPr>
          <p:cNvPr id="37894" name="Rectangle 6"/>
          <p:cNvSpPr>
            <a:spLocks/>
          </p:cNvSpPr>
          <p:nvPr/>
        </p:nvSpPr>
        <p:spPr bwMode="auto">
          <a:xfrm>
            <a:off x="304800" y="4495800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Output on Sun: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1966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9" name="Rectangle 12"/>
          <p:cNvSpPr>
            <a:spLocks/>
          </p:cNvSpPr>
          <p:nvPr/>
        </p:nvSpPr>
        <p:spPr bwMode="auto">
          <a:xfrm>
            <a:off x="1966162" y="3728105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0" name="Rectangle 12"/>
          <p:cNvSpPr>
            <a:spLocks/>
          </p:cNvSpPr>
          <p:nvPr/>
        </p:nvSpPr>
        <p:spPr bwMode="auto">
          <a:xfrm>
            <a:off x="4653002" y="373445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1" name="Rectangle 12"/>
          <p:cNvSpPr>
            <a:spLocks/>
          </p:cNvSpPr>
          <p:nvPr/>
        </p:nvSpPr>
        <p:spPr bwMode="auto">
          <a:xfrm>
            <a:off x="5023648" y="3746500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2" name="Rectangle 12"/>
          <p:cNvSpPr>
            <a:spLocks/>
          </p:cNvSpPr>
          <p:nvPr/>
        </p:nvSpPr>
        <p:spPr bwMode="auto">
          <a:xfrm>
            <a:off x="7724680" y="372810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 flipH="1">
            <a:off x="2489426" y="4038888"/>
            <a:ext cx="2134288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" name="Rectangle 43"/>
          <p:cNvSpPr>
            <a:spLocks/>
          </p:cNvSpPr>
          <p:nvPr/>
        </p:nvSpPr>
        <p:spPr bwMode="auto">
          <a:xfrm>
            <a:off x="3224676" y="4050000"/>
            <a:ext cx="435115" cy="2921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3810000" y="1661467"/>
            <a:ext cx="2209800" cy="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809592" y="1356667"/>
            <a:ext cx="2182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 err="1" smtClean="0">
                <a:solidFill>
                  <a:srgbClr val="FF0000"/>
                </a:solidFill>
                <a:latin typeface="Calibri" pitchFamily="34" charset="0"/>
              </a:rPr>
              <a:t>addr</a:t>
            </a:r>
            <a:r>
              <a:rPr lang="en-US" b="0" i="1" dirty="0">
                <a:solidFill>
                  <a:srgbClr val="FF0000"/>
                </a:solidFill>
                <a:latin typeface="Calibri" pitchFamily="34" charset="0"/>
              </a:rPr>
              <a:t> increasing </a:t>
            </a:r>
            <a:endParaRPr lang="en-US" b="0" i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0729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6477000" cy="11652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x86-64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8916" name="Rectangle 4"/>
          <p:cNvSpPr>
            <a:spLocks/>
          </p:cNvSpPr>
          <p:nvPr/>
        </p:nvSpPr>
        <p:spPr bwMode="auto">
          <a:xfrm>
            <a:off x="457200" y="1066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Little Endian</a:t>
            </a:r>
          </a:p>
        </p:txBody>
      </p:sp>
      <p:sp>
        <p:nvSpPr>
          <p:cNvPr id="38917" name="Rectangle 5"/>
          <p:cNvSpPr>
            <a:spLocks/>
          </p:cNvSpPr>
          <p:nvPr/>
        </p:nvSpPr>
        <p:spPr bwMode="auto">
          <a:xfrm>
            <a:off x="190500" y="4953000"/>
            <a:ext cx="8763000" cy="12319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[0xf1f0,0xf3f2,0xf5f4,0xf7f6]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       0-1 == [0xf3f2f1f0,0xf7f6f5f4]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Long       0   ==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" charset="0"/>
              </a:rPr>
              <a:t>[0xf7f6f5f4f3f2f1f0]</a:t>
            </a:r>
          </a:p>
        </p:txBody>
      </p:sp>
      <p:sp>
        <p:nvSpPr>
          <p:cNvPr id="38918" name="Rectangle 6"/>
          <p:cNvSpPr>
            <a:spLocks/>
          </p:cNvSpPr>
          <p:nvPr/>
        </p:nvSpPr>
        <p:spPr bwMode="auto">
          <a:xfrm>
            <a:off x="381000" y="4330987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Output on x86-64: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1966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9" name="Rectangle 12"/>
          <p:cNvSpPr>
            <a:spLocks/>
          </p:cNvSpPr>
          <p:nvPr/>
        </p:nvSpPr>
        <p:spPr bwMode="auto">
          <a:xfrm>
            <a:off x="2047914" y="372810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0" name="Rectangle 12"/>
          <p:cNvSpPr>
            <a:spLocks/>
          </p:cNvSpPr>
          <p:nvPr/>
        </p:nvSpPr>
        <p:spPr bwMode="auto">
          <a:xfrm>
            <a:off x="7642926" y="3757612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>
            <a:off x="2489426" y="4038887"/>
            <a:ext cx="4901974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" name="Rectangle 43"/>
          <p:cNvSpPr>
            <a:spLocks/>
          </p:cNvSpPr>
          <p:nvPr/>
        </p:nvSpPr>
        <p:spPr bwMode="auto">
          <a:xfrm>
            <a:off x="4800600" y="4038887"/>
            <a:ext cx="435115" cy="2921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3810000" y="1661467"/>
            <a:ext cx="2209800" cy="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6809592" y="1356667"/>
            <a:ext cx="2182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 err="1" smtClean="0">
                <a:solidFill>
                  <a:srgbClr val="FF0000"/>
                </a:solidFill>
                <a:latin typeface="Calibri" pitchFamily="34" charset="0"/>
              </a:rPr>
              <a:t>addr</a:t>
            </a:r>
            <a:r>
              <a:rPr lang="en-US" b="0" i="1" dirty="0">
                <a:solidFill>
                  <a:srgbClr val="FF0000"/>
                </a:solidFill>
                <a:latin typeface="Calibri" pitchFamily="34" charset="0"/>
              </a:rPr>
              <a:t> increasing </a:t>
            </a:r>
            <a:endParaRPr lang="en-US" b="0" i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978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845300" cy="573087"/>
          </a:xfrm>
        </p:spPr>
        <p:txBody>
          <a:bodyPr/>
          <a:lstStyle/>
          <a:p>
            <a:pPr eaLnBrk="1" hangingPunct="1"/>
            <a:r>
              <a:rPr lang="en-US" sz="3200" dirty="0" smtClean="0"/>
              <a:t>Memory Allocation Example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09600" y="1498600"/>
            <a:ext cx="5105400" cy="45212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char big_array[1&lt;&lt;24];  /*  16 MB */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char huge_array[1&lt;&lt;28]; /* 256 MB */</a:t>
            </a:r>
          </a:p>
          <a:p>
            <a:pPr eaLnBrk="0" hangingPunct="0"/>
            <a:endParaRPr lang="en-US" sz="1800">
              <a:latin typeface="Courier New" pitchFamily="49" charset="0"/>
            </a:endParaRPr>
          </a:p>
          <a:p>
            <a:pPr eaLnBrk="0" hangingPunct="0"/>
            <a:r>
              <a:rPr lang="en-US" sz="1800">
                <a:latin typeface="Courier New" pitchFamily="49" charset="0"/>
              </a:rPr>
              <a:t>int beyond;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char *p1, *p2, *p3, *p4;</a:t>
            </a:r>
          </a:p>
          <a:p>
            <a:pPr eaLnBrk="0" hangingPunct="0"/>
            <a:endParaRPr lang="en-US" sz="1800">
              <a:latin typeface="Courier New" pitchFamily="49" charset="0"/>
            </a:endParaRPr>
          </a:p>
          <a:p>
            <a:pPr eaLnBrk="0" hangingPunct="0"/>
            <a:r>
              <a:rPr lang="en-US" sz="1800">
                <a:latin typeface="Courier New" pitchFamily="49" charset="0"/>
              </a:rPr>
              <a:t>int useless() {  return 0; }</a:t>
            </a:r>
          </a:p>
          <a:p>
            <a:pPr eaLnBrk="0" hangingPunct="0"/>
            <a:endParaRPr lang="en-US" sz="1800">
              <a:latin typeface="Courier New" pitchFamily="49" charset="0"/>
            </a:endParaRPr>
          </a:p>
          <a:p>
            <a:pPr eaLnBrk="0" hangingPunct="0"/>
            <a:r>
              <a:rPr lang="en-US" sz="1800">
                <a:latin typeface="Courier New" pitchFamily="49" charset="0"/>
              </a:rPr>
              <a:t>int main()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{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 p1 = malloc(1 &lt;&lt;28);  /* 256 MB */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 p2 = malloc(1 &lt;&lt; 8);  /* 256 B  */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 p3 = malloc(1 &lt;&lt;28);  /* 256 MB */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 p4 = malloc(1 &lt;&lt; 8);  /* 256 B  */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 /* Some print statements ... */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auto">
          <a:xfrm>
            <a:off x="7086600" y="89217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7086600" y="885825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1272" name="Rectangle 23"/>
          <p:cNvSpPr>
            <a:spLocks noChangeArrowheads="1"/>
          </p:cNvSpPr>
          <p:nvPr/>
        </p:nvSpPr>
        <p:spPr bwMode="auto">
          <a:xfrm>
            <a:off x="7086600" y="58674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1273" name="Rectangle 24"/>
          <p:cNvSpPr>
            <a:spLocks noChangeArrowheads="1"/>
          </p:cNvSpPr>
          <p:nvPr/>
        </p:nvSpPr>
        <p:spPr bwMode="auto">
          <a:xfrm>
            <a:off x="7086600" y="556260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1274" name="Rectangle 25"/>
          <p:cNvSpPr>
            <a:spLocks noChangeArrowheads="1"/>
          </p:cNvSpPr>
          <p:nvPr/>
        </p:nvSpPr>
        <p:spPr bwMode="auto">
          <a:xfrm>
            <a:off x="7086600" y="5257800"/>
            <a:ext cx="1447800" cy="3048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Heap</a:t>
            </a:r>
          </a:p>
        </p:txBody>
      </p:sp>
      <p:sp>
        <p:nvSpPr>
          <p:cNvPr id="11276" name="Line 34"/>
          <p:cNvSpPr>
            <a:spLocks noChangeShapeType="1"/>
          </p:cNvSpPr>
          <p:nvPr/>
        </p:nvSpPr>
        <p:spPr bwMode="auto">
          <a:xfrm>
            <a:off x="7810500" y="1266825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1277" name="Line 35"/>
          <p:cNvSpPr>
            <a:spLocks noChangeShapeType="1"/>
          </p:cNvSpPr>
          <p:nvPr/>
        </p:nvSpPr>
        <p:spPr bwMode="auto">
          <a:xfrm flipV="1">
            <a:off x="7810500" y="5018088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7086600" y="2027238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0538" y="6000750"/>
            <a:ext cx="36734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Where does everything go?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5943600" y="762000"/>
            <a:ext cx="10118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49" charset="0"/>
              </a:rPr>
              <a:t>0xFF…F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5980552" y="6262688"/>
            <a:ext cx="10118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49" charset="0"/>
              </a:rPr>
              <a:t>0x00…0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5980552" y="5943600"/>
            <a:ext cx="10118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49" charset="0"/>
              </a:rPr>
              <a:t>0x08…0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8583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5"/>
          <p:cNvSpPr>
            <a:spLocks noChangeArrowheads="1"/>
          </p:cNvSpPr>
          <p:nvPr/>
        </p:nvSpPr>
        <p:spPr bwMode="auto">
          <a:xfrm>
            <a:off x="2743200" y="4625975"/>
            <a:ext cx="1524000" cy="533400"/>
          </a:xfrm>
          <a:prstGeom prst="rect">
            <a:avLst/>
          </a:prstGeom>
          <a:solidFill>
            <a:srgbClr val="F6F5BD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2292" name="Rectangle 25"/>
          <p:cNvSpPr>
            <a:spLocks noChangeArrowheads="1"/>
          </p:cNvSpPr>
          <p:nvPr/>
        </p:nvSpPr>
        <p:spPr bwMode="auto">
          <a:xfrm>
            <a:off x="2743200" y="3505200"/>
            <a:ext cx="1524000" cy="1120775"/>
          </a:xfrm>
          <a:prstGeom prst="rect">
            <a:avLst/>
          </a:prstGeom>
          <a:solidFill>
            <a:srgbClr val="F1C7C7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3" name="Rectangle 25"/>
          <p:cNvSpPr>
            <a:spLocks noChangeArrowheads="1"/>
          </p:cNvSpPr>
          <p:nvPr/>
        </p:nvSpPr>
        <p:spPr bwMode="auto">
          <a:xfrm>
            <a:off x="2743200" y="2133600"/>
            <a:ext cx="15240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12294" name="Rectangle 25"/>
          <p:cNvSpPr>
            <a:spLocks noChangeArrowheads="1"/>
          </p:cNvSpPr>
          <p:nvPr/>
        </p:nvSpPr>
        <p:spPr bwMode="auto">
          <a:xfrm>
            <a:off x="2743200" y="2438400"/>
            <a:ext cx="1524000" cy="1066800"/>
          </a:xfrm>
          <a:prstGeom prst="rect">
            <a:avLst/>
          </a:prstGeom>
          <a:solidFill>
            <a:srgbClr val="D5F1C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2295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498475"/>
            <a:ext cx="6578600" cy="573088"/>
          </a:xfrm>
        </p:spPr>
        <p:txBody>
          <a:bodyPr/>
          <a:lstStyle/>
          <a:p>
            <a:r>
              <a:rPr lang="en-US" dirty="0"/>
              <a:t>Addresses </a:t>
            </a:r>
            <a:r>
              <a:rPr lang="en-US" dirty="0" smtClean="0"/>
              <a:t>in IA32 (x86)</a:t>
            </a:r>
          </a:p>
        </p:txBody>
      </p:sp>
      <p:sp>
        <p:nvSpPr>
          <p:cNvPr id="12296" name="Rectangle 3"/>
          <p:cNvSpPr>
            <a:spLocks noChangeArrowheads="1"/>
          </p:cNvSpPr>
          <p:nvPr/>
        </p:nvSpPr>
        <p:spPr bwMode="auto">
          <a:xfrm>
            <a:off x="457200" y="2120900"/>
            <a:ext cx="4265613" cy="31367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$</a:t>
            </a:r>
            <a:r>
              <a:rPr lang="en-US" sz="1800" dirty="0" err="1">
                <a:latin typeface="Courier New" pitchFamily="49" charset="0"/>
              </a:rPr>
              <a:t>esp</a:t>
            </a:r>
            <a:r>
              <a:rPr lang="en-US" sz="1800" dirty="0">
                <a:latin typeface="Courier New" pitchFamily="49" charset="0"/>
              </a:rPr>
              <a:t>	0xffffbcd0</a:t>
            </a:r>
          </a:p>
          <a:p>
            <a:pPr eaLnBrk="0" hangingPunct="0">
              <a:tabLst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p3 	0x65586008</a:t>
            </a:r>
          </a:p>
          <a:p>
            <a:pPr eaLnBrk="0" hangingPunct="0">
              <a:tabLst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p1 	0x55585008</a:t>
            </a:r>
          </a:p>
          <a:p>
            <a:pPr eaLnBrk="0" hangingPunct="0">
              <a:tabLst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p4	0x1904a110 </a:t>
            </a:r>
          </a:p>
          <a:p>
            <a:pPr eaLnBrk="0" hangingPunct="0">
              <a:tabLst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p2	0x1904a008</a:t>
            </a:r>
          </a:p>
          <a:p>
            <a:pPr eaLnBrk="0" hangingPunct="0">
              <a:tabLst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&amp;p2	0x18049760</a:t>
            </a:r>
          </a:p>
          <a:p>
            <a:pPr eaLnBrk="0" hangingPunct="0">
              <a:tabLst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&amp;beyond </a:t>
            </a:r>
            <a:r>
              <a:rPr lang="en-US" sz="1800" dirty="0">
                <a:latin typeface="Courier New" pitchFamily="49" charset="0"/>
              </a:rPr>
              <a:t>	0x08049744</a:t>
            </a:r>
          </a:p>
          <a:p>
            <a:pPr eaLnBrk="0" hangingPunct="0">
              <a:tabLst>
                <a:tab pos="2286000" algn="l"/>
              </a:tabLst>
            </a:pPr>
            <a:r>
              <a:rPr lang="en-US" sz="1800" dirty="0" err="1">
                <a:latin typeface="Courier New" pitchFamily="49" charset="0"/>
              </a:rPr>
              <a:t>big_array</a:t>
            </a:r>
            <a:r>
              <a:rPr lang="en-US" sz="1800" dirty="0">
                <a:latin typeface="Courier New" pitchFamily="49" charset="0"/>
              </a:rPr>
              <a:t> 	0x18049780</a:t>
            </a:r>
          </a:p>
          <a:p>
            <a:pPr eaLnBrk="0" hangingPunct="0">
              <a:tabLst>
                <a:tab pos="2286000" algn="l"/>
              </a:tabLst>
            </a:pPr>
            <a:r>
              <a:rPr lang="en-US" sz="1800" dirty="0" err="1">
                <a:latin typeface="Courier New" pitchFamily="49" charset="0"/>
              </a:rPr>
              <a:t>huge_array</a:t>
            </a:r>
            <a:r>
              <a:rPr lang="en-US" sz="1800" dirty="0">
                <a:latin typeface="Courier New" pitchFamily="49" charset="0"/>
              </a:rPr>
              <a:t> 	0x08049760</a:t>
            </a:r>
          </a:p>
          <a:p>
            <a:pPr eaLnBrk="0" hangingPunct="0">
              <a:tabLst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main()	0x080483c6</a:t>
            </a:r>
          </a:p>
          <a:p>
            <a:pPr eaLnBrk="0" hangingPunct="0">
              <a:tabLst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useless() 	</a:t>
            </a:r>
            <a:r>
              <a:rPr lang="en-US" sz="1800" dirty="0" smtClean="0">
                <a:latin typeface="Courier New" pitchFamily="49" charset="0"/>
              </a:rPr>
              <a:t>0x08049744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53340" name="Text Box 60"/>
          <p:cNvSpPr txBox="1">
            <a:spLocks noChangeArrowheads="1"/>
          </p:cNvSpPr>
          <p:nvPr/>
        </p:nvSpPr>
        <p:spPr bwMode="auto">
          <a:xfrm>
            <a:off x="496888" y="1217613"/>
            <a:ext cx="2474912" cy="46037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address range ~2</a:t>
            </a:r>
            <a:r>
              <a:rPr lang="en-US" i="1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32</a:t>
            </a: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7086600" y="89217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7086600" y="885825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2302" name="Rectangle 23"/>
          <p:cNvSpPr>
            <a:spLocks noChangeArrowheads="1"/>
          </p:cNvSpPr>
          <p:nvPr/>
        </p:nvSpPr>
        <p:spPr bwMode="auto">
          <a:xfrm>
            <a:off x="7086600" y="58674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2303" name="Rectangle 24"/>
          <p:cNvSpPr>
            <a:spLocks noChangeArrowheads="1"/>
          </p:cNvSpPr>
          <p:nvPr/>
        </p:nvSpPr>
        <p:spPr bwMode="auto">
          <a:xfrm>
            <a:off x="7086600" y="556260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2304" name="Rectangle 25"/>
          <p:cNvSpPr>
            <a:spLocks noChangeArrowheads="1"/>
          </p:cNvSpPr>
          <p:nvPr/>
        </p:nvSpPr>
        <p:spPr bwMode="auto">
          <a:xfrm>
            <a:off x="7086600" y="4267200"/>
            <a:ext cx="1447800" cy="1295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Heap</a:t>
            </a:r>
          </a:p>
        </p:txBody>
      </p:sp>
      <p:sp>
        <p:nvSpPr>
          <p:cNvPr id="12306" name="Line 34"/>
          <p:cNvSpPr>
            <a:spLocks noChangeShapeType="1"/>
          </p:cNvSpPr>
          <p:nvPr/>
        </p:nvSpPr>
        <p:spPr bwMode="auto">
          <a:xfrm>
            <a:off x="7810500" y="1266825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2307" name="Line 35"/>
          <p:cNvSpPr>
            <a:spLocks noChangeShapeType="1"/>
          </p:cNvSpPr>
          <p:nvPr/>
        </p:nvSpPr>
        <p:spPr bwMode="auto">
          <a:xfrm flipV="1">
            <a:off x="7810500" y="40386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12310" name="Rectangle 27"/>
          <p:cNvSpPr>
            <a:spLocks noChangeArrowheads="1"/>
          </p:cNvSpPr>
          <p:nvPr/>
        </p:nvSpPr>
        <p:spPr bwMode="auto">
          <a:xfrm>
            <a:off x="457200" y="5830888"/>
            <a:ext cx="3400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malloc() </a:t>
            </a:r>
            <a:r>
              <a:rPr lang="en-US" sz="1800">
                <a:latin typeface="Calibri" pitchFamily="34" charset="0"/>
              </a:rPr>
              <a:t>is dynamically linked</a:t>
            </a:r>
          </a:p>
          <a:p>
            <a:pPr eaLnBrk="0" hangingPunct="0"/>
            <a:r>
              <a:rPr lang="en-US" sz="1800">
                <a:latin typeface="Calibri" pitchFamily="34" charset="0"/>
              </a:rPr>
              <a:t>address determined at runtime</a:t>
            </a:r>
            <a:endParaRPr lang="en-US" sz="1800"/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5486400" y="7620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49" charset="0"/>
              </a:rPr>
              <a:t>0xFFFFFFFF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5523352" y="6262688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49" charset="0"/>
              </a:rPr>
              <a:t>0x00000000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5523352" y="59436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49" charset="0"/>
              </a:rPr>
              <a:t>0x08000000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5523352" y="41148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0x80000000</a:t>
            </a:r>
          </a:p>
        </p:txBody>
      </p:sp>
    </p:spTree>
    <p:extLst>
      <p:ext uri="{BB962C8B-B14F-4D97-AF65-F5344CB8AC3E}">
        <p14:creationId xmlns:p14="http://schemas.microsoft.com/office/powerpoint/2010/main" val="9753959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5"/>
          <p:cNvSpPr>
            <a:spLocks noChangeArrowheads="1"/>
          </p:cNvSpPr>
          <p:nvPr/>
        </p:nvSpPr>
        <p:spPr bwMode="auto">
          <a:xfrm>
            <a:off x="2514600" y="4572000"/>
            <a:ext cx="2667000" cy="533400"/>
          </a:xfrm>
          <a:prstGeom prst="rect">
            <a:avLst/>
          </a:prstGeom>
          <a:solidFill>
            <a:srgbClr val="F6F5BD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3315" name="Rectangle 25"/>
          <p:cNvSpPr>
            <a:spLocks noChangeArrowheads="1"/>
          </p:cNvSpPr>
          <p:nvPr/>
        </p:nvSpPr>
        <p:spPr bwMode="auto">
          <a:xfrm>
            <a:off x="2514600" y="3451225"/>
            <a:ext cx="2667000" cy="1120775"/>
          </a:xfrm>
          <a:prstGeom prst="rect">
            <a:avLst/>
          </a:prstGeom>
          <a:solidFill>
            <a:srgbClr val="F1C7C7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2514600" y="2079625"/>
            <a:ext cx="26670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13317" name="Rectangle 25"/>
          <p:cNvSpPr>
            <a:spLocks noChangeArrowheads="1"/>
          </p:cNvSpPr>
          <p:nvPr/>
        </p:nvSpPr>
        <p:spPr bwMode="auto">
          <a:xfrm>
            <a:off x="2514600" y="2384425"/>
            <a:ext cx="2667000" cy="1066800"/>
          </a:xfrm>
          <a:prstGeom prst="rect">
            <a:avLst/>
          </a:prstGeom>
          <a:solidFill>
            <a:srgbClr val="D5F1C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533400"/>
            <a:ext cx="6578600" cy="573088"/>
          </a:xfrm>
        </p:spPr>
        <p:txBody>
          <a:bodyPr/>
          <a:lstStyle/>
          <a:p>
            <a:r>
              <a:rPr lang="en-US" dirty="0"/>
              <a:t>Addresses </a:t>
            </a:r>
            <a:r>
              <a:rPr lang="en-US" dirty="0" smtClean="0"/>
              <a:t>in x86-64</a:t>
            </a:r>
          </a:p>
        </p:txBody>
      </p:sp>
      <p:sp>
        <p:nvSpPr>
          <p:cNvPr id="13319" name="Rectangle 3"/>
          <p:cNvSpPr>
            <a:spLocks noChangeArrowheads="1"/>
          </p:cNvSpPr>
          <p:nvPr/>
        </p:nvSpPr>
        <p:spPr bwMode="auto">
          <a:xfrm>
            <a:off x="457200" y="2072645"/>
            <a:ext cx="5181600" cy="31367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2057400" algn="l"/>
              </a:tabLst>
            </a:pPr>
            <a:r>
              <a:rPr lang="en-US" sz="1800" dirty="0">
                <a:latin typeface="Courier New" pitchFamily="49" charset="0"/>
              </a:rPr>
              <a:t>$</a:t>
            </a:r>
            <a:r>
              <a:rPr lang="en-US" sz="1800" dirty="0" err="1">
                <a:latin typeface="Courier New" pitchFamily="49" charset="0"/>
              </a:rPr>
              <a:t>rsp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0x00007ffffff8d1f8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057400" algn="l"/>
              </a:tabLst>
            </a:pPr>
            <a:r>
              <a:rPr lang="en-US" sz="1800" dirty="0">
                <a:latin typeface="Courier New" pitchFamily="49" charset="0"/>
              </a:rPr>
              <a:t>p3 	</a:t>
            </a:r>
            <a:r>
              <a:rPr lang="en-US" sz="1800" dirty="0" smtClean="0">
                <a:latin typeface="Courier New" pitchFamily="49" charset="0"/>
              </a:rPr>
              <a:t>0x00002aaabaadd010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057400" algn="l"/>
              </a:tabLst>
            </a:pPr>
            <a:r>
              <a:rPr lang="en-US" sz="1800" dirty="0">
                <a:latin typeface="Courier New" pitchFamily="49" charset="0"/>
              </a:rPr>
              <a:t>p1 	</a:t>
            </a:r>
            <a:r>
              <a:rPr lang="en-US" sz="1800" dirty="0" smtClean="0">
                <a:latin typeface="Courier New" pitchFamily="49" charset="0"/>
              </a:rPr>
              <a:t>0x00002aaaaaadc010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057400" algn="l"/>
              </a:tabLst>
            </a:pPr>
            <a:r>
              <a:rPr lang="en-US" sz="1800" dirty="0">
                <a:latin typeface="Courier New" pitchFamily="49" charset="0"/>
              </a:rPr>
              <a:t>p4	</a:t>
            </a:r>
            <a:r>
              <a:rPr lang="en-US" sz="1800" dirty="0" smtClean="0">
                <a:latin typeface="Courier New" pitchFamily="49" charset="0"/>
              </a:rPr>
              <a:t>0x0000000011501120 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057400" algn="l"/>
              </a:tabLst>
            </a:pPr>
            <a:r>
              <a:rPr lang="en-US" sz="1800" dirty="0">
                <a:latin typeface="Courier New" pitchFamily="49" charset="0"/>
              </a:rPr>
              <a:t>p2	</a:t>
            </a:r>
            <a:r>
              <a:rPr lang="en-US" sz="1800" dirty="0" smtClean="0">
                <a:latin typeface="Courier New" pitchFamily="49" charset="0"/>
              </a:rPr>
              <a:t>0x0000000011501010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057400" algn="l"/>
              </a:tabLst>
            </a:pPr>
            <a:r>
              <a:rPr lang="en-US" sz="1800" dirty="0">
                <a:latin typeface="Courier New" pitchFamily="49" charset="0"/>
              </a:rPr>
              <a:t>&amp;p2	</a:t>
            </a:r>
            <a:r>
              <a:rPr lang="en-US" sz="1800" dirty="0" smtClean="0">
                <a:latin typeface="Courier New" pitchFamily="49" charset="0"/>
              </a:rPr>
              <a:t>0x0000000010500a60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057400" algn="l"/>
              </a:tabLst>
            </a:pPr>
            <a:r>
              <a:rPr lang="en-US" sz="1800" dirty="0" smtClean="0">
                <a:latin typeface="Courier New" pitchFamily="49" charset="0"/>
              </a:rPr>
              <a:t>&amp;beyond 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0x0000000000500a44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057400" algn="l"/>
              </a:tabLst>
            </a:pPr>
            <a:r>
              <a:rPr lang="en-US" sz="1800" dirty="0" err="1">
                <a:latin typeface="Courier New" pitchFamily="49" charset="0"/>
              </a:rPr>
              <a:t>big_array</a:t>
            </a:r>
            <a:r>
              <a:rPr lang="en-US" sz="1800" dirty="0">
                <a:latin typeface="Courier New" pitchFamily="49" charset="0"/>
              </a:rPr>
              <a:t> 	</a:t>
            </a:r>
            <a:r>
              <a:rPr lang="en-US" sz="1800" dirty="0" smtClean="0">
                <a:latin typeface="Courier New" pitchFamily="49" charset="0"/>
              </a:rPr>
              <a:t>0x0000000010500a80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057400" algn="l"/>
              </a:tabLst>
            </a:pPr>
            <a:r>
              <a:rPr lang="en-US" sz="1800" dirty="0" err="1">
                <a:latin typeface="Courier New" pitchFamily="49" charset="0"/>
              </a:rPr>
              <a:t>huge_array</a:t>
            </a:r>
            <a:r>
              <a:rPr lang="en-US" sz="1800" dirty="0">
                <a:latin typeface="Courier New" pitchFamily="49" charset="0"/>
              </a:rPr>
              <a:t> 	</a:t>
            </a:r>
            <a:r>
              <a:rPr lang="en-US" sz="1800" dirty="0" smtClean="0">
                <a:latin typeface="Courier New" pitchFamily="49" charset="0"/>
              </a:rPr>
              <a:t>0x0000000000500a50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057400" algn="l"/>
              </a:tabLst>
            </a:pPr>
            <a:r>
              <a:rPr lang="en-US" sz="1800" dirty="0">
                <a:latin typeface="Courier New" pitchFamily="49" charset="0"/>
              </a:rPr>
              <a:t>main()	</a:t>
            </a:r>
            <a:r>
              <a:rPr lang="en-US" sz="1800" dirty="0" smtClean="0">
                <a:latin typeface="Courier New" pitchFamily="49" charset="0"/>
              </a:rPr>
              <a:t>0x0000000000400510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057400" algn="l"/>
              </a:tabLst>
            </a:pPr>
            <a:r>
              <a:rPr lang="en-US" sz="1800" dirty="0">
                <a:latin typeface="Courier New" pitchFamily="49" charset="0"/>
              </a:rPr>
              <a:t>useless() 	</a:t>
            </a:r>
            <a:r>
              <a:rPr lang="en-US" sz="1800" dirty="0" smtClean="0">
                <a:latin typeface="Courier New" pitchFamily="49" charset="0"/>
              </a:rPr>
              <a:t>0x0000000000400500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38308" name="Text Box 36"/>
          <p:cNvSpPr txBox="1">
            <a:spLocks noChangeArrowheads="1"/>
          </p:cNvSpPr>
          <p:nvPr/>
        </p:nvSpPr>
        <p:spPr bwMode="auto">
          <a:xfrm>
            <a:off x="457200" y="1214438"/>
            <a:ext cx="2474913" cy="4619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address range ~2</a:t>
            </a:r>
            <a:r>
              <a:rPr lang="en-US" i="1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47</a:t>
            </a:r>
          </a:p>
        </p:txBody>
      </p:sp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5486400" y="7620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49" charset="0"/>
              </a:rPr>
              <a:t>0x00007F…F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3322" name="Text Box 19"/>
          <p:cNvSpPr txBox="1">
            <a:spLocks noChangeArrowheads="1"/>
          </p:cNvSpPr>
          <p:nvPr/>
        </p:nvSpPr>
        <p:spPr bwMode="auto">
          <a:xfrm>
            <a:off x="5529262" y="6262688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49" charset="0"/>
              </a:rPr>
              <a:t>0x000000…0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7086600" y="89217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7086600" y="885825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3325" name="Rectangle 23"/>
          <p:cNvSpPr>
            <a:spLocks noChangeArrowheads="1"/>
          </p:cNvSpPr>
          <p:nvPr/>
        </p:nvSpPr>
        <p:spPr bwMode="auto">
          <a:xfrm>
            <a:off x="7086600" y="58674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3326" name="Rectangle 24"/>
          <p:cNvSpPr>
            <a:spLocks noChangeArrowheads="1"/>
          </p:cNvSpPr>
          <p:nvPr/>
        </p:nvSpPr>
        <p:spPr bwMode="auto">
          <a:xfrm>
            <a:off x="7086600" y="556260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3327" name="Rectangle 25"/>
          <p:cNvSpPr>
            <a:spLocks noChangeArrowheads="1"/>
          </p:cNvSpPr>
          <p:nvPr/>
        </p:nvSpPr>
        <p:spPr bwMode="auto">
          <a:xfrm>
            <a:off x="7086600" y="4267200"/>
            <a:ext cx="1447800" cy="1295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Heap</a:t>
            </a:r>
          </a:p>
        </p:txBody>
      </p:sp>
      <p:sp>
        <p:nvSpPr>
          <p:cNvPr id="13328" name="Line 34"/>
          <p:cNvSpPr>
            <a:spLocks noChangeShapeType="1"/>
          </p:cNvSpPr>
          <p:nvPr/>
        </p:nvSpPr>
        <p:spPr bwMode="auto">
          <a:xfrm>
            <a:off x="7810500" y="1266825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3329" name="Line 35"/>
          <p:cNvSpPr>
            <a:spLocks noChangeShapeType="1"/>
          </p:cNvSpPr>
          <p:nvPr/>
        </p:nvSpPr>
        <p:spPr bwMode="auto">
          <a:xfrm flipV="1">
            <a:off x="7810500" y="40386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3330" name="Text Box 27"/>
          <p:cNvSpPr txBox="1">
            <a:spLocks noChangeArrowheads="1"/>
          </p:cNvSpPr>
          <p:nvPr/>
        </p:nvSpPr>
        <p:spPr bwMode="auto">
          <a:xfrm>
            <a:off x="5562600" y="4097338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49" charset="0"/>
              </a:rPr>
              <a:t>0x000030…0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58000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13332" name="Rectangle 33"/>
          <p:cNvSpPr>
            <a:spLocks noChangeArrowheads="1"/>
          </p:cNvSpPr>
          <p:nvPr/>
        </p:nvSpPr>
        <p:spPr bwMode="auto">
          <a:xfrm>
            <a:off x="457200" y="5830888"/>
            <a:ext cx="3400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malloc() </a:t>
            </a:r>
            <a:r>
              <a:rPr lang="en-US" sz="1800">
                <a:latin typeface="Calibri" pitchFamily="34" charset="0"/>
              </a:rPr>
              <a:t>is dynamically linked</a:t>
            </a:r>
          </a:p>
          <a:p>
            <a:pPr eaLnBrk="0" hangingPunct="0"/>
            <a:r>
              <a:rPr lang="en-US" sz="1800">
                <a:latin typeface="Calibri" pitchFamily="34" charset="0"/>
              </a:rPr>
              <a:t>address determined at runtime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6939663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34582" cy="762000"/>
          </a:xfrm>
        </p:spPr>
        <p:txBody>
          <a:bodyPr/>
          <a:lstStyle/>
          <a:p>
            <a:r>
              <a:rPr lang="en-US" sz="3200" dirty="0" smtClean="0"/>
              <a:t>Detailed Virtual Address Space</a:t>
            </a:r>
            <a:r>
              <a:rPr lang="en-US" sz="3200" dirty="0"/>
              <a:t> </a:t>
            </a:r>
            <a:r>
              <a:rPr lang="en-US" sz="3200" dirty="0" smtClean="0"/>
              <a:t>for a Linux Process</a:t>
            </a:r>
            <a:endParaRPr lang="en-US" sz="32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1219200" y="1127333"/>
            <a:ext cx="7010400" cy="5654467"/>
            <a:chOff x="1219200" y="1127333"/>
            <a:chExt cx="7010400" cy="5654467"/>
          </a:xfrm>
        </p:grpSpPr>
        <p:sp>
          <p:nvSpPr>
            <p:cNvPr id="4" name="Rectangle 379"/>
            <p:cNvSpPr>
              <a:spLocks noChangeAspect="1" noChangeArrowheads="1"/>
            </p:cNvSpPr>
            <p:nvPr/>
          </p:nvSpPr>
          <p:spPr bwMode="auto">
            <a:xfrm>
              <a:off x="3479628" y="1294958"/>
              <a:ext cx="2877853" cy="681482"/>
            </a:xfrm>
            <a:prstGeom prst="rect">
              <a:avLst/>
            </a:prstGeom>
            <a:solidFill>
              <a:srgbClr val="F6D2D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>
                  <a:latin typeface="+mn-lt"/>
                </a:rPr>
                <a:t>Kernel code and data</a:t>
              </a:r>
            </a:p>
          </p:txBody>
        </p:sp>
        <p:sp>
          <p:nvSpPr>
            <p:cNvPr id="5" name="Rectangle 380"/>
            <p:cNvSpPr>
              <a:spLocks noChangeAspect="1" noChangeArrowheads="1"/>
            </p:cNvSpPr>
            <p:nvPr/>
          </p:nvSpPr>
          <p:spPr bwMode="auto">
            <a:xfrm>
              <a:off x="3479628" y="3050291"/>
              <a:ext cx="2877853" cy="592682"/>
            </a:xfrm>
            <a:prstGeom prst="rect">
              <a:avLst/>
            </a:prstGeom>
            <a:solidFill>
              <a:srgbClr val="DBF2D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Shared libraries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6" name="Rectangle 381"/>
            <p:cNvSpPr>
              <a:spLocks noChangeAspect="1" noChangeArrowheads="1"/>
            </p:cNvSpPr>
            <p:nvPr/>
          </p:nvSpPr>
          <p:spPr bwMode="auto">
            <a:xfrm>
              <a:off x="3479628" y="3638842"/>
              <a:ext cx="2877853" cy="64018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7" name="Rectangle 382"/>
            <p:cNvSpPr>
              <a:spLocks noChangeAspect="1" noChangeArrowheads="1"/>
            </p:cNvSpPr>
            <p:nvPr/>
          </p:nvSpPr>
          <p:spPr bwMode="auto">
            <a:xfrm>
              <a:off x="3479628" y="4283154"/>
              <a:ext cx="2877853" cy="590618"/>
            </a:xfrm>
            <a:prstGeom prst="rect">
              <a:avLst/>
            </a:prstGeom>
            <a:solidFill>
              <a:srgbClr val="DBF2D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>
                  <a:latin typeface="+mn-lt"/>
                </a:rPr>
                <a:t>Runtime heap</a:t>
              </a:r>
              <a:r>
                <a:rPr lang="en-US" sz="1600" dirty="0" smtClean="0">
                  <a:latin typeface="+mn-lt"/>
                </a:rPr>
                <a:t> (</a:t>
              </a:r>
              <a:r>
                <a:rPr lang="en-US" sz="1600" i="1" dirty="0" err="1" smtClean="0">
                  <a:latin typeface="+mn-lt"/>
                </a:rPr>
                <a:t>malloc</a:t>
              </a:r>
              <a:r>
                <a:rPr lang="en-US" sz="1600" i="1" dirty="0" smtClean="0">
                  <a:latin typeface="+mn-lt"/>
                </a:rPr>
                <a:t>(), etc.</a:t>
              </a:r>
              <a:r>
                <a:rPr lang="en-US" sz="1600" dirty="0" smtClean="0">
                  <a:latin typeface="+mn-lt"/>
                </a:rPr>
                <a:t>)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8" name="Rectangle 383"/>
            <p:cNvSpPr>
              <a:spLocks noChangeAspect="1" noChangeArrowheads="1"/>
            </p:cNvSpPr>
            <p:nvPr/>
          </p:nvSpPr>
          <p:spPr bwMode="auto">
            <a:xfrm>
              <a:off x="3479628" y="2246967"/>
              <a:ext cx="2877853" cy="801258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9" name="Rectangle 384"/>
            <p:cNvSpPr>
              <a:spLocks noChangeAspect="1" noChangeArrowheads="1"/>
            </p:cNvSpPr>
            <p:nvPr/>
          </p:nvSpPr>
          <p:spPr bwMode="auto">
            <a:xfrm>
              <a:off x="3477526" y="5896317"/>
              <a:ext cx="2877853" cy="351067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>
                  <a:latin typeface="+mn-lt"/>
                </a:rPr>
                <a:t>Program </a:t>
              </a:r>
              <a:r>
                <a:rPr lang="en-US" sz="1600" dirty="0" smtClean="0">
                  <a:latin typeface="+mn-lt"/>
                </a:rPr>
                <a:t>code (.</a:t>
              </a:r>
              <a:r>
                <a:rPr lang="en-US" sz="1600" dirty="0" err="1" smtClean="0">
                  <a:latin typeface="+mn-lt"/>
                </a:rPr>
                <a:t>init</a:t>
              </a:r>
              <a:r>
                <a:rPr lang="en-US" sz="1600" dirty="0" smtClean="0">
                  <a:latin typeface="+mn-lt"/>
                </a:rPr>
                <a:t>, .text)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0" name="Rectangle 385"/>
            <p:cNvSpPr>
              <a:spLocks noChangeAspect="1" noChangeArrowheads="1"/>
            </p:cNvSpPr>
            <p:nvPr/>
          </p:nvSpPr>
          <p:spPr bwMode="auto">
            <a:xfrm>
              <a:off x="3479628" y="5197993"/>
              <a:ext cx="2877853" cy="351067"/>
            </a:xfrm>
            <a:prstGeom prst="rect">
              <a:avLst/>
            </a:prstGeom>
            <a:solidFill>
              <a:srgbClr val="DEDFF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>
                  <a:latin typeface="+mn-lt"/>
                </a:rPr>
                <a:t>Initialized data (.data)</a:t>
              </a:r>
            </a:p>
          </p:txBody>
        </p:sp>
        <p:sp>
          <p:nvSpPr>
            <p:cNvPr id="11" name="Rectangle 386"/>
            <p:cNvSpPr>
              <a:spLocks noChangeAspect="1" noChangeArrowheads="1"/>
            </p:cNvSpPr>
            <p:nvPr/>
          </p:nvSpPr>
          <p:spPr bwMode="auto">
            <a:xfrm>
              <a:off x="3479628" y="4861381"/>
              <a:ext cx="2877853" cy="349002"/>
            </a:xfrm>
            <a:prstGeom prst="rect">
              <a:avLst/>
            </a:prstGeom>
            <a:solidFill>
              <a:srgbClr val="DEDFF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>
                  <a:latin typeface="+mn-lt"/>
                </a:rPr>
                <a:t>Uninitialized data (.</a:t>
              </a:r>
              <a:r>
                <a:rPr lang="en-US" sz="1600" dirty="0" err="1">
                  <a:latin typeface="+mn-lt"/>
                </a:rPr>
                <a:t>bss</a:t>
              </a:r>
              <a:r>
                <a:rPr lang="en-US" sz="1600" dirty="0">
                  <a:latin typeface="+mn-lt"/>
                </a:rPr>
                <a:t>)</a:t>
              </a:r>
            </a:p>
          </p:txBody>
        </p:sp>
        <p:sp>
          <p:nvSpPr>
            <p:cNvPr id="12" name="Line 387"/>
            <p:cNvSpPr>
              <a:spLocks noChangeAspect="1" noChangeShapeType="1"/>
            </p:cNvSpPr>
            <p:nvPr/>
          </p:nvSpPr>
          <p:spPr bwMode="auto">
            <a:xfrm flipV="1">
              <a:off x="4836630" y="3960998"/>
              <a:ext cx="0" cy="3118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3" name="Rectangle 388"/>
            <p:cNvSpPr>
              <a:spLocks noChangeAspect="1" noChangeArrowheads="1"/>
            </p:cNvSpPr>
            <p:nvPr/>
          </p:nvSpPr>
          <p:spPr bwMode="auto">
            <a:xfrm>
              <a:off x="3479628" y="1949593"/>
              <a:ext cx="2877853" cy="422623"/>
            </a:xfrm>
            <a:prstGeom prst="rect">
              <a:avLst/>
            </a:prstGeom>
            <a:solidFill>
              <a:srgbClr val="DBF2D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>
                  <a:latin typeface="+mn-lt"/>
                </a:rPr>
                <a:t>User stack</a:t>
              </a:r>
            </a:p>
          </p:txBody>
        </p:sp>
        <p:sp>
          <p:nvSpPr>
            <p:cNvPr id="15" name="Line 390"/>
            <p:cNvSpPr>
              <a:spLocks noChangeAspect="1" noChangeShapeType="1"/>
            </p:cNvSpPr>
            <p:nvPr/>
          </p:nvSpPr>
          <p:spPr bwMode="auto">
            <a:xfrm>
              <a:off x="4863937" y="2372937"/>
              <a:ext cx="0" cy="3118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6" name="Rectangle 391"/>
            <p:cNvSpPr>
              <a:spLocks noChangeAspect="1" noChangeArrowheads="1"/>
            </p:cNvSpPr>
            <p:nvPr/>
          </p:nvSpPr>
          <p:spPr bwMode="auto">
            <a:xfrm>
              <a:off x="3477526" y="6232928"/>
              <a:ext cx="2877853" cy="351067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7" name="Text Box 392"/>
            <p:cNvSpPr txBox="1">
              <a:spLocks noChangeAspect="1" noChangeArrowheads="1"/>
            </p:cNvSpPr>
            <p:nvPr/>
          </p:nvSpPr>
          <p:spPr bwMode="auto">
            <a:xfrm>
              <a:off x="3200400" y="6443246"/>
              <a:ext cx="308098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</a:p>
          </p:txBody>
        </p:sp>
        <p:sp>
          <p:nvSpPr>
            <p:cNvPr id="18" name="Text Box 393"/>
            <p:cNvSpPr txBox="1">
              <a:spLocks noChangeAspect="1" noChangeArrowheads="1"/>
            </p:cNvSpPr>
            <p:nvPr/>
          </p:nvSpPr>
          <p:spPr bwMode="auto">
            <a:xfrm>
              <a:off x="2198248" y="2096937"/>
              <a:ext cx="967431" cy="48044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400" dirty="0">
                  <a:latin typeface="+mn-lt"/>
                </a:rPr>
                <a:t>%</a:t>
              </a:r>
              <a:r>
                <a:rPr lang="en-US" sz="1800" dirty="0" err="1">
                  <a:latin typeface="Courier New"/>
                  <a:cs typeface="Courier New"/>
                </a:rPr>
                <a:t>esp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9" name="Line 394"/>
            <p:cNvSpPr>
              <a:spLocks noChangeAspect="1" noChangeShapeType="1"/>
            </p:cNvSpPr>
            <p:nvPr/>
          </p:nvSpPr>
          <p:spPr bwMode="auto">
            <a:xfrm>
              <a:off x="3137226" y="2377067"/>
              <a:ext cx="342402" cy="20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" name="Text Box 395"/>
            <p:cNvSpPr txBox="1">
              <a:spLocks noChangeAspect="1" noChangeArrowheads="1"/>
            </p:cNvSpPr>
            <p:nvPr/>
          </p:nvSpPr>
          <p:spPr bwMode="auto">
            <a:xfrm>
              <a:off x="6804911" y="3794333"/>
              <a:ext cx="1374274" cy="12011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800" i="1" dirty="0">
                  <a:latin typeface="+mn-lt"/>
                </a:rPr>
                <a:t>Process</a:t>
              </a:r>
            </a:p>
            <a:p>
              <a:pPr algn="l"/>
              <a:r>
                <a:rPr lang="en-US" sz="1800" i="1" dirty="0">
                  <a:latin typeface="+mn-lt"/>
                </a:rPr>
                <a:t>virtual</a:t>
              </a:r>
            </a:p>
            <a:p>
              <a:pPr algn="l"/>
              <a:r>
                <a:rPr lang="en-US" sz="1800" i="1" dirty="0">
                  <a:latin typeface="+mn-lt"/>
                </a:rPr>
                <a:t>memory</a:t>
              </a:r>
            </a:p>
          </p:txBody>
        </p:sp>
        <p:sp>
          <p:nvSpPr>
            <p:cNvPr id="21" name="Text Box 397"/>
            <p:cNvSpPr txBox="1">
              <a:spLocks noChangeAspect="1" noChangeArrowheads="1"/>
            </p:cNvSpPr>
            <p:nvPr/>
          </p:nvSpPr>
          <p:spPr bwMode="auto">
            <a:xfrm>
              <a:off x="2399907" y="3973389"/>
              <a:ext cx="794243" cy="48044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err="1">
                  <a:latin typeface="Courier New"/>
                  <a:cs typeface="Courier New"/>
                </a:rPr>
                <a:t>brk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22" name="Line 398"/>
            <p:cNvSpPr>
              <a:spLocks noChangeAspect="1" noChangeShapeType="1"/>
            </p:cNvSpPr>
            <p:nvPr/>
          </p:nvSpPr>
          <p:spPr bwMode="auto">
            <a:xfrm>
              <a:off x="3118321" y="4268698"/>
              <a:ext cx="34240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7" name="Text Box 405"/>
            <p:cNvSpPr txBox="1">
              <a:spLocks noChangeAspect="1" noChangeArrowheads="1"/>
            </p:cNvSpPr>
            <p:nvPr/>
          </p:nvSpPr>
          <p:spPr bwMode="auto">
            <a:xfrm>
              <a:off x="6855326" y="1127333"/>
              <a:ext cx="1374274" cy="12011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800" i="1" dirty="0">
                  <a:latin typeface="+mn-lt"/>
                </a:rPr>
                <a:t>Kernel</a:t>
              </a:r>
            </a:p>
            <a:p>
              <a:pPr algn="l"/>
              <a:r>
                <a:rPr lang="en-US" sz="1800" i="1" dirty="0">
                  <a:latin typeface="+mn-lt"/>
                </a:rPr>
                <a:t>virtual </a:t>
              </a:r>
            </a:p>
            <a:p>
              <a:pPr algn="l"/>
              <a:r>
                <a:rPr lang="en-US" sz="1800" i="1" dirty="0">
                  <a:latin typeface="+mn-lt"/>
                </a:rPr>
                <a:t>memory</a:t>
              </a:r>
            </a:p>
          </p:txBody>
        </p:sp>
        <p:sp>
          <p:nvSpPr>
            <p:cNvPr id="28" name="AutoShape 421"/>
            <p:cNvSpPr>
              <a:spLocks/>
            </p:cNvSpPr>
            <p:nvPr/>
          </p:nvSpPr>
          <p:spPr bwMode="auto">
            <a:xfrm>
              <a:off x="6485618" y="1955789"/>
              <a:ext cx="252075" cy="4628206"/>
            </a:xfrm>
            <a:prstGeom prst="rightBrace">
              <a:avLst>
                <a:gd name="adj1" fmla="val 143889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" name="AutoShape 422"/>
            <p:cNvSpPr>
              <a:spLocks/>
            </p:cNvSpPr>
            <p:nvPr/>
          </p:nvSpPr>
          <p:spPr bwMode="auto">
            <a:xfrm>
              <a:off x="6477000" y="1294958"/>
              <a:ext cx="268880" cy="578227"/>
            </a:xfrm>
            <a:prstGeom prst="rightBrace">
              <a:avLst>
                <a:gd name="adj1" fmla="val 78431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" name="Text Box 424"/>
            <p:cNvSpPr txBox="1">
              <a:spLocks noChangeArrowheads="1"/>
            </p:cNvSpPr>
            <p:nvPr/>
          </p:nvSpPr>
          <p:spPr bwMode="auto">
            <a:xfrm>
              <a:off x="1219200" y="5909846"/>
              <a:ext cx="1828800" cy="542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30000"/>
                </a:spcBef>
              </a:pPr>
              <a:r>
                <a:rPr lang="en-US" sz="1400" dirty="0">
                  <a:solidFill>
                    <a:schemeClr val="tx2"/>
                  </a:solidFill>
                  <a:latin typeface="Courier New"/>
                  <a:cs typeface="Courier New"/>
                </a:rPr>
                <a:t>0x08048000 (32)</a:t>
              </a:r>
            </a:p>
            <a:p>
              <a:pPr algn="l">
                <a:lnSpc>
                  <a:spcPct val="90000"/>
                </a:lnSpc>
                <a:spcBef>
                  <a:spcPct val="30000"/>
                </a:spcBef>
              </a:pPr>
              <a:r>
                <a:rPr lang="en-US" sz="1400" dirty="0">
                  <a:solidFill>
                    <a:schemeClr val="tx2"/>
                  </a:solidFill>
                  <a:latin typeface="Courier New"/>
                  <a:cs typeface="Courier New"/>
                </a:rPr>
                <a:t>0x00400000 (64)</a:t>
              </a:r>
            </a:p>
          </p:txBody>
        </p:sp>
        <p:sp>
          <p:nvSpPr>
            <p:cNvPr id="33" name="Line 427"/>
            <p:cNvSpPr>
              <a:spLocks noChangeShapeType="1"/>
            </p:cNvSpPr>
            <p:nvPr/>
          </p:nvSpPr>
          <p:spPr bwMode="auto">
            <a:xfrm>
              <a:off x="3460722" y="1941332"/>
              <a:ext cx="289045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4" name="Line 428"/>
            <p:cNvSpPr>
              <a:spLocks noChangeAspect="1" noChangeShapeType="1"/>
            </p:cNvSpPr>
            <p:nvPr/>
          </p:nvSpPr>
          <p:spPr bwMode="auto">
            <a:xfrm>
              <a:off x="3118321" y="6227650"/>
              <a:ext cx="34240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31" name="Rectangle 384"/>
            <p:cNvSpPr>
              <a:spLocks noChangeAspect="1" noChangeArrowheads="1"/>
            </p:cNvSpPr>
            <p:nvPr/>
          </p:nvSpPr>
          <p:spPr bwMode="auto">
            <a:xfrm>
              <a:off x="3477526" y="5549060"/>
              <a:ext cx="2877853" cy="351067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Read-only data (.</a:t>
              </a:r>
              <a:r>
                <a:rPr lang="en-US" sz="1600" dirty="0" err="1" smtClean="0">
                  <a:latin typeface="+mn-lt"/>
                </a:rPr>
                <a:t>rodata</a:t>
              </a:r>
              <a:r>
                <a:rPr lang="en-US" sz="1600" dirty="0" smtClean="0">
                  <a:latin typeface="+mn-lt"/>
                </a:rPr>
                <a:t>)</a:t>
              </a:r>
              <a:endParaRPr lang="en-US" sz="16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297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Representation in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Memory organization within a process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/>
              <a:t>Memory </a:t>
            </a:r>
            <a:r>
              <a:rPr lang="en-US" dirty="0"/>
              <a:t>addressing and ordering of multi-byte data</a:t>
            </a:r>
          </a:p>
          <a:p>
            <a:pPr lvl="1"/>
            <a:r>
              <a:rPr lang="en-US" dirty="0" smtClean="0"/>
              <a:t>Addressing</a:t>
            </a:r>
            <a:endParaRPr lang="en-US" dirty="0"/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Byte ordering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Arrays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Data structures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Ordering in arrays/structures vs. single multi-byte data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elements</a:t>
            </a:r>
            <a:endParaRPr lang="en-US" dirty="0" smtClean="0"/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87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7538</TotalTime>
  <Words>2873</Words>
  <Application>Microsoft Office PowerPoint</Application>
  <PresentationFormat>On-screen Show (4:3)</PresentationFormat>
  <Paragraphs>1152</Paragraphs>
  <Slides>43</Slides>
  <Notes>24</Notes>
  <HiddenSlides>4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template2007</vt:lpstr>
      <vt:lpstr>Title and Content</vt:lpstr>
      <vt:lpstr>Title Only</vt:lpstr>
      <vt:lpstr>Memory Organization and Addressing  CSCI 224 / ECE 317:  Computer Architecture </vt:lpstr>
      <vt:lpstr>Data Representation in Memory</vt:lpstr>
      <vt:lpstr>Recall:  Basic Memory Organization</vt:lpstr>
      <vt:lpstr>Virtual Address Space   for IA32 (x86) Linux</vt:lpstr>
      <vt:lpstr>Memory Allocation Example</vt:lpstr>
      <vt:lpstr>Addresses in IA32 (x86)</vt:lpstr>
      <vt:lpstr>Addresses in x86-64</vt:lpstr>
      <vt:lpstr>Detailed Virtual Address Space for a Linux Process</vt:lpstr>
      <vt:lpstr>Data Representation in Memory</vt:lpstr>
      <vt:lpstr>Address of Multi-byte Data</vt:lpstr>
      <vt:lpstr>Address of Multi-byte Data</vt:lpstr>
      <vt:lpstr>Data Representation in Memory</vt:lpstr>
      <vt:lpstr>Byte Ordering</vt:lpstr>
      <vt:lpstr>Byte Ordering Example</vt:lpstr>
      <vt:lpstr>Examining Data Representations</vt:lpstr>
      <vt:lpstr>Representing Integers</vt:lpstr>
      <vt:lpstr>Reading Byte-Reversed Listings</vt:lpstr>
      <vt:lpstr>Data Representation in Memory</vt:lpstr>
      <vt:lpstr>Basic Data Types</vt:lpstr>
      <vt:lpstr>Array Allocation</vt:lpstr>
      <vt:lpstr>Array Access</vt:lpstr>
      <vt:lpstr>Array Example</vt:lpstr>
      <vt:lpstr>Array Accessing Example</vt:lpstr>
      <vt:lpstr>Array Loop Example (IA32)</vt:lpstr>
      <vt:lpstr>Pointer Loop Example (IA32)</vt:lpstr>
      <vt:lpstr>Nested Array Example</vt:lpstr>
      <vt:lpstr>Multidimensional (Nested) Arrays</vt:lpstr>
      <vt:lpstr>Data Representation in Memory</vt:lpstr>
      <vt:lpstr>Structure Allocation</vt:lpstr>
      <vt:lpstr>Structure Access</vt:lpstr>
      <vt:lpstr>Structures &amp; Alignment</vt:lpstr>
      <vt:lpstr>Satisfying Alignment with Structures</vt:lpstr>
      <vt:lpstr>Arrays of Structures</vt:lpstr>
      <vt:lpstr>Accessing Array Elements</vt:lpstr>
      <vt:lpstr>Generating Pointer to Structure Member</vt:lpstr>
      <vt:lpstr>Following Linked List</vt:lpstr>
      <vt:lpstr>Data Representation in Memory</vt:lpstr>
      <vt:lpstr>Byte Ordering Revisited</vt:lpstr>
      <vt:lpstr>Byte Ordering Example</vt:lpstr>
      <vt:lpstr>Byte Ordering Example (Cont).</vt:lpstr>
      <vt:lpstr>Byte Ordering on IA32</vt:lpstr>
      <vt:lpstr>Byte Ordering on Sun</vt:lpstr>
      <vt:lpstr>Byte Ordering on x86-64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Jason Fritts</cp:lastModifiedBy>
  <cp:revision>180</cp:revision>
  <cp:lastPrinted>2014-01-22T17:02:42Z</cp:lastPrinted>
  <dcterms:created xsi:type="dcterms:W3CDTF">2011-01-05T19:59:31Z</dcterms:created>
  <dcterms:modified xsi:type="dcterms:W3CDTF">2015-03-30T16:41:06Z</dcterms:modified>
</cp:coreProperties>
</file>