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47"/>
  </p:notesMasterIdLst>
  <p:handoutMasterIdLst>
    <p:handoutMasterId r:id="rId48"/>
  </p:handoutMasterIdLst>
  <p:sldIdLst>
    <p:sldId id="542" r:id="rId4"/>
    <p:sldId id="887" r:id="rId5"/>
    <p:sldId id="703" r:id="rId6"/>
    <p:sldId id="847" r:id="rId7"/>
    <p:sldId id="848" r:id="rId8"/>
    <p:sldId id="849" r:id="rId9"/>
    <p:sldId id="850" r:id="rId10"/>
    <p:sldId id="858" r:id="rId11"/>
    <p:sldId id="892" r:id="rId12"/>
    <p:sldId id="894" r:id="rId13"/>
    <p:sldId id="888" r:id="rId14"/>
    <p:sldId id="893" r:id="rId15"/>
    <p:sldId id="876" r:id="rId16"/>
    <p:sldId id="877" r:id="rId17"/>
    <p:sldId id="878" r:id="rId18"/>
    <p:sldId id="879" r:id="rId19"/>
    <p:sldId id="911" r:id="rId20"/>
    <p:sldId id="895" r:id="rId21"/>
    <p:sldId id="898" r:id="rId22"/>
    <p:sldId id="899" r:id="rId23"/>
    <p:sldId id="900" r:id="rId24"/>
    <p:sldId id="901" r:id="rId25"/>
    <p:sldId id="902" r:id="rId26"/>
    <p:sldId id="903" r:id="rId27"/>
    <p:sldId id="904" r:id="rId28"/>
    <p:sldId id="905" r:id="rId29"/>
    <p:sldId id="906" r:id="rId30"/>
    <p:sldId id="896" r:id="rId31"/>
    <p:sldId id="907" r:id="rId32"/>
    <p:sldId id="908" r:id="rId33"/>
    <p:sldId id="915" r:id="rId34"/>
    <p:sldId id="914" r:id="rId35"/>
    <p:sldId id="916" r:id="rId36"/>
    <p:sldId id="917" r:id="rId37"/>
    <p:sldId id="909" r:id="rId38"/>
    <p:sldId id="910" r:id="rId39"/>
    <p:sldId id="897" r:id="rId40"/>
    <p:sldId id="880" r:id="rId41"/>
    <p:sldId id="881" r:id="rId42"/>
    <p:sldId id="882" r:id="rId43"/>
    <p:sldId id="883" r:id="rId44"/>
    <p:sldId id="884" r:id="rId45"/>
    <p:sldId id="885" r:id="rId46"/>
  </p:sldIdLst>
  <p:sldSz cx="9144000" cy="6858000" type="screen4x3"/>
  <p:notesSz cx="7099300" cy="10234613"/>
  <p:custDataLst>
    <p:tags r:id="rId4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37373"/>
    <a:srgbClr val="E0F4E3"/>
    <a:srgbClr val="E0E0E0"/>
    <a:srgbClr val="E3E4E6"/>
    <a:srgbClr val="FFFF99"/>
    <a:srgbClr val="FF9999"/>
    <a:srgbClr val="EFBFBF"/>
    <a:srgbClr val="A8E799"/>
    <a:srgbClr val="CDF1C5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94676" autoAdjust="0"/>
  </p:normalViewPr>
  <p:slideViewPr>
    <p:cSldViewPr snapToObjects="1">
      <p:cViewPr varScale="1">
        <p:scale>
          <a:sx n="95" d="100"/>
          <a:sy n="95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4" d="100"/>
          <a:sy n="64" d="100"/>
        </p:scale>
        <p:origin x="-3258" y="-96"/>
      </p:cViewPr>
      <p:guideLst>
        <p:guide orient="horz" pos="3222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5861" y="0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5851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defTabSz="96664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5861" y="9705851"/>
            <a:ext cx="3043439" cy="51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863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0301" y="1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33425"/>
            <a:ext cx="5202237" cy="3903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036" y="4880890"/>
            <a:ext cx="5185576" cy="455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777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0301" y="9761777"/>
            <a:ext cx="3111345" cy="4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487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23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Memory </a:t>
            </a:r>
            <a:r>
              <a:rPr lang="en-US" dirty="0" smtClean="0"/>
              <a:t>Organization and Addressing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/>
              <a:t>CSCI 224 / ECE 317:  Computer Architecture</a:t>
            </a:r>
            <a:r>
              <a:rPr lang="en-US" b="0" dirty="0"/>
              <a:t/>
            </a:r>
            <a:br>
              <a:rPr lang="en-US" b="0" dirty="0"/>
            </a:b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/>
              <a:t>Instructor:</a:t>
            </a:r>
            <a:r>
              <a:rPr lang="en-US" dirty="0" smtClean="0"/>
              <a:t> </a:t>
            </a:r>
            <a:endParaRPr lang="en-US" dirty="0"/>
          </a:p>
          <a:p>
            <a:pPr lvl="0">
              <a:defRPr/>
            </a:pPr>
            <a:r>
              <a:rPr lang="en-US" dirty="0"/>
              <a:t>Prof. Jason </a:t>
            </a:r>
            <a:r>
              <a:rPr lang="en-US" dirty="0" err="1"/>
              <a:t>Fritts</a:t>
            </a:r>
            <a:endParaRPr lang="en-US" dirty="0"/>
          </a:p>
        </p:txBody>
      </p:sp>
      <p:sp>
        <p:nvSpPr>
          <p:cNvPr id="4" name="Rectangle 5"/>
          <p:cNvSpPr>
            <a:spLocks/>
          </p:cNvSpPr>
          <p:nvPr/>
        </p:nvSpPr>
        <p:spPr bwMode="auto">
          <a:xfrm>
            <a:off x="2029028" y="5562600"/>
            <a:ext cx="5085944" cy="384721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b="0" dirty="0" err="1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b="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slides</a:t>
            </a:r>
            <a:endParaRPr lang="en-US" sz="2000" b="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Address of Multi-byte Data</a:t>
            </a:r>
            <a:endParaRPr lang="en-US" dirty="0"/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4648200" cy="5231481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marL="152400"/>
            <a:r>
              <a:rPr lang="en-US" dirty="0" smtClean="0"/>
              <a:t>Every byte has a unique address</a:t>
            </a:r>
          </a:p>
          <a:p>
            <a:pPr marL="152400"/>
            <a:endParaRPr lang="en-US" dirty="0" smtClean="0"/>
          </a:p>
          <a:p>
            <a:pPr marL="152400"/>
            <a:r>
              <a:rPr lang="en-US" i="1" dirty="0" smtClean="0">
                <a:solidFill>
                  <a:srgbClr val="FF0000"/>
                </a:solidFill>
              </a:rPr>
              <a:t>So, if data spans multiple bytes, 	what is address?</a:t>
            </a:r>
          </a:p>
          <a:p>
            <a:pPr marL="552450" lvl="1" eaLnBrk="1" hangingPunct="1"/>
            <a:endParaRPr lang="en-US" dirty="0" smtClean="0"/>
          </a:p>
          <a:p>
            <a:r>
              <a:rPr lang="en-US" sz="2800" dirty="0" smtClean="0"/>
              <a:t>Data always addressed by its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u="sng" dirty="0" smtClean="0">
                <a:solidFill>
                  <a:schemeClr val="accent2"/>
                </a:solidFill>
              </a:rPr>
              <a:t>lowest address</a:t>
            </a:r>
          </a:p>
          <a:p>
            <a:pPr lvl="1"/>
            <a:r>
              <a:rPr lang="en-US" dirty="0" smtClean="0"/>
              <a:t>address of first byte in memory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029200" y="1143000"/>
            <a:ext cx="4038600" cy="5374212"/>
            <a:chOff x="4714121" y="1066800"/>
            <a:chExt cx="4201279" cy="5633478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5615210" y="1730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5615210" y="2035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5615210" y="2339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5615210" y="2644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5615210" y="2949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5615210" y="3254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5615210" y="3559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5615210" y="3863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5615210" y="4168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5615210" y="4473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5615210" y="4778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5615210" y="5083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4736527" y="17303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4736527" y="20351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4736527" y="23399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4736527" y="26447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4736527" y="29495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4736527" y="32543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4736527" y="35591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4736527" y="38639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4736527" y="41687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4736527" y="44735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4736527" y="47783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000A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4736527" y="50831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000B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8251253" y="1730375"/>
              <a:ext cx="573593" cy="4876800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7390863" y="1730375"/>
              <a:ext cx="573593" cy="4876800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7295264" y="1066800"/>
              <a:ext cx="758816" cy="6572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5583547" y="1066800"/>
              <a:ext cx="63094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8-bit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4714121" y="1196975"/>
              <a:ext cx="696079" cy="3810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5615210" y="5387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4736527" y="53879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000C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5615210" y="5692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4736527" y="56927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000D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5615210" y="5997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4736527" y="59975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000E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5615210" y="6302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4736527" y="63023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000F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8156218" y="1066800"/>
              <a:ext cx="75918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8251253" y="25685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8251253" y="49307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7390863" y="19589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7390863" y="31781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7390863" y="43973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7390863" y="56165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7423725" y="2378075"/>
              <a:ext cx="507869" cy="3962400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 dirty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8284115" y="2987675"/>
              <a:ext cx="507869" cy="266700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  <p:sp>
          <p:nvSpPr>
            <p:cNvPr id="75" name="Rectangle 34"/>
            <p:cNvSpPr>
              <a:spLocks/>
            </p:cNvSpPr>
            <p:nvPr/>
          </p:nvSpPr>
          <p:spPr bwMode="auto">
            <a:xfrm>
              <a:off x="6519541" y="1730374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79" name="Rectangle 38"/>
            <p:cNvSpPr>
              <a:spLocks/>
            </p:cNvSpPr>
            <p:nvPr/>
          </p:nvSpPr>
          <p:spPr bwMode="auto">
            <a:xfrm>
              <a:off x="6420201" y="1066800"/>
              <a:ext cx="75918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16-bit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86" name="Rectangle 58"/>
            <p:cNvSpPr>
              <a:spLocks/>
            </p:cNvSpPr>
            <p:nvPr/>
          </p:nvSpPr>
          <p:spPr bwMode="auto">
            <a:xfrm>
              <a:off x="6587152" y="2014855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88" name="Rectangle 59"/>
            <p:cNvSpPr>
              <a:spLocks/>
            </p:cNvSpPr>
            <p:nvPr/>
          </p:nvSpPr>
          <p:spPr bwMode="auto">
            <a:xfrm>
              <a:off x="6545072" y="2014855"/>
              <a:ext cx="507869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89" name="Rectangle 52"/>
            <p:cNvSpPr>
              <a:spLocks/>
            </p:cNvSpPr>
            <p:nvPr/>
          </p:nvSpPr>
          <p:spPr bwMode="auto">
            <a:xfrm>
              <a:off x="6509260" y="1730375"/>
              <a:ext cx="585543" cy="31273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0" name="Rectangle 34"/>
            <p:cNvSpPr>
              <a:spLocks/>
            </p:cNvSpPr>
            <p:nvPr/>
          </p:nvSpPr>
          <p:spPr bwMode="auto">
            <a:xfrm>
              <a:off x="6519541" y="234950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1" name="Rectangle 58"/>
            <p:cNvSpPr>
              <a:spLocks/>
            </p:cNvSpPr>
            <p:nvPr/>
          </p:nvSpPr>
          <p:spPr bwMode="auto">
            <a:xfrm>
              <a:off x="6621490" y="263398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2" name="Rectangle 59"/>
            <p:cNvSpPr>
              <a:spLocks/>
            </p:cNvSpPr>
            <p:nvPr/>
          </p:nvSpPr>
          <p:spPr bwMode="auto">
            <a:xfrm>
              <a:off x="6535691" y="263544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93" name="Rectangle 52"/>
            <p:cNvSpPr>
              <a:spLocks/>
            </p:cNvSpPr>
            <p:nvPr/>
          </p:nvSpPr>
          <p:spPr bwMode="auto">
            <a:xfrm>
              <a:off x="6543598" y="2349500"/>
              <a:ext cx="585543" cy="6159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4" name="Rectangle 34"/>
            <p:cNvSpPr>
              <a:spLocks/>
            </p:cNvSpPr>
            <p:nvPr/>
          </p:nvSpPr>
          <p:spPr bwMode="auto">
            <a:xfrm>
              <a:off x="6519541" y="2965450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5" name="Rectangle 58"/>
            <p:cNvSpPr>
              <a:spLocks/>
            </p:cNvSpPr>
            <p:nvPr/>
          </p:nvSpPr>
          <p:spPr bwMode="auto">
            <a:xfrm>
              <a:off x="6587152" y="3249931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6" name="Rectangle 59"/>
            <p:cNvSpPr>
              <a:spLocks/>
            </p:cNvSpPr>
            <p:nvPr/>
          </p:nvSpPr>
          <p:spPr bwMode="auto">
            <a:xfrm>
              <a:off x="6535473" y="3251392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97" name="Rectangle 52"/>
            <p:cNvSpPr>
              <a:spLocks/>
            </p:cNvSpPr>
            <p:nvPr/>
          </p:nvSpPr>
          <p:spPr bwMode="auto">
            <a:xfrm>
              <a:off x="6519541" y="2965451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</p:txBody>
        </p:sp>
        <p:sp>
          <p:nvSpPr>
            <p:cNvPr id="98" name="Rectangle 34"/>
            <p:cNvSpPr>
              <a:spLocks/>
            </p:cNvSpPr>
            <p:nvPr/>
          </p:nvSpPr>
          <p:spPr bwMode="auto">
            <a:xfrm>
              <a:off x="6519541" y="357505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9" name="Rectangle 58"/>
            <p:cNvSpPr>
              <a:spLocks/>
            </p:cNvSpPr>
            <p:nvPr/>
          </p:nvSpPr>
          <p:spPr bwMode="auto">
            <a:xfrm>
              <a:off x="6621490" y="385953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0" name="Rectangle 59"/>
            <p:cNvSpPr>
              <a:spLocks/>
            </p:cNvSpPr>
            <p:nvPr/>
          </p:nvSpPr>
          <p:spPr bwMode="auto">
            <a:xfrm>
              <a:off x="6535691" y="386099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01" name="Rectangle 52"/>
            <p:cNvSpPr>
              <a:spLocks/>
            </p:cNvSpPr>
            <p:nvPr/>
          </p:nvSpPr>
          <p:spPr bwMode="auto">
            <a:xfrm>
              <a:off x="6543598" y="3575050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118" name="Rectangle 34"/>
            <p:cNvSpPr>
              <a:spLocks/>
            </p:cNvSpPr>
            <p:nvPr/>
          </p:nvSpPr>
          <p:spPr bwMode="auto">
            <a:xfrm>
              <a:off x="6519541" y="4168774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9" name="Rectangle 58"/>
            <p:cNvSpPr>
              <a:spLocks/>
            </p:cNvSpPr>
            <p:nvPr/>
          </p:nvSpPr>
          <p:spPr bwMode="auto">
            <a:xfrm>
              <a:off x="6587152" y="4453255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0" name="Rectangle 59"/>
            <p:cNvSpPr>
              <a:spLocks/>
            </p:cNvSpPr>
            <p:nvPr/>
          </p:nvSpPr>
          <p:spPr bwMode="auto">
            <a:xfrm>
              <a:off x="6535473" y="4454716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1" name="Rectangle 52"/>
            <p:cNvSpPr>
              <a:spLocks/>
            </p:cNvSpPr>
            <p:nvPr/>
          </p:nvSpPr>
          <p:spPr bwMode="auto">
            <a:xfrm>
              <a:off x="6509260" y="4168775"/>
              <a:ext cx="585543" cy="31273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122" name="Rectangle 34"/>
            <p:cNvSpPr>
              <a:spLocks/>
            </p:cNvSpPr>
            <p:nvPr/>
          </p:nvSpPr>
          <p:spPr bwMode="auto">
            <a:xfrm>
              <a:off x="6519541" y="478790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3" name="Rectangle 58"/>
            <p:cNvSpPr>
              <a:spLocks/>
            </p:cNvSpPr>
            <p:nvPr/>
          </p:nvSpPr>
          <p:spPr bwMode="auto">
            <a:xfrm>
              <a:off x="6621490" y="507238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4" name="Rectangle 59"/>
            <p:cNvSpPr>
              <a:spLocks/>
            </p:cNvSpPr>
            <p:nvPr/>
          </p:nvSpPr>
          <p:spPr bwMode="auto">
            <a:xfrm>
              <a:off x="6535691" y="507384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000A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5" name="Rectangle 52"/>
            <p:cNvSpPr>
              <a:spLocks/>
            </p:cNvSpPr>
            <p:nvPr/>
          </p:nvSpPr>
          <p:spPr bwMode="auto">
            <a:xfrm>
              <a:off x="6543598" y="4787900"/>
              <a:ext cx="585543" cy="3079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6" name="Rectangle 34"/>
            <p:cNvSpPr>
              <a:spLocks/>
            </p:cNvSpPr>
            <p:nvPr/>
          </p:nvSpPr>
          <p:spPr bwMode="auto">
            <a:xfrm>
              <a:off x="6519541" y="5403850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7" name="Rectangle 58"/>
            <p:cNvSpPr>
              <a:spLocks/>
            </p:cNvSpPr>
            <p:nvPr/>
          </p:nvSpPr>
          <p:spPr bwMode="auto">
            <a:xfrm>
              <a:off x="6587152" y="5688331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8" name="Rectangle 59"/>
            <p:cNvSpPr>
              <a:spLocks/>
            </p:cNvSpPr>
            <p:nvPr/>
          </p:nvSpPr>
          <p:spPr bwMode="auto">
            <a:xfrm>
              <a:off x="6535473" y="5689792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000C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9" name="Rectangle 52"/>
            <p:cNvSpPr>
              <a:spLocks/>
            </p:cNvSpPr>
            <p:nvPr/>
          </p:nvSpPr>
          <p:spPr bwMode="auto">
            <a:xfrm>
              <a:off x="6519541" y="5403851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</p:txBody>
        </p:sp>
        <p:sp>
          <p:nvSpPr>
            <p:cNvPr id="130" name="Rectangle 34"/>
            <p:cNvSpPr>
              <a:spLocks/>
            </p:cNvSpPr>
            <p:nvPr/>
          </p:nvSpPr>
          <p:spPr bwMode="auto">
            <a:xfrm>
              <a:off x="6519541" y="601345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1" name="Rectangle 58"/>
            <p:cNvSpPr>
              <a:spLocks/>
            </p:cNvSpPr>
            <p:nvPr/>
          </p:nvSpPr>
          <p:spPr bwMode="auto">
            <a:xfrm>
              <a:off x="6621490" y="629793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2" name="Rectangle 59"/>
            <p:cNvSpPr>
              <a:spLocks/>
            </p:cNvSpPr>
            <p:nvPr/>
          </p:nvSpPr>
          <p:spPr bwMode="auto">
            <a:xfrm>
              <a:off x="6535691" y="629939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000E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33" name="Rectangle 52"/>
            <p:cNvSpPr>
              <a:spLocks/>
            </p:cNvSpPr>
            <p:nvPr/>
          </p:nvSpPr>
          <p:spPr bwMode="auto">
            <a:xfrm>
              <a:off x="6543598" y="6013450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043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Address of Multi-byte Data</a:t>
            </a:r>
            <a:endParaRPr lang="en-US" dirty="0"/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4724400" cy="5231481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marL="152400"/>
            <a:r>
              <a:rPr lang="en-US" dirty="0" smtClean="0"/>
              <a:t>Alignment</a:t>
            </a:r>
            <a:endParaRPr lang="en-US" dirty="0"/>
          </a:p>
          <a:p>
            <a:pPr marL="460375" lvl="1"/>
            <a:r>
              <a:rPr lang="en-US" dirty="0" smtClean="0"/>
              <a:t>Data elements are aligned by size</a:t>
            </a:r>
          </a:p>
          <a:p>
            <a:pPr marL="688975" lvl="2"/>
            <a:r>
              <a:rPr lang="en-US" dirty="0" smtClean="0"/>
              <a:t>for a primitive (single datum) with    </a:t>
            </a:r>
            <a:r>
              <a:rPr lang="en-US" i="1" dirty="0" smtClean="0"/>
              <a:t>K</a:t>
            </a:r>
            <a:r>
              <a:rPr lang="en-US" dirty="0" smtClean="0"/>
              <a:t> bits, address must be multiple of </a:t>
            </a:r>
            <a:r>
              <a:rPr lang="en-US" i="1" dirty="0" smtClean="0"/>
              <a:t>K</a:t>
            </a:r>
            <a:endParaRPr lang="en-US" i="1" dirty="0" smtClean="0">
              <a:latin typeface="Calibri Bold" panose="020F0702030404030204" pitchFamily="34" charset="0"/>
              <a:cs typeface="Calibri Bold" panose="020F0702030404030204" pitchFamily="34" charset="0"/>
            </a:endParaRPr>
          </a:p>
          <a:p>
            <a:pPr marL="688975" lvl="2"/>
            <a:r>
              <a:rPr lang="en-US" b="1" dirty="0" smtClean="0"/>
              <a:t>chars, </a:t>
            </a:r>
            <a:r>
              <a:rPr lang="en-US" b="1" dirty="0" err="1" smtClean="0"/>
              <a:t>booleans</a:t>
            </a:r>
            <a:r>
              <a:rPr lang="en-US" dirty="0" smtClean="0"/>
              <a:t> at any address</a:t>
            </a:r>
          </a:p>
          <a:p>
            <a:pPr marL="688975" lvl="2"/>
            <a:r>
              <a:rPr lang="en-US" b="1" dirty="0" smtClean="0"/>
              <a:t>shorts</a:t>
            </a:r>
            <a:r>
              <a:rPr lang="en-US" dirty="0" smtClean="0"/>
              <a:t> at even addresses</a:t>
            </a:r>
          </a:p>
          <a:p>
            <a:pPr marL="688975" lvl="2"/>
            <a:r>
              <a:rPr lang="en-US" b="1" dirty="0" err="1" smtClean="0"/>
              <a:t>ints</a:t>
            </a:r>
            <a:r>
              <a:rPr lang="en-US" b="1" dirty="0" smtClean="0"/>
              <a:t>, floats, </a:t>
            </a:r>
            <a:r>
              <a:rPr lang="en-US" dirty="0" smtClean="0"/>
              <a:t>pointers every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endParaRPr lang="en-US" dirty="0" smtClean="0"/>
          </a:p>
          <a:p>
            <a:pPr marL="688975" lvl="2"/>
            <a:r>
              <a:rPr lang="en-US" b="1" dirty="0" smtClean="0"/>
              <a:t>doubles</a:t>
            </a:r>
            <a:r>
              <a:rPr lang="en-US" dirty="0" smtClean="0"/>
              <a:t> every 8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address</a:t>
            </a:r>
          </a:p>
          <a:p>
            <a:pPr marL="688975" lvl="2"/>
            <a:r>
              <a:rPr lang="en-US" dirty="0" smtClean="0"/>
              <a:t>etc.</a:t>
            </a:r>
          </a:p>
          <a:p>
            <a:pPr marL="460375" lvl="1"/>
            <a:r>
              <a:rPr lang="en-US" dirty="0" smtClean="0"/>
              <a:t>Arrays, structures, and classes</a:t>
            </a:r>
          </a:p>
          <a:p>
            <a:pPr marL="688975" lvl="2"/>
            <a:r>
              <a:rPr lang="en-US" dirty="0"/>
              <a:t>a</a:t>
            </a:r>
            <a:r>
              <a:rPr lang="en-US" dirty="0" smtClean="0"/>
              <a:t>lignment determined by size of largest primitive (single datum)</a:t>
            </a:r>
            <a:endParaRPr lang="en-US" dirty="0"/>
          </a:p>
          <a:p>
            <a:pPr marL="346075" lvl="1"/>
            <a:endParaRPr lang="en-US" dirty="0"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029200" y="1143000"/>
            <a:ext cx="4038600" cy="5374212"/>
            <a:chOff x="4714121" y="1066800"/>
            <a:chExt cx="4201279" cy="5633478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5615210" y="1730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5615210" y="2035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5615210" y="2339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5615210" y="2644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5615210" y="2949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5615210" y="3254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5615210" y="3559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5615210" y="3863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5615210" y="4168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5615210" y="4473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5615210" y="4778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5615210" y="50831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4736527" y="17303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4736527" y="20351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4736527" y="23399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4736527" y="26447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4736527" y="29495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4736527" y="32543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4736527" y="35591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4736527" y="38639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4736527" y="41687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4736527" y="4473575"/>
              <a:ext cx="661724" cy="3556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4736527" y="47783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000A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4736527" y="50831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000B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8251253" y="1730375"/>
              <a:ext cx="573593" cy="4876800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7390863" y="1730375"/>
              <a:ext cx="573593" cy="4876800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7295264" y="1066800"/>
              <a:ext cx="758816" cy="65722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5583547" y="1066800"/>
              <a:ext cx="63094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8-bit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4714121" y="1196975"/>
              <a:ext cx="696079" cy="3810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5615210" y="53879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4736527" y="53879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000C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5615210" y="56927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4736527" y="56927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000D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5615210" y="59975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4736527" y="59975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000E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5615210" y="6302375"/>
              <a:ext cx="573593" cy="3048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4736527" y="6302375"/>
              <a:ext cx="723060" cy="3979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000F</a:t>
              </a:r>
              <a:endParaRPr lang="en-US" sz="18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8156218" y="1066800"/>
              <a:ext cx="75918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8251253" y="25685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8251253" y="49307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7390863" y="19589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7390863" y="31781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7390863" y="43973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7390863" y="5616575"/>
              <a:ext cx="585543" cy="730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7423725" y="2378075"/>
              <a:ext cx="507869" cy="3962400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 dirty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8284115" y="2987675"/>
              <a:ext cx="507869" cy="266700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  <p:sp>
          <p:nvSpPr>
            <p:cNvPr id="75" name="Rectangle 34"/>
            <p:cNvSpPr>
              <a:spLocks/>
            </p:cNvSpPr>
            <p:nvPr/>
          </p:nvSpPr>
          <p:spPr bwMode="auto">
            <a:xfrm>
              <a:off x="6519541" y="1730374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79" name="Rectangle 38"/>
            <p:cNvSpPr>
              <a:spLocks/>
            </p:cNvSpPr>
            <p:nvPr/>
          </p:nvSpPr>
          <p:spPr bwMode="auto">
            <a:xfrm>
              <a:off x="6420201" y="1066800"/>
              <a:ext cx="759182" cy="6565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16-bit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  <a:p>
              <a:pPr algn="ctr" eaLnBrk="1" hangingPunct="1"/>
              <a:r>
                <a:rPr lang="en-US" sz="1800" dirty="0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data</a:t>
              </a:r>
              <a:endPara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86" name="Rectangle 58"/>
            <p:cNvSpPr>
              <a:spLocks/>
            </p:cNvSpPr>
            <p:nvPr/>
          </p:nvSpPr>
          <p:spPr bwMode="auto">
            <a:xfrm>
              <a:off x="6587152" y="2014855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88" name="Rectangle 59"/>
            <p:cNvSpPr>
              <a:spLocks/>
            </p:cNvSpPr>
            <p:nvPr/>
          </p:nvSpPr>
          <p:spPr bwMode="auto">
            <a:xfrm>
              <a:off x="6545072" y="2014855"/>
              <a:ext cx="507869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89" name="Rectangle 52"/>
            <p:cNvSpPr>
              <a:spLocks/>
            </p:cNvSpPr>
            <p:nvPr/>
          </p:nvSpPr>
          <p:spPr bwMode="auto">
            <a:xfrm>
              <a:off x="6509260" y="1730375"/>
              <a:ext cx="585543" cy="31273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0" name="Rectangle 34"/>
            <p:cNvSpPr>
              <a:spLocks/>
            </p:cNvSpPr>
            <p:nvPr/>
          </p:nvSpPr>
          <p:spPr bwMode="auto">
            <a:xfrm>
              <a:off x="6519541" y="234950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1" name="Rectangle 58"/>
            <p:cNvSpPr>
              <a:spLocks/>
            </p:cNvSpPr>
            <p:nvPr/>
          </p:nvSpPr>
          <p:spPr bwMode="auto">
            <a:xfrm>
              <a:off x="6621490" y="263398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2" name="Rectangle 59"/>
            <p:cNvSpPr>
              <a:spLocks/>
            </p:cNvSpPr>
            <p:nvPr/>
          </p:nvSpPr>
          <p:spPr bwMode="auto">
            <a:xfrm>
              <a:off x="6535691" y="263544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93" name="Rectangle 52"/>
            <p:cNvSpPr>
              <a:spLocks/>
            </p:cNvSpPr>
            <p:nvPr/>
          </p:nvSpPr>
          <p:spPr bwMode="auto">
            <a:xfrm>
              <a:off x="6543598" y="2349500"/>
              <a:ext cx="585543" cy="6159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  <a:p>
              <a:pPr algn="ctr" eaLnBrk="1" hangingPunct="1"/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94" name="Rectangle 34"/>
            <p:cNvSpPr>
              <a:spLocks/>
            </p:cNvSpPr>
            <p:nvPr/>
          </p:nvSpPr>
          <p:spPr bwMode="auto">
            <a:xfrm>
              <a:off x="6519541" y="2965450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5" name="Rectangle 58"/>
            <p:cNvSpPr>
              <a:spLocks/>
            </p:cNvSpPr>
            <p:nvPr/>
          </p:nvSpPr>
          <p:spPr bwMode="auto">
            <a:xfrm>
              <a:off x="6587152" y="3249931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6" name="Rectangle 59"/>
            <p:cNvSpPr>
              <a:spLocks/>
            </p:cNvSpPr>
            <p:nvPr/>
          </p:nvSpPr>
          <p:spPr bwMode="auto">
            <a:xfrm>
              <a:off x="6535473" y="3251392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97" name="Rectangle 52"/>
            <p:cNvSpPr>
              <a:spLocks/>
            </p:cNvSpPr>
            <p:nvPr/>
          </p:nvSpPr>
          <p:spPr bwMode="auto">
            <a:xfrm>
              <a:off x="6519541" y="2965451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</p:txBody>
        </p:sp>
        <p:sp>
          <p:nvSpPr>
            <p:cNvPr id="98" name="Rectangle 34"/>
            <p:cNvSpPr>
              <a:spLocks/>
            </p:cNvSpPr>
            <p:nvPr/>
          </p:nvSpPr>
          <p:spPr bwMode="auto">
            <a:xfrm>
              <a:off x="6519541" y="357505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9" name="Rectangle 58"/>
            <p:cNvSpPr>
              <a:spLocks/>
            </p:cNvSpPr>
            <p:nvPr/>
          </p:nvSpPr>
          <p:spPr bwMode="auto">
            <a:xfrm>
              <a:off x="6621490" y="385953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0" name="Rectangle 59"/>
            <p:cNvSpPr>
              <a:spLocks/>
            </p:cNvSpPr>
            <p:nvPr/>
          </p:nvSpPr>
          <p:spPr bwMode="auto">
            <a:xfrm>
              <a:off x="6535691" y="386099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01" name="Rectangle 52"/>
            <p:cNvSpPr>
              <a:spLocks/>
            </p:cNvSpPr>
            <p:nvPr/>
          </p:nvSpPr>
          <p:spPr bwMode="auto">
            <a:xfrm>
              <a:off x="6543598" y="3575050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118" name="Rectangle 34"/>
            <p:cNvSpPr>
              <a:spLocks/>
            </p:cNvSpPr>
            <p:nvPr/>
          </p:nvSpPr>
          <p:spPr bwMode="auto">
            <a:xfrm>
              <a:off x="6519541" y="4168774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9" name="Rectangle 58"/>
            <p:cNvSpPr>
              <a:spLocks/>
            </p:cNvSpPr>
            <p:nvPr/>
          </p:nvSpPr>
          <p:spPr bwMode="auto">
            <a:xfrm>
              <a:off x="6587152" y="4453255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0" name="Rectangle 59"/>
            <p:cNvSpPr>
              <a:spLocks/>
            </p:cNvSpPr>
            <p:nvPr/>
          </p:nvSpPr>
          <p:spPr bwMode="auto">
            <a:xfrm>
              <a:off x="6535473" y="4454716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1" name="Rectangle 52"/>
            <p:cNvSpPr>
              <a:spLocks/>
            </p:cNvSpPr>
            <p:nvPr/>
          </p:nvSpPr>
          <p:spPr bwMode="auto">
            <a:xfrm>
              <a:off x="6509260" y="4168775"/>
              <a:ext cx="585543" cy="31273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  <a:p>
              <a:pPr algn="ctr" eaLnBrk="1" hangingPunct="1"/>
              <a:endParaRPr lang="en-US" sz="14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endParaRPr>
            </a:p>
          </p:txBody>
        </p:sp>
        <p:sp>
          <p:nvSpPr>
            <p:cNvPr id="122" name="Rectangle 34"/>
            <p:cNvSpPr>
              <a:spLocks/>
            </p:cNvSpPr>
            <p:nvPr/>
          </p:nvSpPr>
          <p:spPr bwMode="auto">
            <a:xfrm>
              <a:off x="6519541" y="478790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3" name="Rectangle 58"/>
            <p:cNvSpPr>
              <a:spLocks/>
            </p:cNvSpPr>
            <p:nvPr/>
          </p:nvSpPr>
          <p:spPr bwMode="auto">
            <a:xfrm>
              <a:off x="6621490" y="507238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4" name="Rectangle 59"/>
            <p:cNvSpPr>
              <a:spLocks/>
            </p:cNvSpPr>
            <p:nvPr/>
          </p:nvSpPr>
          <p:spPr bwMode="auto">
            <a:xfrm>
              <a:off x="6535691" y="507384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000A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5" name="Rectangle 52"/>
            <p:cNvSpPr>
              <a:spLocks/>
            </p:cNvSpPr>
            <p:nvPr/>
          </p:nvSpPr>
          <p:spPr bwMode="auto">
            <a:xfrm>
              <a:off x="6543598" y="4787900"/>
              <a:ext cx="585543" cy="30797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6" name="Rectangle 34"/>
            <p:cNvSpPr>
              <a:spLocks/>
            </p:cNvSpPr>
            <p:nvPr/>
          </p:nvSpPr>
          <p:spPr bwMode="auto">
            <a:xfrm>
              <a:off x="6519541" y="5403850"/>
              <a:ext cx="573593" cy="62547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7" name="Rectangle 58"/>
            <p:cNvSpPr>
              <a:spLocks/>
            </p:cNvSpPr>
            <p:nvPr/>
          </p:nvSpPr>
          <p:spPr bwMode="auto">
            <a:xfrm>
              <a:off x="6587152" y="5688331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8" name="Rectangle 59"/>
            <p:cNvSpPr>
              <a:spLocks/>
            </p:cNvSpPr>
            <p:nvPr/>
          </p:nvSpPr>
          <p:spPr bwMode="auto">
            <a:xfrm>
              <a:off x="6535473" y="5689792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000C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29" name="Rectangle 52"/>
            <p:cNvSpPr>
              <a:spLocks/>
            </p:cNvSpPr>
            <p:nvPr/>
          </p:nvSpPr>
          <p:spPr bwMode="auto">
            <a:xfrm>
              <a:off x="6519541" y="5403851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r>
                <a:rPr lang="en-US" sz="14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 </a:t>
              </a:r>
            </a:p>
          </p:txBody>
        </p:sp>
        <p:sp>
          <p:nvSpPr>
            <p:cNvPr id="130" name="Rectangle 34"/>
            <p:cNvSpPr>
              <a:spLocks/>
            </p:cNvSpPr>
            <p:nvPr/>
          </p:nvSpPr>
          <p:spPr bwMode="auto">
            <a:xfrm>
              <a:off x="6519541" y="6013450"/>
              <a:ext cx="573593" cy="61595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1" name="Rectangle 58"/>
            <p:cNvSpPr>
              <a:spLocks/>
            </p:cNvSpPr>
            <p:nvPr/>
          </p:nvSpPr>
          <p:spPr bwMode="auto">
            <a:xfrm>
              <a:off x="6621490" y="6297930"/>
              <a:ext cx="430195" cy="22860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2" name="Rectangle 59"/>
            <p:cNvSpPr>
              <a:spLocks/>
            </p:cNvSpPr>
            <p:nvPr/>
          </p:nvSpPr>
          <p:spPr bwMode="auto">
            <a:xfrm>
              <a:off x="6535691" y="6299391"/>
              <a:ext cx="527067" cy="301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rIns="4572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400" b="0" dirty="0" smtClean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000E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endParaRPr>
            </a:p>
          </p:txBody>
        </p:sp>
        <p:sp>
          <p:nvSpPr>
            <p:cNvPr id="133" name="Rectangle 52"/>
            <p:cNvSpPr>
              <a:spLocks/>
            </p:cNvSpPr>
            <p:nvPr/>
          </p:nvSpPr>
          <p:spPr bwMode="auto">
            <a:xfrm>
              <a:off x="6543598" y="6013450"/>
              <a:ext cx="585543" cy="28448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 dirty="0" err="1" smtClean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</a:t>
              </a:r>
              <a:endParaRPr lang="en-US" sz="1400" b="0" dirty="0">
                <a:solidFill>
                  <a:srgbClr val="000066"/>
                </a:solidFill>
                <a:latin typeface="Courier New" charset="0"/>
                <a:ea typeface="Helvetica" charset="0"/>
                <a:cs typeface="Courier New" charset="0"/>
                <a:sym typeface="Courier New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5190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process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Memory </a:t>
            </a:r>
            <a:r>
              <a:rPr lang="en-US" dirty="0"/>
              <a:t>addressing and ordering of multi-byte data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Addressing</a:t>
            </a:r>
          </a:p>
          <a:p>
            <a:pPr lvl="1"/>
            <a:r>
              <a:rPr lang="en-US" dirty="0"/>
              <a:t>Byte ordering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structures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 in arrays/structures vs. single multi-byte data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elements</a:t>
            </a:r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4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eaLnBrk="1" hangingPunct="1"/>
            <a:r>
              <a:rPr lang="en-US" dirty="0"/>
              <a:t>How should bytes within a multi-byte word be ordered in memory</a:t>
            </a:r>
            <a:r>
              <a:rPr lang="en-US" dirty="0" smtClean="0"/>
              <a:t>?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Affects </a:t>
            </a:r>
            <a:r>
              <a:rPr lang="en-US" u="sng" dirty="0" smtClean="0"/>
              <a:t>only</a:t>
            </a:r>
            <a:r>
              <a:rPr lang="en-US" dirty="0" smtClean="0"/>
              <a:t> primitive data elements with multiple bytes</a:t>
            </a:r>
            <a:endParaRPr lang="en-US" dirty="0"/>
          </a:p>
          <a:p>
            <a:pPr marL="571500" lvl="1"/>
            <a:r>
              <a:rPr lang="en-US" dirty="0" smtClean="0"/>
              <a:t>i.e. a </a:t>
            </a:r>
            <a:r>
              <a:rPr lang="en-US" i="1" u="sng" dirty="0"/>
              <a:t>single</a:t>
            </a:r>
            <a:r>
              <a:rPr lang="en-US" dirty="0"/>
              <a:t> data element </a:t>
            </a:r>
            <a:r>
              <a:rPr lang="en-US" dirty="0" smtClean="0"/>
              <a:t>composed of multiple bytes</a:t>
            </a:r>
            <a:endParaRPr lang="en-US" dirty="0"/>
          </a:p>
          <a:p>
            <a:pPr marL="742950" lvl="2">
              <a:tabLst>
                <a:tab pos="1600200" algn="l"/>
              </a:tabLst>
            </a:pPr>
            <a:r>
              <a:rPr lang="en-US" dirty="0">
                <a:latin typeface="Calibri Bold" panose="020F0702030404030204" pitchFamily="34" charset="0"/>
                <a:cs typeface="Calibri Bold" panose="020F0702030404030204" pitchFamily="34" charset="0"/>
              </a:rPr>
              <a:t>short</a:t>
            </a:r>
            <a:r>
              <a:rPr lang="en-US" dirty="0"/>
              <a:t>, </a:t>
            </a:r>
            <a:r>
              <a:rPr lang="en-US" dirty="0" err="1">
                <a:latin typeface="Calibri Bold" panose="020F0702030404030204" pitchFamily="34" charset="0"/>
                <a:cs typeface="Calibri Bold" panose="020F0702030404030204" pitchFamily="34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alibri Bold" panose="020F0702030404030204" pitchFamily="34" charset="0"/>
                <a:cs typeface="Calibri Bold" panose="020F0702030404030204" pitchFamily="34" charset="0"/>
              </a:rPr>
              <a:t>long</a:t>
            </a:r>
            <a:r>
              <a:rPr lang="en-US" dirty="0"/>
              <a:t>, </a:t>
            </a:r>
            <a:r>
              <a:rPr lang="en-US" dirty="0">
                <a:latin typeface="Calibri Bold" panose="020F0702030404030204" pitchFamily="34" charset="0"/>
                <a:cs typeface="Calibri Bold" panose="020F0702030404030204" pitchFamily="34" charset="0"/>
              </a:rPr>
              <a:t>float</a:t>
            </a:r>
            <a:r>
              <a:rPr lang="en-US" dirty="0"/>
              <a:t>, </a:t>
            </a:r>
            <a:r>
              <a:rPr lang="en-US" dirty="0">
                <a:latin typeface="Calibri Bold" panose="020F0702030404030204" pitchFamily="34" charset="0"/>
                <a:cs typeface="Calibri Bold" panose="020F0702030404030204" pitchFamily="34" charset="0"/>
              </a:rPr>
              <a:t>double, </a:t>
            </a:r>
            <a:r>
              <a:rPr lang="en-US" dirty="0" err="1" smtClean="0">
                <a:latin typeface="Calibri Bold" panose="020F0702030404030204" pitchFamily="34" charset="0"/>
                <a:cs typeface="Calibri Bold" panose="020F0702030404030204" pitchFamily="34" charset="0"/>
              </a:rPr>
              <a:t>boolean</a:t>
            </a:r>
            <a:r>
              <a:rPr lang="en-US" dirty="0" smtClean="0">
                <a:latin typeface="Calibri Bold" panose="020F0702030404030204" pitchFamily="34" charset="0"/>
                <a:cs typeface="Calibri Bold" panose="020F0702030404030204" pitchFamily="34" charset="0"/>
              </a:rPr>
              <a:t>, …</a:t>
            </a:r>
            <a:endParaRPr lang="en-US" dirty="0">
              <a:latin typeface="Calibri Bold" panose="020F0702030404030204" pitchFamily="34" charset="0"/>
              <a:cs typeface="Calibri Bold" panose="020F0702030404030204" pitchFamily="34" charset="0"/>
            </a:endParaRPr>
          </a:p>
          <a:p>
            <a:pPr marL="742950" lvl="2">
              <a:tabLst>
                <a:tab pos="1600200" algn="l"/>
              </a:tabLst>
            </a:pPr>
            <a:r>
              <a:rPr lang="en-US" dirty="0" smtClean="0"/>
              <a:t>does </a:t>
            </a:r>
            <a:r>
              <a:rPr lang="en-US" u="sng" dirty="0" smtClean="0"/>
              <a:t>not</a:t>
            </a:r>
            <a:r>
              <a:rPr lang="en-US" dirty="0" smtClean="0"/>
              <a:t> affect arrays, </a:t>
            </a:r>
            <a:r>
              <a:rPr lang="en-US" dirty="0" err="1" smtClean="0"/>
              <a:t>structs</a:t>
            </a:r>
            <a:r>
              <a:rPr lang="en-US" dirty="0" smtClean="0"/>
              <a:t>, or classes</a:t>
            </a:r>
            <a:endParaRPr lang="en-US" dirty="0"/>
          </a:p>
          <a:p>
            <a:pPr lvl="1"/>
            <a:endParaRPr lang="en-US" sz="1400" dirty="0"/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b="1" dirty="0">
                <a:solidFill>
                  <a:schemeClr val="accent2"/>
                </a:solidFill>
              </a:rPr>
              <a:t>Big </a:t>
            </a:r>
            <a:r>
              <a:rPr lang="en-US" b="1" dirty="0" smtClean="0">
                <a:solidFill>
                  <a:schemeClr val="accent2"/>
                </a:solidFill>
              </a:rPr>
              <a:t>Endian</a:t>
            </a:r>
            <a:r>
              <a:rPr lang="en-US" dirty="0" smtClean="0"/>
              <a:t>:		Sun</a:t>
            </a:r>
            <a:r>
              <a:rPr lang="en-US" dirty="0"/>
              <a:t>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b="1" dirty="0">
                <a:solidFill>
                  <a:schemeClr val="accent2"/>
                </a:solidFill>
              </a:rPr>
              <a:t>Little </a:t>
            </a:r>
            <a:r>
              <a:rPr lang="en-US" b="1" dirty="0" smtClean="0">
                <a:solidFill>
                  <a:schemeClr val="accent2"/>
                </a:solidFill>
              </a:rPr>
              <a:t>Endian</a:t>
            </a:r>
            <a:r>
              <a:rPr lang="en-US" dirty="0" smtClean="0"/>
              <a:t>:	x86</a:t>
            </a:r>
            <a:endParaRPr lang="en-US" dirty="0"/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3101094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Big </a:t>
            </a:r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Least </a:t>
            </a:r>
            <a:r>
              <a:rPr lang="en-US" dirty="0"/>
              <a:t>significant byte has highest address</a:t>
            </a:r>
          </a:p>
          <a:p>
            <a:pPr eaLnBrk="1" hangingPunct="1"/>
            <a:r>
              <a:rPr lang="en-US" dirty="0"/>
              <a:t>Little </a:t>
            </a:r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Least </a:t>
            </a:r>
            <a:r>
              <a:rPr lang="en-US" dirty="0"/>
              <a:t>significant byte has lowest address</a:t>
            </a:r>
          </a:p>
          <a:p>
            <a:pPr eaLnBrk="1" hangingPunct="1"/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Variable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/>
              <a:t>has 4-byte representation </a:t>
            </a:r>
            <a:r>
              <a:rPr lang="en-US" dirty="0" smtClean="0"/>
              <a:t>0x01234567</a:t>
            </a:r>
          </a:p>
          <a:p>
            <a:pPr lvl="1"/>
            <a:r>
              <a:rPr lang="en-US" dirty="0" smtClean="0"/>
              <a:t>Address </a:t>
            </a:r>
            <a:r>
              <a:rPr lang="en-US" dirty="0"/>
              <a:t>given by </a:t>
            </a:r>
            <a:r>
              <a:rPr lang="en-US" dirty="0" smtClean="0"/>
              <a:t>&amp;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/>
              <a:t>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52600" y="46482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1752600" y="54864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533400" y="45720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533400" y="54102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124200" y="49276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124200" y="57658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7364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 creates byte 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show_bytes(pointer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(”%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0496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939476" cy="65659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Signed integer (two’s complement)</a:t>
            </a:r>
          </a:p>
          <a:p>
            <a:pPr eaLnBrk="1" hangingPunct="1"/>
            <a:r>
              <a:rPr lang="en-US" sz="1800" dirty="0" smtClean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representation</a:t>
            </a:r>
            <a:endParaRPr lang="en-US" sz="1800" dirty="0">
              <a:solidFill>
                <a:srgbClr val="000066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 smtClean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 smtClean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461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 dirty="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ebx</a:t>
            </a:r>
            <a:endParaRPr lang="en-US" sz="1800" b="0" dirty="0">
              <a:solidFill>
                <a:srgbClr val="000066"/>
              </a:solidFill>
              <a:latin typeface="Courier New Bold" charset="0"/>
              <a:ea typeface="Courier New Bold" charset="0"/>
              <a:cs typeface="Courier New Bold" charset="0"/>
              <a:sym typeface="Courier New Bold" charset="0"/>
            </a:endParaRP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ab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cmpl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 $0x0,0x28(%</a:t>
            </a:r>
            <a:r>
              <a:rPr lang="en-US" sz="1800" b="0" dirty="0" err="1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ebx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 dirty="0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 dirty="0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 dirty="0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Value: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 dirty="0"/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Pad to 32 bits: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 dirty="0"/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Split into bytes: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00 00 12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ab</a:t>
            </a:r>
            <a:endParaRPr lang="en-US" dirty="0"/>
          </a:p>
          <a:p>
            <a:pPr marL="552450" lvl="1" eaLnBrk="1" hangingPunct="1">
              <a:tabLst>
                <a:tab pos="5981700" algn="r"/>
              </a:tabLst>
            </a:pPr>
            <a:r>
              <a:rPr lang="en-US" dirty="0"/>
              <a:t>Reverse:	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ab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12 00 00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398" y="3981450"/>
            <a:ext cx="990601" cy="819149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0185" name="Freeform 8"/>
          <p:cNvSpPr>
            <a:spLocks/>
          </p:cNvSpPr>
          <p:nvPr/>
        </p:nvSpPr>
        <p:spPr bwMode="auto">
          <a:xfrm rot="16200000">
            <a:off x="3724433" y="3102370"/>
            <a:ext cx="88900" cy="1598613"/>
          </a:xfrm>
          <a:custGeom>
            <a:avLst/>
            <a:gdLst>
              <a:gd name="T0" fmla="*/ 21600 w 21600"/>
              <a:gd name="T1" fmla="*/ 0 h 21600"/>
              <a:gd name="T2" fmla="*/ 10800 w 21600"/>
              <a:gd name="T3" fmla="*/ 1800 h 21600"/>
              <a:gd name="T4" fmla="*/ 10800 w 21600"/>
              <a:gd name="T5" fmla="*/ 9000 h 21600"/>
              <a:gd name="T6" fmla="*/ 0 w 21600"/>
              <a:gd name="T7" fmla="*/ 10800 h 21600"/>
              <a:gd name="T8" fmla="*/ 10800 w 21600"/>
              <a:gd name="T9" fmla="*/ 12600 h 21600"/>
              <a:gd name="T10" fmla="*/ 10800 w 21600"/>
              <a:gd name="T11" fmla="*/ 19800 h 21600"/>
              <a:gd name="T12" fmla="*/ 21600 w 21600"/>
              <a:gd name="T13" fmla="*/ 21600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0 h 21600"/>
              <a:gd name="T23" fmla="*/ 21600 w 21600"/>
              <a:gd name="T24" fmla="*/ 216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noFill/>
          <a:ln w="28575">
            <a:solidFill>
              <a:srgbClr val="FF5050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0186" name="Line 9"/>
          <p:cNvSpPr>
            <a:spLocks noChangeShapeType="1"/>
          </p:cNvSpPr>
          <p:nvPr/>
        </p:nvSpPr>
        <p:spPr bwMode="auto">
          <a:xfrm rot="10800000">
            <a:off x="3784600" y="3981450"/>
            <a:ext cx="1397000" cy="20383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 rot="16200000">
            <a:off x="6753623" y="3432251"/>
            <a:ext cx="56356" cy="914398"/>
          </a:xfrm>
          <a:custGeom>
            <a:avLst/>
            <a:gdLst>
              <a:gd name="T0" fmla="*/ 21600 w 21600"/>
              <a:gd name="T1" fmla="*/ 0 h 21600"/>
              <a:gd name="T2" fmla="*/ 10800 w 21600"/>
              <a:gd name="T3" fmla="*/ 1800 h 21600"/>
              <a:gd name="T4" fmla="*/ 10800 w 21600"/>
              <a:gd name="T5" fmla="*/ 9000 h 21600"/>
              <a:gd name="T6" fmla="*/ 0 w 21600"/>
              <a:gd name="T7" fmla="*/ 10800 h 21600"/>
              <a:gd name="T8" fmla="*/ 10800 w 21600"/>
              <a:gd name="T9" fmla="*/ 12600 h 21600"/>
              <a:gd name="T10" fmla="*/ 10800 w 21600"/>
              <a:gd name="T11" fmla="*/ 19800 h 21600"/>
              <a:gd name="T12" fmla="*/ 21600 w 21600"/>
              <a:gd name="T13" fmla="*/ 21600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0 h 21600"/>
              <a:gd name="T23" fmla="*/ 21600 w 21600"/>
              <a:gd name="T24" fmla="*/ 21600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21600" y="0"/>
                </a:moveTo>
                <a:cubicBezTo>
                  <a:pt x="1563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5965" y="10800"/>
                  <a:pt x="0" y="10800"/>
                </a:cubicBezTo>
                <a:cubicBezTo>
                  <a:pt x="596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15635" y="21600"/>
                  <a:pt x="21600" y="21600"/>
                </a:cubicBezTo>
              </a:path>
            </a:pathLst>
          </a:custGeom>
          <a:noFill/>
          <a:ln w="28575">
            <a:solidFill>
              <a:srgbClr val="FF5050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291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process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Memory </a:t>
            </a:r>
            <a:r>
              <a:rPr lang="en-US" dirty="0"/>
              <a:t>addressing and ordering of multi-byte data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Addressing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Byte ordering</a:t>
            </a:r>
          </a:p>
          <a:p>
            <a:pPr lvl="1"/>
            <a:r>
              <a:rPr lang="en-US" dirty="0"/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structures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 in arrays/structures vs. single multi-byte data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elements</a:t>
            </a:r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5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20700"/>
            <a:ext cx="6167438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Data Types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58875"/>
            <a:ext cx="8610600" cy="5241925"/>
          </a:xfrm>
        </p:spPr>
        <p:txBody>
          <a:bodyPr lIns="90487" tIns="44450" rIns="90487" bIns="44450"/>
          <a:lstStyle/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Integral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general (integer) registers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Signed vs. unsigned depends on instructions used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byte	</a:t>
            </a:r>
            <a:r>
              <a:rPr lang="en-US" sz="1800" b="1" dirty="0">
                <a:latin typeface="Courier New" pitchFamily="-96" charset="0"/>
              </a:rPr>
              <a:t>b</a:t>
            </a:r>
            <a:r>
              <a:rPr lang="en-US" sz="1800" dirty="0">
                <a:latin typeface="Calibri" pitchFamily="-96" charset="0"/>
              </a:rPr>
              <a:t>	1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char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word	</a:t>
            </a:r>
            <a:r>
              <a:rPr lang="en-US" sz="1800" b="1" dirty="0">
                <a:latin typeface="Courier New" pitchFamily="-96" charset="0"/>
              </a:rPr>
              <a:t>w</a:t>
            </a:r>
            <a:r>
              <a:rPr lang="en-US" sz="1800" dirty="0">
                <a:latin typeface="Calibri" pitchFamily="-96" charset="0"/>
              </a:rPr>
              <a:t>	2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short</a:t>
            </a:r>
            <a:endParaRPr lang="en-US" sz="1800" b="1" dirty="0">
              <a:latin typeface="Calibri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 word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endParaRPr lang="en-US" sz="1800" b="1" dirty="0">
              <a:latin typeface="Courier New" pitchFamily="-96" charset="0"/>
            </a:endParaRP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quad word	</a:t>
            </a:r>
            <a:r>
              <a:rPr lang="en-US" sz="1800" b="1" dirty="0">
                <a:latin typeface="Courier New" pitchFamily="-96" charset="0"/>
              </a:rPr>
              <a:t>q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alibri" pitchFamily="-96" charset="0"/>
              </a:rPr>
              <a:t>[</a:t>
            </a:r>
            <a:r>
              <a:rPr lang="en-US" sz="1800" b="1" dirty="0">
                <a:latin typeface="Courier New" pitchFamily="-96" charset="0"/>
              </a:rPr>
              <a:t>unsigned</a:t>
            </a:r>
            <a:r>
              <a:rPr lang="en-US" sz="1800" b="1" dirty="0">
                <a:latin typeface="Calibri" pitchFamily="-96" charset="0"/>
              </a:rPr>
              <a:t>]</a:t>
            </a:r>
            <a:r>
              <a:rPr lang="en-US" sz="1800" b="1" dirty="0">
                <a:latin typeface="Courier New" pitchFamily="-96" charset="0"/>
              </a:rPr>
              <a:t> long 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</a:t>
            </a:r>
            <a:r>
              <a:rPr lang="en-US" sz="1800" dirty="0">
                <a:latin typeface="Calibri" pitchFamily="-96" charset="0"/>
              </a:rPr>
              <a:t>(x86-64)</a:t>
            </a: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Floating Point</a:t>
            </a:r>
          </a:p>
          <a:p>
            <a:pPr marL="560388" lvl="1" indent="-222250" defTabSz="895350"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dirty="0">
                <a:latin typeface="Calibri" pitchFamily="-96" charset="0"/>
              </a:rPr>
              <a:t>Stored &amp; operated on in floating point registers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b="1" dirty="0">
                <a:latin typeface="Calibri" pitchFamily="-96" charset="0"/>
              </a:rPr>
              <a:t>Intel	</a:t>
            </a:r>
            <a:r>
              <a:rPr lang="en-US" sz="1800" b="1" dirty="0" smtClean="0">
                <a:latin typeface="Calibri" pitchFamily="-96" charset="0"/>
              </a:rPr>
              <a:t>ASM</a:t>
            </a:r>
            <a:r>
              <a:rPr lang="en-US" sz="1800" b="1" dirty="0">
                <a:latin typeface="Calibri" pitchFamily="-96" charset="0"/>
              </a:rPr>
              <a:t>	Bytes	C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Single	</a:t>
            </a:r>
            <a:r>
              <a:rPr lang="en-US" sz="1800" b="1" dirty="0">
                <a:latin typeface="Courier New" pitchFamily="-96" charset="0"/>
              </a:rPr>
              <a:t>s</a:t>
            </a:r>
            <a:r>
              <a:rPr lang="en-US" sz="1800" dirty="0">
                <a:latin typeface="Calibri" pitchFamily="-96" charset="0"/>
              </a:rPr>
              <a:t>	4	</a:t>
            </a:r>
            <a:r>
              <a:rPr lang="en-US" sz="1800" b="1" dirty="0">
                <a:latin typeface="Courier New" pitchFamily="-96" charset="0"/>
              </a:rPr>
              <a:t>float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Double	</a:t>
            </a:r>
            <a:r>
              <a:rPr lang="en-US" sz="1800" b="1" dirty="0">
                <a:latin typeface="Courier New" pitchFamily="-96" charset="0"/>
              </a:rPr>
              <a:t>l</a:t>
            </a:r>
            <a:r>
              <a:rPr lang="en-US" sz="1800" dirty="0">
                <a:latin typeface="Calibri" pitchFamily="-96" charset="0"/>
              </a:rPr>
              <a:t>	8	</a:t>
            </a:r>
            <a:r>
              <a:rPr lang="en-US" sz="1800" b="1" dirty="0">
                <a:latin typeface="Courier New" pitchFamily="-96" charset="0"/>
              </a:rPr>
              <a:t>double</a:t>
            </a:r>
          </a:p>
          <a:p>
            <a:pPr marL="839788" lvl="2" indent="-165100" defTabSz="895350">
              <a:buFont typeface="Wingdings" pitchFamily="-96" charset="2"/>
              <a:buNone/>
              <a:tabLst>
                <a:tab pos="2400300" algn="l"/>
                <a:tab pos="3429000" algn="l"/>
                <a:tab pos="4521200" algn="l"/>
                <a:tab pos="6578600" algn="l"/>
              </a:tabLst>
            </a:pPr>
            <a:r>
              <a:rPr lang="en-US" sz="1800" dirty="0">
                <a:latin typeface="Calibri" pitchFamily="-96" charset="0"/>
              </a:rPr>
              <a:t>Extended	</a:t>
            </a:r>
            <a:r>
              <a:rPr lang="en-US" sz="1800" b="1" dirty="0">
                <a:latin typeface="Courier New" pitchFamily="-96" charset="0"/>
              </a:rPr>
              <a:t>t</a:t>
            </a:r>
            <a:r>
              <a:rPr lang="en-US" sz="1800" dirty="0">
                <a:latin typeface="Calibri" pitchFamily="-96" charset="0"/>
              </a:rPr>
              <a:t>	10/12/16	</a:t>
            </a:r>
            <a:r>
              <a:rPr lang="en-US" sz="1800" b="1" dirty="0">
                <a:latin typeface="Courier New" pitchFamily="-96" charset="0"/>
              </a:rPr>
              <a:t>long double</a:t>
            </a:r>
          </a:p>
        </p:txBody>
      </p:sp>
    </p:spTree>
    <p:extLst>
      <p:ext uri="{BB962C8B-B14F-4D97-AF65-F5344CB8AC3E}">
        <p14:creationId xmlns:p14="http://schemas.microsoft.com/office/powerpoint/2010/main" val="590827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organization within a process</a:t>
            </a:r>
            <a:endParaRPr lang="en-US" dirty="0"/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addressing and ordering of multi-byte data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Addressing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Byte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structures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 in arrays/structures vs. single multi-byte data elements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8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 b="1">
                <a:latin typeface="Calibri" pitchFamily="-96" charset="0"/>
              </a:rPr>
              <a:t>  </a:t>
            </a:r>
            <a:r>
              <a:rPr lang="en-US" b="1">
                <a:latin typeface="Courier New" pitchFamily="-96" charset="0"/>
              </a:rPr>
              <a:t>A[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 b="1">
                <a:latin typeface="Courier New" pitchFamily="-96" charset="0"/>
              </a:rPr>
              <a:t>];</a:t>
            </a:r>
            <a:endParaRPr lang="en-US" b="1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Array of data 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and length </a:t>
            </a:r>
            <a:r>
              <a:rPr lang="en-US" i="1">
                <a:latin typeface="Calibri" pitchFamily="-96" charset="0"/>
              </a:rPr>
              <a:t>L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Contiguously allocated region of </a:t>
            </a:r>
            <a:r>
              <a:rPr lang="en-US" i="1">
                <a:latin typeface="Calibri" pitchFamily="-96" charset="0"/>
              </a:rPr>
              <a:t>L</a:t>
            </a:r>
            <a:r>
              <a:rPr lang="en-US">
                <a:latin typeface="Calibri" pitchFamily="-96" charset="0"/>
              </a:rPr>
              <a:t> * </a:t>
            </a:r>
            <a:r>
              <a:rPr lang="en-US" b="1">
                <a:latin typeface="Courier New" pitchFamily="-96" charset="0"/>
              </a:rPr>
              <a:t>sizeof</a:t>
            </a:r>
            <a:r>
              <a:rPr lang="en-US">
                <a:latin typeface="Courier New" pitchFamily="-96" charset="0"/>
              </a:rPr>
              <a:t>(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ourier New" pitchFamily="-96" charset="0"/>
              </a:rPr>
              <a:t>)</a:t>
            </a:r>
            <a:r>
              <a:rPr lang="en-US">
                <a:latin typeface="Calibri" pitchFamily="-96" charset="0"/>
              </a:rPr>
              <a:t> bytes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45281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500438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267200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335463"/>
            <a:ext cx="6399213" cy="747712"/>
            <a:chOff x="2515700" y="4343402"/>
            <a:chExt cx="6399700" cy="747713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148263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57400" y="601980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+ 24</a:t>
              </a:r>
              <a:endParaRPr lang="en-US" sz="1600" b="0" i="1">
                <a:latin typeface="Calibri" pitchFamily="-96" charset="0"/>
              </a:endParaRPr>
            </a:p>
          </p:txBody>
        </p:sp>
      </p:grpSp>
      <p:grpSp>
        <p:nvGrpSpPr>
          <p:cNvPr id="96" name="Group 95"/>
          <p:cNvGrpSpPr>
            <a:grpSpLocks/>
          </p:cNvGrpSpPr>
          <p:nvPr/>
        </p:nvGrpSpPr>
        <p:grpSpPr bwMode="auto">
          <a:xfrm>
            <a:off x="2057400" y="5186363"/>
            <a:ext cx="3505200" cy="731837"/>
            <a:chOff x="2514600" y="5257800"/>
            <a:chExt cx="3505200" cy="732254"/>
          </a:xfrm>
        </p:grpSpPr>
        <p:grpSp>
          <p:nvGrpSpPr>
            <p:cNvPr id="56334" name="Group 64"/>
            <p:cNvGrpSpPr>
              <a:grpSpLocks/>
            </p:cNvGrpSpPr>
            <p:nvPr/>
          </p:nvGrpSpPr>
          <p:grpSpPr bwMode="auto">
            <a:xfrm>
              <a:off x="2743200" y="5257800"/>
              <a:ext cx="2743200" cy="228600"/>
              <a:chOff x="2016" y="3744"/>
              <a:chExt cx="1728" cy="144"/>
            </a:xfrm>
          </p:grpSpPr>
          <p:sp>
            <p:nvSpPr>
              <p:cNvPr id="301121" name="Rectangle 65"/>
              <p:cNvSpPr>
                <a:spLocks noChangeArrowheads="1"/>
              </p:cNvSpPr>
              <p:nvPr/>
            </p:nvSpPr>
            <p:spPr bwMode="auto">
              <a:xfrm>
                <a:off x="2016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2" name="Rectangle 66"/>
              <p:cNvSpPr>
                <a:spLocks noChangeArrowheads="1"/>
              </p:cNvSpPr>
              <p:nvPr/>
            </p:nvSpPr>
            <p:spPr bwMode="auto">
              <a:xfrm>
                <a:off x="2592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23" name="Rectangle 67"/>
              <p:cNvSpPr>
                <a:spLocks noChangeArrowheads="1"/>
              </p:cNvSpPr>
              <p:nvPr/>
            </p:nvSpPr>
            <p:spPr bwMode="auto">
              <a:xfrm>
                <a:off x="3168" y="3744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35" name="Text Box 68"/>
            <p:cNvSpPr txBox="1">
              <a:spLocks noChangeArrowheads="1"/>
            </p:cNvSpPr>
            <p:nvPr/>
          </p:nvSpPr>
          <p:spPr bwMode="auto">
            <a:xfrm>
              <a:off x="2514600" y="5639017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36" name="Text Box 69"/>
            <p:cNvSpPr txBox="1">
              <a:spLocks noChangeArrowheads="1"/>
            </p:cNvSpPr>
            <p:nvPr/>
          </p:nvSpPr>
          <p:spPr bwMode="auto">
            <a:xfrm>
              <a:off x="32004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37" name="Line 70"/>
            <p:cNvSpPr>
              <a:spLocks noChangeShapeType="1"/>
            </p:cNvSpPr>
            <p:nvPr/>
          </p:nvSpPr>
          <p:spPr bwMode="auto">
            <a:xfrm flipV="1">
              <a:off x="2743200" y="5472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Line 71"/>
            <p:cNvSpPr>
              <a:spLocks noChangeShapeType="1"/>
            </p:cNvSpPr>
            <p:nvPr/>
          </p:nvSpPr>
          <p:spPr bwMode="auto">
            <a:xfrm flipV="1">
              <a:off x="36576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Text Box 72"/>
            <p:cNvSpPr txBox="1">
              <a:spLocks noChangeArrowheads="1"/>
            </p:cNvSpPr>
            <p:nvPr/>
          </p:nvSpPr>
          <p:spPr bwMode="auto">
            <a:xfrm>
              <a:off x="41148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0" name="Line 73"/>
            <p:cNvSpPr>
              <a:spLocks noChangeShapeType="1"/>
            </p:cNvSpPr>
            <p:nvPr/>
          </p:nvSpPr>
          <p:spPr bwMode="auto">
            <a:xfrm flipV="1">
              <a:off x="45720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1" name="Text Box 114"/>
            <p:cNvSpPr txBox="1">
              <a:spLocks noChangeArrowheads="1"/>
            </p:cNvSpPr>
            <p:nvPr/>
          </p:nvSpPr>
          <p:spPr bwMode="auto">
            <a:xfrm>
              <a:off x="5029200" y="5653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42" name="Line 115"/>
            <p:cNvSpPr>
              <a:spLocks noChangeShapeType="1"/>
            </p:cNvSpPr>
            <p:nvPr/>
          </p:nvSpPr>
          <p:spPr bwMode="auto">
            <a:xfrm flipV="1">
              <a:off x="5486400" y="5486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75" name="Text Box 119"/>
          <p:cNvSpPr txBox="1">
            <a:spLocks noChangeArrowheads="1"/>
          </p:cNvSpPr>
          <p:nvPr/>
        </p:nvSpPr>
        <p:spPr bwMode="auto">
          <a:xfrm>
            <a:off x="5259388" y="5148263"/>
            <a:ext cx="523875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IA32</a:t>
            </a:r>
          </a:p>
        </p:txBody>
      </p:sp>
      <p:sp>
        <p:nvSpPr>
          <p:cNvPr id="301176" name="Text Box 120"/>
          <p:cNvSpPr txBox="1">
            <a:spLocks noChangeArrowheads="1"/>
          </p:cNvSpPr>
          <p:nvPr/>
        </p:nvSpPr>
        <p:spPr bwMode="auto">
          <a:xfrm>
            <a:off x="8023225" y="5980113"/>
            <a:ext cx="730250" cy="366712"/>
          </a:xfrm>
          <a:prstGeom prst="rect">
            <a:avLst/>
          </a:prstGeom>
          <a:solidFill>
            <a:srgbClr val="990000"/>
          </a:solidFill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solidFill>
                  <a:schemeClr val="bg1"/>
                </a:solidFill>
                <a:latin typeface="Calibri" pitchFamily="-96" charset="0"/>
              </a:rPr>
              <a:t>x86-64</a:t>
            </a:r>
          </a:p>
        </p:txBody>
      </p:sp>
    </p:spTree>
    <p:extLst>
      <p:ext uri="{BB962C8B-B14F-4D97-AF65-F5344CB8AC3E}">
        <p14:creationId xmlns:p14="http://schemas.microsoft.com/office/powerpoint/2010/main" val="98530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endParaRPr lang="en-US" sz="1800" dirty="0">
              <a:latin typeface="Calibri" pitchFamily="-96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+ 4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&amp;</a:t>
            </a: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</a:t>
            </a:r>
            <a:r>
              <a:rPr lang="en-US" sz="1800" dirty="0">
                <a:latin typeface="Calibri" pitchFamily="-96" charset="0"/>
              </a:rPr>
              <a:t> + 8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dirty="0">
                <a:latin typeface="Calibri" pitchFamily="-96" charset="0"/>
              </a:rPr>
              <a:t>5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i="1" dirty="0">
                <a:latin typeface="Calibri" pitchFamily="-96" charset="0"/>
              </a:rPr>
              <a:t>x </a:t>
            </a:r>
            <a:r>
              <a:rPr lang="en-US" sz="1800" dirty="0">
                <a:latin typeface="Calibri" pitchFamily="-96" charset="0"/>
              </a:rPr>
              <a:t>+ 4</a:t>
            </a:r>
            <a:r>
              <a:rPr lang="en-US" sz="1800" i="1" dirty="0">
                <a:latin typeface="Calibri" pitchFamily="-96" charset="0"/>
              </a:rPr>
              <a:t> </a:t>
            </a:r>
            <a:r>
              <a:rPr lang="en-US" sz="1800" i="1" dirty="0" err="1">
                <a:latin typeface="Calibri" pitchFamily="-96" charset="0"/>
              </a:rPr>
              <a:t>i</a:t>
            </a:r>
            <a:endParaRPr lang="en-US" sz="1800" i="1" dirty="0">
              <a:latin typeface="Calibri" pitchFamily="-96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int val[5];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5"/>
            <a:ext cx="5334000" cy="750888"/>
            <a:chOff x="2514600" y="3429000"/>
            <a:chExt cx="5334000" cy="771141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10495"/>
              <a:ext cx="396875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+ 4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+ 8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+ 12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+ 16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766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 i="1">
                  <a:latin typeface="Calibri" pitchFamily="-96" charset="0"/>
                </a:rPr>
                <a:t>x </a:t>
              </a:r>
              <a:r>
                <a:rPr lang="en-US" sz="1800" b="0">
                  <a:latin typeface="Calibri" pitchFamily="-96" charset="0"/>
                </a:rPr>
                <a:t>+ 20</a:t>
              </a:r>
              <a:endParaRPr lang="en-US" sz="1800" b="0" i="1">
                <a:latin typeface="Calibri" pitchFamily="-96" charset="0"/>
              </a:endParaRP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1448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556250"/>
            <a:ext cx="8382000" cy="1377950"/>
          </a:xfrm>
        </p:spPr>
        <p:txBody>
          <a:bodyPr/>
          <a:lstStyle/>
          <a:p>
            <a:r>
              <a:rPr lang="en-US" sz="2000" smtClean="0">
                <a:latin typeface="Calibri" pitchFamily="-96" charset="0"/>
              </a:rPr>
              <a:t>Declaration “</a:t>
            </a:r>
            <a:r>
              <a:rPr lang="en-US" sz="2000" smtClean="0">
                <a:latin typeface="Courier New" pitchFamily="-96" charset="0"/>
              </a:rPr>
              <a:t>zip_dig cmu</a:t>
            </a:r>
            <a:r>
              <a:rPr lang="en-US" sz="2000" smtClean="0">
                <a:latin typeface="Calibri" pitchFamily="-96" charset="0"/>
              </a:rPr>
              <a:t>” equivalent to “</a:t>
            </a:r>
            <a:r>
              <a:rPr lang="en-US" sz="2000" smtClean="0">
                <a:latin typeface="Courier New" pitchFamily="-96" charset="0"/>
              </a:rPr>
              <a:t>int cmu[5]</a:t>
            </a:r>
            <a:r>
              <a:rPr lang="en-US" sz="2000" smtClean="0">
                <a:latin typeface="Calibri" pitchFamily="-96" charset="0"/>
              </a:rPr>
              <a:t>”</a:t>
            </a:r>
          </a:p>
          <a:p>
            <a:r>
              <a:rPr lang="en-US" sz="2000" smtClean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smtClean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000108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 smtClean="0">
                <a:latin typeface="Courier New" pitchFamily="-96" charset="0"/>
              </a:rPr>
              <a:t>typedef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[ZLEN];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2932113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2979738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733800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781425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572000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ucb</a:t>
            </a:r>
            <a:r>
              <a:rPr lang="en-US" sz="1800" dirty="0" smtClean="0">
                <a:latin typeface="Courier New" pitchFamily="-96" charset="0"/>
              </a:rPr>
              <a:t>;</a:t>
            </a:r>
            <a:endParaRPr lang="en-US" sz="1800" dirty="0">
              <a:latin typeface="Courier New" pitchFamily="-96" charset="0"/>
            </a:endParaRP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619625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056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3810000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%edx</a:t>
            </a:r>
            <a:r>
              <a:rPr lang="en-US" sz="2000" smtClean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Register </a:t>
            </a:r>
            <a:r>
              <a:rPr lang="en-US" sz="2000" smtClean="0">
                <a:latin typeface="Courier New" pitchFamily="-96" charset="0"/>
              </a:rPr>
              <a:t>%eax</a:t>
            </a:r>
            <a:r>
              <a:rPr lang="en-US" sz="2000" smtClean="0">
                <a:latin typeface="Calibri" pitchFamily="-96" charset="0"/>
              </a:rPr>
              <a:t> contains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Desired digit at </a:t>
            </a:r>
            <a:br>
              <a:rPr lang="en-US" sz="2000" smtClean="0">
                <a:latin typeface="Calibri" pitchFamily="-96" charset="0"/>
              </a:rPr>
            </a:br>
            <a:r>
              <a:rPr lang="en-US" sz="2000" smtClean="0">
                <a:latin typeface="Courier New" pitchFamily="-96" charset="0"/>
              </a:rPr>
              <a:t>4*%eax + %edx</a:t>
            </a:r>
            <a:endParaRPr lang="en-US" sz="2000" smtClean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smtClean="0">
                <a:latin typeface="Calibri" pitchFamily="-96" charset="0"/>
              </a:rPr>
              <a:t>Use memory reference </a:t>
            </a:r>
            <a:r>
              <a:rPr lang="en-US" sz="2000" smtClean="0">
                <a:latin typeface="Courier New" pitchFamily="-96" charset="0"/>
              </a:rPr>
              <a:t>(%edx,%eax,4)</a:t>
            </a:r>
            <a:endParaRPr lang="en-US" sz="2000" smtClean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429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int get_digit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(zip_dig z, int dig)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return z[dig];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527050" y="4876800"/>
            <a:ext cx="511175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%edx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  # %eax = dig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>
                <a:latin typeface="Courier New" pitchFamily="-96" charset="0"/>
              </a:rPr>
              <a:t>	movl (%edx,%eax,4),%eax  # z[dig]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75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IA32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902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.L4: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(%edx,%eax,4)	#   z[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$5,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i:5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.L4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for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&lt; ZLEN;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z[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  <a:endParaRPr lang="en-US" sz="1800" dirty="0">
              <a:latin typeface="Courier New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7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Pointer </a:t>
            </a:r>
            <a:r>
              <a:rPr lang="en-US" dirty="0">
                <a:latin typeface="Calibri" pitchFamily="-96" charset="0"/>
              </a:rPr>
              <a:t>Loop </a:t>
            </a:r>
            <a:r>
              <a:rPr lang="en-US" dirty="0" smtClean="0">
                <a:latin typeface="Calibri" pitchFamily="-96" charset="0"/>
              </a:rPr>
              <a:t>Example </a:t>
            </a:r>
            <a:r>
              <a:rPr lang="en-US" dirty="0">
                <a:latin typeface="Calibri" pitchFamily="-96" charset="0"/>
              </a:rPr>
              <a:t>(IA32)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4282" y="1214422"/>
            <a:ext cx="4038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zincr_p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 = </a:t>
            </a:r>
            <a:r>
              <a:rPr lang="en-US" sz="1800" dirty="0" err="1" smtClean="0">
                <a:latin typeface="Courier New" pitchFamily="-96" charset="0"/>
              </a:rPr>
              <a:t>z+ZLEN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(*z)++;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z++;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(z != </a:t>
            </a:r>
            <a:r>
              <a:rPr lang="en-US" sz="1800" dirty="0" err="1" smtClean="0">
                <a:latin typeface="Courier New" pitchFamily="-96" charset="0"/>
              </a:rPr>
              <a:t>zend</a:t>
            </a:r>
            <a:r>
              <a:rPr lang="en-US" sz="1800" dirty="0" smtClean="0">
                <a:latin typeface="Courier New" pitchFamily="-96" charset="0"/>
              </a:rPr>
              <a:t>);  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29190" y="1038225"/>
            <a:ext cx="4038600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-96" charset="0"/>
              </a:rPr>
              <a:t>void </a:t>
            </a:r>
            <a:r>
              <a:rPr lang="en-US" sz="1800" dirty="0" err="1" smtClean="0">
                <a:latin typeface="Courier New" pitchFamily="-96" charset="0"/>
              </a:rPr>
              <a:t>zincr_v</a:t>
            </a:r>
            <a:r>
              <a:rPr lang="en-US" sz="1800" dirty="0" smtClean="0">
                <a:latin typeface="Courier New" pitchFamily="-96" charset="0"/>
              </a:rPr>
              <a:t>(</a:t>
            </a:r>
            <a:r>
              <a:rPr lang="en-US" sz="1800" dirty="0" err="1" smtClean="0">
                <a:latin typeface="Courier New" pitchFamily="-96" charset="0"/>
              </a:rPr>
              <a:t>zip_dig</a:t>
            </a:r>
            <a:r>
              <a:rPr lang="en-US" sz="1800" dirty="0" smtClean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void *</a:t>
            </a:r>
            <a:r>
              <a:rPr lang="en-US" sz="1800" dirty="0" err="1" smtClean="0">
                <a:latin typeface="Courier New" pitchFamily="-96" charset="0"/>
              </a:rPr>
              <a:t>vz</a:t>
            </a:r>
            <a:r>
              <a:rPr lang="en-US" sz="1800" dirty="0" smtClean="0">
                <a:latin typeface="Courier New" pitchFamily="-96" charset="0"/>
              </a:rPr>
              <a:t> = z;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= 0;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do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(*((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*) (</a:t>
            </a:r>
            <a:r>
              <a:rPr lang="en-US" sz="1800" dirty="0" err="1" smtClean="0">
                <a:latin typeface="Courier New" pitchFamily="-96" charset="0"/>
              </a:rPr>
              <a:t>vz+i</a:t>
            </a:r>
            <a:r>
              <a:rPr lang="en-US" sz="1800" dirty="0" smtClean="0">
                <a:latin typeface="Courier New" pitchFamily="-96" charset="0"/>
              </a:rPr>
              <a:t>)))++;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 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+= ISIZE;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} while (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 != ISIZE*ZLEN);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}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28662" y="4143380"/>
            <a:ext cx="6705600" cy="202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z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.L8:		# loop: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$1, 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edx,%eax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	#   Increment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vz+i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$4,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+=  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cmpl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$20,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  Compare i:20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.L8	#   if !=,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4252882" y="1928802"/>
            <a:ext cx="676308" cy="357190"/>
          </a:xfrm>
          <a:prstGeom prst="rightArrow">
            <a:avLst/>
          </a:prstGeom>
          <a:solidFill>
            <a:srgbClr val="C0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0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“</a:t>
            </a:r>
            <a:r>
              <a:rPr lang="en-US" smtClean="0">
                <a:latin typeface="Courier New" pitchFamily="-96" charset="0"/>
              </a:rPr>
              <a:t>zip_dig pgh[4]</a:t>
            </a:r>
            <a:r>
              <a:rPr lang="en-US" smtClean="0">
                <a:latin typeface="Calibri" pitchFamily="-96" charset="0"/>
              </a:rPr>
              <a:t>” equivalent to “</a:t>
            </a:r>
            <a:r>
              <a:rPr lang="en-US" smtClean="0">
                <a:latin typeface="Courier New" pitchFamily="-96" charset="0"/>
              </a:rPr>
              <a:t>int pgh[4][5]</a:t>
            </a:r>
            <a:r>
              <a:rPr lang="en-US" smtClean="0">
                <a:latin typeface="Calibri" pitchFamily="-96" charset="0"/>
              </a:rPr>
              <a:t>”</a:t>
            </a:r>
          </a:p>
          <a:p>
            <a:pPr lvl="1"/>
            <a:r>
              <a:rPr lang="en-US" smtClean="0">
                <a:latin typeface="Calibri" pitchFamily="-96" charset="0"/>
              </a:rPr>
              <a:t>Variable </a:t>
            </a:r>
            <a:r>
              <a:rPr lang="en-US" b="1" smtClean="0">
                <a:latin typeface="Courier New" pitchFamily="-96" charset="0"/>
              </a:rPr>
              <a:t>pgh</a:t>
            </a:r>
            <a:r>
              <a:rPr lang="en-US" smtClean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smtClean="0">
                <a:latin typeface="Calibri" pitchFamily="-96" charset="0"/>
              </a:rPr>
              <a:t>Each element is an array of 5 </a:t>
            </a:r>
            <a:r>
              <a:rPr lang="en-US" b="1" smtClean="0">
                <a:latin typeface="Courier New" pitchFamily="-96" charset="0"/>
              </a:rPr>
              <a:t>int</a:t>
            </a:r>
            <a:r>
              <a:rPr lang="en-US" smtClean="0">
                <a:latin typeface="Calibri" pitchFamily="-96" charset="0"/>
              </a:rPr>
              <a:t>’s, allocated contiguously</a:t>
            </a:r>
          </a:p>
          <a:p>
            <a:r>
              <a:rPr lang="en-US" smtClean="0">
                <a:latin typeface="Calibri" pitchFamily="-96" charset="0"/>
              </a:rPr>
              <a:t>“Row-Major” ordering of all elements guaranteed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533400" y="1298575"/>
            <a:ext cx="49244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5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 smtClean="0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  </a:t>
            </a:r>
            <a:r>
              <a:rPr lang="en-US" b="1">
                <a:latin typeface="Courier New" pitchFamily="-96" charset="0"/>
              </a:rPr>
              <a:t>A</a:t>
            </a:r>
            <a:r>
              <a:rPr lang="en-US">
                <a:latin typeface="Courier New" pitchFamily="-96" charset="0"/>
              </a:rPr>
              <a:t>[</a:t>
            </a:r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ourier New" pitchFamily="-96" charset="0"/>
              </a:rPr>
              <a:t>][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ourier New" pitchFamily="-96" charset="0"/>
              </a:rPr>
              <a:t>];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>
                <a:latin typeface="Calibri" pitchFamily="-96" charset="0"/>
              </a:rPr>
              <a:t>2D array of data type </a:t>
            </a:r>
            <a:r>
              <a:rPr lang="en-US" i="1">
                <a:latin typeface="Calibri" pitchFamily="-96" charset="0"/>
              </a:rPr>
              <a:t>T</a:t>
            </a:r>
            <a:endParaRPr lang="en-US">
              <a:latin typeface="Calibri" pitchFamily="-96" charset="0"/>
            </a:endParaRP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rows, </a:t>
            </a:r>
            <a:r>
              <a:rPr lang="en-US" i="1">
                <a:latin typeface="Calibri" pitchFamily="-96" charset="0"/>
              </a:rPr>
              <a:t>C</a:t>
            </a:r>
            <a:r>
              <a:rPr lang="en-US">
                <a:latin typeface="Calibri" pitchFamily="-96" charset="0"/>
              </a:rPr>
              <a:t> columns</a:t>
            </a:r>
          </a:p>
          <a:p>
            <a:pPr lvl="1"/>
            <a:r>
              <a:rPr lang="en-US">
                <a:latin typeface="Calibri" pitchFamily="-96" charset="0"/>
              </a:rPr>
              <a:t>Type </a:t>
            </a:r>
            <a:r>
              <a:rPr lang="en-US" i="1">
                <a:latin typeface="Calibri" pitchFamily="-96" charset="0"/>
              </a:rPr>
              <a:t>T</a:t>
            </a:r>
            <a:r>
              <a:rPr lang="en-US">
                <a:latin typeface="Calibri" pitchFamily="-96" charset="0"/>
              </a:rPr>
              <a:t> element requires </a:t>
            </a:r>
            <a:r>
              <a:rPr lang="en-US" i="1">
                <a:latin typeface="Calibri" pitchFamily="-96" charset="0"/>
              </a:rPr>
              <a:t>K</a:t>
            </a:r>
            <a:r>
              <a:rPr lang="en-US">
                <a:latin typeface="Calibri" pitchFamily="-96" charset="0"/>
              </a:rPr>
              <a:t> bytes</a:t>
            </a:r>
          </a:p>
          <a:p>
            <a:r>
              <a:rPr lang="en-US">
                <a:latin typeface="Calibri" pitchFamily="-96" charset="0"/>
              </a:rPr>
              <a:t>Array Size</a:t>
            </a:r>
          </a:p>
          <a:p>
            <a:pPr lvl="1"/>
            <a:r>
              <a:rPr lang="en-US" i="1">
                <a:latin typeface="Calibri" pitchFamily="-96" charset="0"/>
              </a:rPr>
              <a:t>R</a:t>
            </a:r>
            <a:r>
              <a:rPr lang="en-US">
                <a:latin typeface="Calibri" pitchFamily="-96" charset="0"/>
              </a:rPr>
              <a:t> * </a:t>
            </a:r>
            <a:r>
              <a:rPr lang="en-US" i="1">
                <a:latin typeface="Calibri" pitchFamily="-96" charset="0"/>
              </a:rPr>
              <a:t>C </a:t>
            </a:r>
            <a:r>
              <a:rPr lang="en-US">
                <a:latin typeface="Calibri" pitchFamily="-96" charset="0"/>
              </a:rPr>
              <a:t>* </a:t>
            </a:r>
            <a:r>
              <a:rPr lang="en-US" i="1">
                <a:latin typeface="Calibri" pitchFamily="-96" charset="0"/>
              </a:rPr>
              <a:t>K </a:t>
            </a:r>
            <a:r>
              <a:rPr lang="en-US">
                <a:latin typeface="Calibri" pitchFamily="-96" charset="0"/>
              </a:rPr>
              <a:t>bytes</a:t>
            </a:r>
          </a:p>
          <a:p>
            <a:r>
              <a:rPr lang="en-US">
                <a:latin typeface="Calibri" pitchFamily="-96" charset="0"/>
              </a:rPr>
              <a:t>Arrangement</a:t>
            </a:r>
          </a:p>
          <a:p>
            <a:pPr lvl="1"/>
            <a:r>
              <a:rPr lang="en-US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85775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257800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324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324600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  <p:extLst>
      <p:ext uri="{BB962C8B-B14F-4D97-AF65-F5344CB8AC3E}">
        <p14:creationId xmlns:p14="http://schemas.microsoft.com/office/powerpoint/2010/main" val="387211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process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Memory </a:t>
            </a:r>
            <a:r>
              <a:rPr lang="en-US" dirty="0"/>
              <a:t>addressing and ordering of multi-byte data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Addressing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Byte ordering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Arrays</a:t>
            </a:r>
          </a:p>
          <a:p>
            <a:pPr lvl="1"/>
            <a:r>
              <a:rPr lang="en-US" dirty="0"/>
              <a:t>Data structures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 in arrays/structures vs. single multi-byte data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elements</a:t>
            </a:r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5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Allocation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Concept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Contiguously-allocated region of memory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Refer to members within structure by names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Members may be of different types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4083056" y="1196752"/>
            <a:ext cx="2191642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-96" charset="0"/>
              </a:rPr>
              <a:t>Memory Layout</a:t>
            </a: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31794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Recall:  Basic </a:t>
            </a:r>
            <a:r>
              <a:rPr lang="en-US" dirty="0"/>
              <a:t>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518795" y="2667000"/>
            <a:ext cx="8244205" cy="3581400"/>
          </a:xfrm>
        </p:spPr>
        <p:txBody>
          <a:bodyPr/>
          <a:lstStyle/>
          <a:p>
            <a:pPr eaLnBrk="1" hangingPunct="1"/>
            <a:r>
              <a:rPr lang="en-US" dirty="0" smtClean="0"/>
              <a:t>Byte-Addressable Memory</a:t>
            </a:r>
            <a:endParaRPr lang="en-US" dirty="0"/>
          </a:p>
          <a:p>
            <a:pPr marL="552450" lvl="1" eaLnBrk="1" hangingPunct="1"/>
            <a:r>
              <a:rPr lang="en-US" dirty="0" smtClean="0"/>
              <a:t>Conceptually a very </a:t>
            </a:r>
            <a:r>
              <a:rPr lang="en-US" dirty="0"/>
              <a:t>large </a:t>
            </a:r>
            <a:r>
              <a:rPr lang="en-US" dirty="0" smtClean="0"/>
              <a:t>array, with a unique address for each byte</a:t>
            </a:r>
          </a:p>
          <a:p>
            <a:pPr marL="552450" lvl="1" eaLnBrk="1" hangingPunct="1"/>
            <a:r>
              <a:rPr lang="en-US" dirty="0" smtClean="0"/>
              <a:t>Processor width determines address range:</a:t>
            </a:r>
          </a:p>
          <a:p>
            <a:pPr marL="952500" lvl="2"/>
            <a:r>
              <a:rPr lang="en-US" dirty="0" smtClean="0"/>
              <a:t>32-bit processor has 2</a:t>
            </a:r>
            <a:r>
              <a:rPr lang="en-US" baseline="30000" dirty="0" smtClean="0"/>
              <a:t>32</a:t>
            </a:r>
            <a:r>
              <a:rPr lang="en-US" dirty="0" smtClean="0"/>
              <a:t> unique addresses</a:t>
            </a:r>
          </a:p>
          <a:p>
            <a:pPr marL="952500" lvl="2"/>
            <a:r>
              <a:rPr lang="en-US" dirty="0" smtClean="0"/>
              <a:t>64-bit </a:t>
            </a:r>
            <a:r>
              <a:rPr lang="en-US" dirty="0"/>
              <a:t>processor has </a:t>
            </a:r>
            <a:r>
              <a:rPr lang="en-US" dirty="0" smtClean="0"/>
              <a:t>2</a:t>
            </a:r>
            <a:r>
              <a:rPr lang="en-US" baseline="30000" dirty="0" smtClean="0"/>
              <a:t>64</a:t>
            </a:r>
            <a:r>
              <a:rPr lang="en-US" dirty="0" smtClean="0"/>
              <a:t> </a:t>
            </a:r>
            <a:r>
              <a:rPr lang="en-US" dirty="0"/>
              <a:t>unique </a:t>
            </a:r>
            <a:r>
              <a:rPr lang="en-US" dirty="0" smtClean="0"/>
              <a:t>addresses</a:t>
            </a:r>
          </a:p>
          <a:p>
            <a:pPr marL="952500" lvl="2"/>
            <a:endParaRPr lang="en-US" sz="1000" dirty="0" smtClean="0"/>
          </a:p>
          <a:p>
            <a:pPr marL="38100"/>
            <a:r>
              <a:rPr lang="en-US" i="1" dirty="0" smtClean="0">
                <a:solidFill>
                  <a:schemeClr val="accent2"/>
                </a:solidFill>
              </a:rPr>
              <a:t>Where does a given process reside in memory?</a:t>
            </a:r>
            <a:endParaRPr lang="en-US" i="1" dirty="0">
              <a:solidFill>
                <a:schemeClr val="accent2"/>
              </a:solidFill>
            </a:endParaRPr>
          </a:p>
          <a:p>
            <a:pPr marL="838200" lvl="2"/>
            <a:r>
              <a:rPr lang="en-US" dirty="0" smtClean="0"/>
              <a:t>depends upon the perspective…</a:t>
            </a:r>
          </a:p>
          <a:p>
            <a:pPr marL="1295400" lvl="3"/>
            <a:r>
              <a:rPr lang="en-US" dirty="0"/>
              <a:t>v</a:t>
            </a:r>
            <a:r>
              <a:rPr lang="en-US" dirty="0" smtClean="0"/>
              <a:t>irtual memory:	process can use most any virtual address</a:t>
            </a:r>
          </a:p>
          <a:p>
            <a:pPr marL="1295400" lvl="3"/>
            <a:r>
              <a:rPr lang="en-US" dirty="0" smtClean="0"/>
              <a:t>physical memory:	location controlled by OS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08125" y="1484582"/>
            <a:ext cx="6534152" cy="1030018"/>
            <a:chOff x="96" y="132"/>
            <a:chExt cx="4116" cy="648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 smtClean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19020000">
              <a:off x="96" y="132"/>
              <a:ext cx="756" cy="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0x00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19020000">
              <a:off x="3456" y="132"/>
              <a:ext cx="756" cy="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 smtClean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0xFF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7454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ChangeArrowheads="1"/>
          </p:cNvSpPr>
          <p:nvPr/>
        </p:nvSpPr>
        <p:spPr bwMode="auto">
          <a:xfrm>
            <a:off x="555625" y="1096981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3938588" y="4293096"/>
            <a:ext cx="3365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IA32 Assembly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57555" y="4721724"/>
            <a:ext cx="5753108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r</a:t>
            </a:r>
          </a:p>
          <a:p>
            <a:pPr eaLnBrk="0" hangingPunct="0">
              <a:tabLst>
                <a:tab pos="114300" algn="l"/>
                <a:tab pos="2913063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Mem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[r+12] 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2844" y="4307374"/>
            <a:ext cx="2968625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void 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set_i(struct rec *r,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    int val)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  r-&gt;i = val;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}</a:t>
            </a:r>
          </a:p>
        </p:txBody>
      </p:sp>
      <p:sp>
        <p:nvSpPr>
          <p:cNvPr id="117765" name="Rectangle 6"/>
          <p:cNvSpPr>
            <a:spLocks noGrp="1" noChangeArrowheads="1"/>
          </p:cNvSpPr>
          <p:nvPr>
            <p:ph type="title"/>
          </p:nvPr>
        </p:nvSpPr>
        <p:spPr>
          <a:xfrm>
            <a:off x="465138" y="457200"/>
            <a:ext cx="52451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Access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7926388" cy="22098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Structure Member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Pointer indicates first byte of structure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Access elements with offsets</a:t>
            </a:r>
          </a:p>
          <a:p>
            <a:pPr lvl="1"/>
            <a:endParaRPr lang="en-US" dirty="0" smtClean="0">
              <a:latin typeface="Calibri" pitchFamily="-96" charset="0"/>
            </a:endParaRPr>
          </a:p>
        </p:txBody>
      </p:sp>
      <p:sp>
        <p:nvSpPr>
          <p:cNvPr id="322570" name="Rectangle 10"/>
          <p:cNvSpPr>
            <a:spLocks noChangeArrowheads="1"/>
          </p:cNvSpPr>
          <p:nvPr/>
        </p:nvSpPr>
        <p:spPr bwMode="auto">
          <a:xfrm>
            <a:off x="5422900" y="1690021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22571" name="Rectangle 11"/>
          <p:cNvSpPr>
            <a:spLocks noChangeArrowheads="1"/>
          </p:cNvSpPr>
          <p:nvPr/>
        </p:nvSpPr>
        <p:spPr bwMode="auto">
          <a:xfrm>
            <a:off x="4083056" y="1690021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22572" name="Rectangle 12"/>
          <p:cNvSpPr>
            <a:spLocks noChangeArrowheads="1"/>
          </p:cNvSpPr>
          <p:nvPr/>
        </p:nvSpPr>
        <p:spPr bwMode="auto">
          <a:xfrm>
            <a:off x="5867400" y="1690021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2573" name="Rectangle 13"/>
          <p:cNvSpPr>
            <a:spLocks noChangeArrowheads="1"/>
          </p:cNvSpPr>
          <p:nvPr/>
        </p:nvSpPr>
        <p:spPr bwMode="auto">
          <a:xfrm>
            <a:off x="3889375" y="2105946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322574" name="Rectangle 14"/>
          <p:cNvSpPr>
            <a:spLocks noChangeArrowheads="1"/>
          </p:cNvSpPr>
          <p:nvPr/>
        </p:nvSpPr>
        <p:spPr bwMode="auto">
          <a:xfrm>
            <a:off x="5148282" y="2102761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322575" name="Rectangle 15"/>
          <p:cNvSpPr>
            <a:spLocks noChangeArrowheads="1"/>
          </p:cNvSpPr>
          <p:nvPr/>
        </p:nvSpPr>
        <p:spPr bwMode="auto">
          <a:xfrm>
            <a:off x="5638800" y="2105946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322576" name="Rectangle 16"/>
          <p:cNvSpPr>
            <a:spLocks noChangeArrowheads="1"/>
          </p:cNvSpPr>
          <p:nvPr/>
        </p:nvSpPr>
        <p:spPr bwMode="auto">
          <a:xfrm>
            <a:off x="6062663" y="208848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458537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306137" y="857232"/>
            <a:ext cx="92204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smtClean="0">
                <a:latin typeface="Courier New" pitchFamily="-96" charset="0"/>
              </a:rPr>
              <a:t>r+12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407632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92392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05259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950025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/>
              <a:t>Within structure:</a:t>
            </a:r>
          </a:p>
          <a:p>
            <a:pPr marL="552450" lvl="1"/>
            <a:r>
              <a:rPr lang="en-US"/>
              <a:t>Must satisfy each element’s alignment requirement</a:t>
            </a:r>
          </a:p>
          <a:p>
            <a:r>
              <a:rPr lang="en-US"/>
              <a:t>Overall structure placement</a:t>
            </a:r>
          </a:p>
          <a:p>
            <a:pPr marL="552450" lvl="1"/>
            <a:r>
              <a:rPr lang="en-US"/>
              <a:t>Each structure has alignment requirement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pPr marL="838200" lvl="2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/>
              <a:t> = Largest alignment of any element</a:t>
            </a:r>
          </a:p>
          <a:p>
            <a:pPr marL="552450" lvl="1"/>
            <a:r>
              <a:rPr lang="en-US"/>
              <a:t>Initial address &amp; structure length must be multiples of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/>
          </a:p>
          <a:p>
            <a:r>
              <a:rPr lang="en-US"/>
              <a:t>Example (under Windows or x86-64):</a:t>
            </a:r>
          </a:p>
          <a:p>
            <a:pPr marL="552450" lvl="1"/>
            <a:r>
              <a:rPr lang="en-US"/>
              <a:t>K = 8, due to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10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/>
              <a:t>Compute array offset 12i</a:t>
            </a:r>
          </a:p>
          <a:p>
            <a:pPr marL="552450" lvl="1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sizeof(S3)</a:t>
            </a:r>
            <a:r>
              <a:rPr lang="en-US"/>
              <a:t>, including alignment spacers</a:t>
            </a:r>
          </a:p>
          <a:p>
            <a:r>
              <a:rPr lang="en-US"/>
              <a:t>Element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/>
              <a:t> is at offset 8 within structure</a:t>
            </a:r>
          </a:p>
          <a:p>
            <a:r>
              <a:rPr lang="en-US"/>
              <a:t>Assembler gives offset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/>
          </a:p>
          <a:p>
            <a:pPr marL="552450" lvl="1"/>
            <a:r>
              <a:rPr lang="en-US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get_j(int idx)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a[idx].j;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%eax = 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leal (%eax,%eax,2),%eax # 3*idx</a:t>
            </a:r>
            <a:endParaRPr lang="en-US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movswl a+8(,%eax,4),%eax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639762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/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247650"/>
                <a:gridCol w="493712"/>
                <a:gridCol w="493713"/>
                <a:gridCol w="247650"/>
                <a:gridCol w="247650"/>
                <a:gridCol w="493712"/>
                <a:gridCol w="493713"/>
                <a:gridCol w="247650"/>
                <a:gridCol w="247650"/>
                <a:gridCol w="493712"/>
                <a:gridCol w="493713"/>
                <a:gridCol w="247650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a+12i+8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87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3983069" y="4929198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Get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sall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$2,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8(%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ebp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r+idx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*4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3810000" cy="14747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smtClean="0">
                <a:latin typeface="Courier New" pitchFamily="-96" charset="0"/>
              </a:rPr>
              <a:t>*</a:t>
            </a:r>
            <a:r>
              <a:rPr lang="en-US" sz="1800" dirty="0" err="1" smtClean="0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*r,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Arguments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+8]: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</a:t>
            </a:r>
          </a:p>
          <a:p>
            <a:pPr lvl="2"/>
            <a:r>
              <a:rPr lang="en-US" dirty="0" err="1" smtClean="0">
                <a:latin typeface="Calibri" pitchFamily="-96" charset="0"/>
              </a:rPr>
              <a:t>Mem</a:t>
            </a:r>
            <a:r>
              <a:rPr lang="en-US" dirty="0" smtClean="0">
                <a:latin typeface="Calibri" pitchFamily="-96" charset="0"/>
              </a:rPr>
              <a:t>[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%ebp</a:t>
            </a:r>
            <a:r>
              <a:rPr lang="en-US" dirty="0" smtClean="0">
                <a:latin typeface="Calibri" pitchFamily="-96" charset="0"/>
              </a:rPr>
              <a:t>+12]: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idx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>
              <a:latin typeface="Calibri" pitchFamily="-96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857232"/>
            <a:ext cx="14750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 err="1" smtClean="0">
                <a:latin typeface="Courier New" pitchFamily="-96" charset="0"/>
              </a:rPr>
              <a:t>r+idx</a:t>
            </a:r>
            <a:r>
              <a:rPr lang="en-US" dirty="0" smtClean="0">
                <a:latin typeface="Courier New" pitchFamily="-96" charset="0"/>
              </a:rPr>
              <a:t>*4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4795838" y="1238232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4643438" y="857232"/>
            <a:ext cx="366713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ourier New" pitchFamily="-96" charset="0"/>
              </a:rPr>
              <a:t>r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6161106" y="1658938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821262" y="1658938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6605606" y="1658938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627581" y="2074863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5886488" y="2071678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6377006" y="2074863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6800869" y="2057400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2937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19196" y="4898710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.L17:		# loop: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12(%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r-&gt;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ecx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(%edx,%eax,4)	# r-&gt;a[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i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] =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val</a:t>
            </a:r>
            <a:endParaRPr lang="en-US" sz="1800" dirty="0" smtClean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16(%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r = r-&gt;n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testl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edx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# Test r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 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	.L17	# If != 0 </a:t>
            </a:r>
            <a:r>
              <a:rPr lang="en-US" sz="1800" dirty="0" err="1" smtClean="0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en-US" sz="1800" dirty="0" smtClean="0">
                <a:latin typeface="Courier New" pitchFamily="49" charset="0"/>
                <a:ea typeface="+mn-ea"/>
                <a:cs typeface="+mn-cs"/>
              </a:rPr>
              <a:t> loop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 smtClean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  r = </a:t>
            </a:r>
            <a:r>
              <a:rPr lang="nn-NO" sz="1800" dirty="0" err="1" smtClean="0">
                <a:latin typeface="Courier New" pitchFamily="-96" charset="0"/>
              </a:rPr>
              <a:t>r-&gt;n</a:t>
            </a:r>
            <a:r>
              <a:rPr lang="nn-NO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 smtClean="0">
                <a:latin typeface="Courier New" pitchFamily="-96" charset="0"/>
              </a:rPr>
              <a:t>}</a:t>
            </a:r>
            <a:endParaRPr lang="nn-NO" sz="1800" dirty="0">
              <a:latin typeface="Courier New" pitchFamily="-96" charset="0"/>
            </a:endParaRP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Following Linked List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4775232" y="279449"/>
            <a:ext cx="2444739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>
                <a:latin typeface="Courier New" pitchFamily="-96" charset="0"/>
              </a:rPr>
              <a:t>a[3];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int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i</a:t>
            </a:r>
            <a:r>
              <a:rPr lang="en-US" sz="1800" dirty="0" smtClean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 smtClean="0">
                <a:latin typeface="Courier New" pitchFamily="-96" charset="0"/>
              </a:rPr>
              <a:t>  </a:t>
            </a:r>
            <a:r>
              <a:rPr lang="en-US" sz="1800" dirty="0" err="1" smtClean="0">
                <a:latin typeface="Courier New" pitchFamily="-96" charset="0"/>
              </a:rPr>
              <a:t>struct</a:t>
            </a:r>
            <a:r>
              <a:rPr lang="en-US" sz="1800" dirty="0" smtClean="0">
                <a:latin typeface="Courier New" pitchFamily="-96" charset="0"/>
              </a:rPr>
              <a:t> </a:t>
            </a:r>
            <a:r>
              <a:rPr lang="en-US" sz="1800" dirty="0" err="1" smtClean="0">
                <a:latin typeface="Courier New" pitchFamily="-96" charset="0"/>
              </a:rPr>
              <a:t>rec</a:t>
            </a:r>
            <a:r>
              <a:rPr lang="en-US" sz="1800" dirty="0" smtClean="0">
                <a:latin typeface="Courier New" pitchFamily="-96" charset="0"/>
              </a:rPr>
              <a:t> *n;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18296" y="2235200"/>
            <a:ext cx="431800" cy="431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>
                <a:latin typeface="Courier New" pitchFamily="-96" charset="0"/>
              </a:rPr>
              <a:t>i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178452" y="2235200"/>
            <a:ext cx="1346200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6962796" y="2235200"/>
            <a:ext cx="431800" cy="431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>
                <a:latin typeface="Courier New" pitchFamily="-96" charset="0"/>
              </a:rPr>
              <a:t>n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4984771" y="2651125"/>
            <a:ext cx="3333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0</a:t>
            </a: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243678" y="2647940"/>
            <a:ext cx="49051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 dirty="0" smtClean="0">
                <a:latin typeface="Courier New" pitchFamily="-96" charset="0"/>
              </a:rPr>
              <a:t>12</a:t>
            </a:r>
            <a:endParaRPr lang="en-US" sz="2000" dirty="0">
              <a:latin typeface="Courier New" pitchFamily="-96" charset="0"/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734196" y="2651125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16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158059" y="2633662"/>
            <a:ext cx="4857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Courier New" pitchFamily="-96" charset="0"/>
              </a:rPr>
              <a:t>20</a:t>
            </a:r>
          </a:p>
        </p:txBody>
      </p:sp>
      <p:sp>
        <p:nvSpPr>
          <p:cNvPr id="47" name="Freeform 16"/>
          <p:cNvSpPr>
            <a:spLocks/>
          </p:cNvSpPr>
          <p:nvPr/>
        </p:nvSpPr>
        <p:spPr bwMode="auto">
          <a:xfrm flipH="1">
            <a:off x="7188200" y="1873274"/>
            <a:ext cx="990600" cy="457200"/>
          </a:xfrm>
          <a:custGeom>
            <a:avLst/>
            <a:gdLst>
              <a:gd name="T0" fmla="*/ 624 w 624"/>
              <a:gd name="T1" fmla="*/ 288 h 288"/>
              <a:gd name="T2" fmla="*/ 576 w 624"/>
              <a:gd name="T3" fmla="*/ 0 h 288"/>
              <a:gd name="T4" fmla="*/ 96 w 624"/>
              <a:gd name="T5" fmla="*/ 0 h 288"/>
              <a:gd name="T6" fmla="*/ 0 w 624"/>
              <a:gd name="T7" fmla="*/ 144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288"/>
              <a:gd name="T14" fmla="*/ 624 w 62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288">
                <a:moveTo>
                  <a:pt x="624" y="288"/>
                </a:moveTo>
                <a:lnTo>
                  <a:pt x="576" y="0"/>
                </a:lnTo>
                <a:lnTo>
                  <a:pt x="96" y="0"/>
                </a:lnTo>
                <a:lnTo>
                  <a:pt x="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>
              <a:latin typeface="Calibri" pitchFamily="-96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V="1">
            <a:off x="5638800" y="26670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4800600" y="3048000"/>
            <a:ext cx="15240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 eaLnBrk="0" hangingPunct="0"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Calibri" pitchFamily="-96" charset="0"/>
              </a:rPr>
              <a:t>Element </a:t>
            </a:r>
            <a:r>
              <a:rPr lang="en-US">
                <a:latin typeface="Courier New" pitchFamily="-96" charset="0"/>
              </a:rPr>
              <a:t>i</a:t>
            </a:r>
            <a:endParaRPr lang="en-US">
              <a:solidFill>
                <a:schemeClr val="tx2"/>
              </a:solidFill>
              <a:latin typeface="Calibri" pitchFamily="-96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292600" y="3699508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Register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</a:rPr>
                        <a:t>Value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edx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ecx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30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process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Memory </a:t>
            </a:r>
            <a:r>
              <a:rPr lang="en-US" dirty="0"/>
              <a:t>addressing and ordering of multi-byte data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Addressing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Byte ordering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structures</a:t>
            </a:r>
          </a:p>
          <a:p>
            <a:pPr lvl="1"/>
            <a:r>
              <a:rPr lang="en-US" dirty="0"/>
              <a:t>Ordering in arrays/structures vs. single multi-byte data </a:t>
            </a:r>
            <a:r>
              <a:rPr lang="en-US" dirty="0" smtClean="0"/>
              <a:t>elements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5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Revisited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55763"/>
            <a:ext cx="8307387" cy="52022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endParaRPr lang="en-US" dirty="0"/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</a:t>
            </a:r>
          </a:p>
        </p:txBody>
      </p:sp>
    </p:spTree>
    <p:extLst>
      <p:ext uri="{BB962C8B-B14F-4D97-AF65-F5344CB8AC3E}">
        <p14:creationId xmlns:p14="http://schemas.microsoft.com/office/powerpoint/2010/main" val="1165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066800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76400" y="3357265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57265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676400" y="518160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8160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3581400" y="3124200"/>
            <a:ext cx="2209800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6580992" y="2819400"/>
            <a:ext cx="2182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 smtClean="0">
                <a:solidFill>
                  <a:srgbClr val="FF0000"/>
                </a:solidFill>
                <a:latin typeface="Calibri" pitchFamily="34" charset="0"/>
              </a:rPr>
              <a:t>addr</a:t>
            </a:r>
            <a:r>
              <a:rPr lang="en-US" b="0" i="1" dirty="0">
                <a:solidFill>
                  <a:srgbClr val="FF0000"/>
                </a:solidFill>
                <a:latin typeface="Calibri" pitchFamily="34" charset="0"/>
              </a:rPr>
              <a:t> increasing </a:t>
            </a:r>
            <a:endParaRPr lang="en-US" b="0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31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9" y="381000"/>
            <a:ext cx="5434182" cy="926397"/>
          </a:xfrm>
        </p:spPr>
        <p:txBody>
          <a:bodyPr/>
          <a:lstStyle/>
          <a:p>
            <a:r>
              <a:rPr lang="en-US" sz="3200" dirty="0" smtClean="0"/>
              <a:t>Virtual Address Space 		for IA32 (x86) Linux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123" y="1435655"/>
            <a:ext cx="5126477" cy="5269945"/>
          </a:xfrm>
        </p:spPr>
        <p:txBody>
          <a:bodyPr/>
          <a:lstStyle/>
          <a:p>
            <a:r>
              <a:rPr lang="en-US" i="1" dirty="0" smtClean="0">
                <a:solidFill>
                  <a:schemeClr val="accent2"/>
                </a:solidFill>
              </a:rPr>
              <a:t>All processes have the same uniform view of memory</a:t>
            </a:r>
          </a:p>
          <a:p>
            <a:r>
              <a:rPr lang="en-US" dirty="0" smtClean="0"/>
              <a:t>Stack</a:t>
            </a:r>
          </a:p>
          <a:p>
            <a:pPr lvl="1"/>
            <a:r>
              <a:rPr lang="en-US" sz="1800" dirty="0" smtClean="0"/>
              <a:t>Runtime stack (8MB limit)</a:t>
            </a:r>
          </a:p>
          <a:p>
            <a:pPr lvl="1"/>
            <a:r>
              <a:rPr lang="en-US" sz="1800" dirty="0" smtClean="0"/>
              <a:t>E. </a:t>
            </a:r>
            <a:r>
              <a:rPr lang="en-US" sz="1800" dirty="0" err="1" smtClean="0"/>
              <a:t>g</a:t>
            </a:r>
            <a:r>
              <a:rPr lang="en-US" sz="1800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sz="1800" dirty="0" smtClean="0"/>
              <a:t>Dynamically allocated storage</a:t>
            </a:r>
          </a:p>
          <a:p>
            <a:pPr lvl="1"/>
            <a:r>
              <a:rPr lang="en-US" sz="1800" dirty="0" smtClean="0"/>
              <a:t>When call  </a:t>
            </a:r>
            <a:r>
              <a:rPr lang="en-US" sz="1800" i="1" dirty="0" err="1" smtClean="0"/>
              <a:t>malloc</a:t>
            </a:r>
            <a:r>
              <a:rPr lang="en-US" sz="1800" i="1" dirty="0" smtClean="0"/>
              <a:t>()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calloc</a:t>
            </a:r>
            <a:r>
              <a:rPr lang="en-US" sz="1800" i="1" dirty="0" smtClean="0"/>
              <a:t>()</a:t>
            </a:r>
            <a:r>
              <a:rPr lang="en-US" sz="1800" dirty="0" smtClean="0"/>
              <a:t>, </a:t>
            </a:r>
            <a:r>
              <a:rPr lang="en-US" sz="1800" i="1" dirty="0" smtClean="0"/>
              <a:t>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sz="1800" dirty="0" smtClean="0"/>
              <a:t>Statically allocated data</a:t>
            </a:r>
          </a:p>
          <a:p>
            <a:pPr lvl="1"/>
            <a:r>
              <a:rPr lang="en-US" sz="1800" dirty="0" smtClean="0"/>
              <a:t>E.g., global variables, arrays, structures, etc.</a:t>
            </a:r>
            <a:endParaRPr lang="en-US" dirty="0" smtClean="0"/>
          </a:p>
          <a:p>
            <a:r>
              <a:rPr lang="en-US" dirty="0" smtClean="0"/>
              <a:t>Text</a:t>
            </a:r>
          </a:p>
          <a:p>
            <a:pPr lvl="1"/>
            <a:r>
              <a:rPr lang="en-US" sz="1800" dirty="0" smtClean="0"/>
              <a:t>Executable machine instructions</a:t>
            </a:r>
          </a:p>
          <a:p>
            <a:pPr lvl="1"/>
            <a:r>
              <a:rPr lang="en-US" sz="1800" dirty="0" smtClean="0"/>
              <a:t>Read-only data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52578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29475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294752" y="59436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885825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273175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</p:spTree>
    <p:extLst>
      <p:ext uri="{BB962C8B-B14F-4D97-AF65-F5344CB8AC3E}">
        <p14:creationId xmlns:p14="http://schemas.microsoft.com/office/powerpoint/2010/main" val="3208470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  <p:extLst>
      <p:ext uri="{BB962C8B-B14F-4D97-AF65-F5344CB8AC3E}">
        <p14:creationId xmlns:p14="http://schemas.microsoft.com/office/powerpoint/2010/main" val="25522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810000" y="1661467"/>
            <a:ext cx="2209800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09592" y="1356667"/>
            <a:ext cx="2182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 smtClean="0">
                <a:solidFill>
                  <a:srgbClr val="FF0000"/>
                </a:solidFill>
                <a:latin typeface="Calibri" pitchFamily="34" charset="0"/>
              </a:rPr>
              <a:t>addr</a:t>
            </a:r>
            <a:r>
              <a:rPr lang="en-US" b="0" i="1" dirty="0">
                <a:solidFill>
                  <a:srgbClr val="FF0000"/>
                </a:solidFill>
                <a:latin typeface="Calibri" pitchFamily="34" charset="0"/>
              </a:rPr>
              <a:t> increasing </a:t>
            </a:r>
            <a:endParaRPr lang="en-US" b="0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46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810000" y="1661467"/>
            <a:ext cx="2209800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09592" y="1356667"/>
            <a:ext cx="2182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 smtClean="0">
                <a:solidFill>
                  <a:srgbClr val="FF0000"/>
                </a:solidFill>
                <a:latin typeface="Calibri" pitchFamily="34" charset="0"/>
              </a:rPr>
              <a:t>addr</a:t>
            </a:r>
            <a:r>
              <a:rPr lang="en-US" b="0" i="1" dirty="0">
                <a:solidFill>
                  <a:srgbClr val="FF0000"/>
                </a:solidFill>
                <a:latin typeface="Calibri" pitchFamily="34" charset="0"/>
              </a:rPr>
              <a:t> increasing </a:t>
            </a:r>
            <a:endParaRPr lang="en-US" b="0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072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3810000" y="1661467"/>
            <a:ext cx="2209800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809592" y="1356667"/>
            <a:ext cx="2182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 err="1" smtClean="0">
                <a:solidFill>
                  <a:srgbClr val="FF0000"/>
                </a:solidFill>
                <a:latin typeface="Calibri" pitchFamily="34" charset="0"/>
              </a:rPr>
              <a:t>addr</a:t>
            </a:r>
            <a:r>
              <a:rPr lang="en-US" b="0" i="1" dirty="0">
                <a:solidFill>
                  <a:srgbClr val="FF0000"/>
                </a:solidFill>
                <a:latin typeface="Calibri" pitchFamily="34" charset="0"/>
              </a:rPr>
              <a:t> increasing </a:t>
            </a:r>
            <a:endParaRPr lang="en-US" b="0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7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105400" cy="4521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char big_array[1&lt;&lt;24];  /*  16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huge_array[1&lt;&lt;28]; /* 256 MB */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beyond;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char *p1, *p2, *p3, *p4;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useless() {  return 0; }</a:t>
            </a:r>
          </a:p>
          <a:p>
            <a:pPr eaLnBrk="0" hangingPunct="0"/>
            <a:endParaRPr lang="en-US" sz="1800">
              <a:latin typeface="Courier New" pitchFamily="49" charset="0"/>
            </a:endParaRPr>
          </a:p>
          <a:p>
            <a:pPr eaLnBrk="0" hangingPunct="0"/>
            <a:r>
              <a:rPr lang="en-US" sz="1800">
                <a:latin typeface="Courier New" pitchFamily="49" charset="0"/>
              </a:rPr>
              <a:t>int main()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p1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p2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p3 = malloc(1 &lt;&lt;28);  /* 256 MB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p4 = malloc(1 &lt;&lt; 8);  /* 256 B 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1274" name="Rectangle 25"/>
          <p:cNvSpPr>
            <a:spLocks noChangeArrowheads="1"/>
          </p:cNvSpPr>
          <p:nvPr/>
        </p:nvSpPr>
        <p:spPr bwMode="auto">
          <a:xfrm>
            <a:off x="7086600" y="5257800"/>
            <a:ext cx="1447800" cy="3048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1276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277" name="Line 35"/>
          <p:cNvSpPr>
            <a:spLocks noChangeShapeType="1"/>
          </p:cNvSpPr>
          <p:nvPr/>
        </p:nvSpPr>
        <p:spPr bwMode="auto">
          <a:xfrm flipV="1">
            <a:off x="7810500" y="5018088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7086600" y="202723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0538" y="6000750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943600" y="76200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0xFF…F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5980552" y="6262688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5980552" y="5943600"/>
            <a:ext cx="10118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0x08…0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858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5"/>
          <p:cNvSpPr>
            <a:spLocks noChangeArrowheads="1"/>
          </p:cNvSpPr>
          <p:nvPr/>
        </p:nvSpPr>
        <p:spPr bwMode="auto">
          <a:xfrm>
            <a:off x="2743200" y="4625975"/>
            <a:ext cx="1524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2743200" y="3505200"/>
            <a:ext cx="1524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3" name="Rectangle 25"/>
          <p:cNvSpPr>
            <a:spLocks noChangeArrowheads="1"/>
          </p:cNvSpPr>
          <p:nvPr/>
        </p:nvSpPr>
        <p:spPr bwMode="auto">
          <a:xfrm>
            <a:off x="2743200" y="2133600"/>
            <a:ext cx="1524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2294" name="Rectangle 25"/>
          <p:cNvSpPr>
            <a:spLocks noChangeArrowheads="1"/>
          </p:cNvSpPr>
          <p:nvPr/>
        </p:nvSpPr>
        <p:spPr bwMode="auto">
          <a:xfrm>
            <a:off x="2743200" y="2438400"/>
            <a:ext cx="1524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98475"/>
            <a:ext cx="6578600" cy="573088"/>
          </a:xfrm>
        </p:spPr>
        <p:txBody>
          <a:bodyPr/>
          <a:lstStyle/>
          <a:p>
            <a:r>
              <a:rPr lang="en-US" dirty="0"/>
              <a:t>Addresses </a:t>
            </a:r>
            <a:r>
              <a:rPr lang="en-US" dirty="0" smtClean="0"/>
              <a:t>in IA32 (x86)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457200" y="2120900"/>
            <a:ext cx="4265613" cy="3136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esp</a:t>
            </a:r>
            <a:r>
              <a:rPr lang="en-US" sz="1800" dirty="0">
                <a:latin typeface="Courier New" pitchFamily="49" charset="0"/>
              </a:rPr>
              <a:t>	0xffffbcd0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p3 	0x65586008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p1 	0x55585008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p4	0x1904a110 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p2	0x1904a008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&amp;p2	0x18049760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0x08049744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0x18049780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0x08049760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main()	0x080483c6</a:t>
            </a:r>
          </a:p>
          <a:p>
            <a:pPr eaLnBrk="0" hangingPunct="0">
              <a:tabLst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0x08049744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53340" name="Text Box 60"/>
          <p:cNvSpPr txBox="1">
            <a:spLocks noChangeArrowheads="1"/>
          </p:cNvSpPr>
          <p:nvPr/>
        </p:nvSpPr>
        <p:spPr bwMode="auto">
          <a:xfrm>
            <a:off x="496888" y="1217613"/>
            <a:ext cx="2474912" cy="460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32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2303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2304" name="Rectangle 25"/>
          <p:cNvSpPr>
            <a:spLocks noChangeArrowheads="1"/>
          </p:cNvSpPr>
          <p:nvPr/>
        </p:nvSpPr>
        <p:spPr bwMode="auto">
          <a:xfrm>
            <a:off x="70866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2306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2307" name="Line 35"/>
          <p:cNvSpPr>
            <a:spLocks noChangeShapeType="1"/>
          </p:cNvSpPr>
          <p:nvPr/>
        </p:nvSpPr>
        <p:spPr bwMode="auto">
          <a:xfrm flipV="1">
            <a:off x="78105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2310" name="Rectangle 27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54864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52335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5523352" y="59436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0x08000000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5523352" y="41148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0x80000000</a:t>
            </a:r>
          </a:p>
        </p:txBody>
      </p:sp>
    </p:spTree>
    <p:extLst>
      <p:ext uri="{BB962C8B-B14F-4D97-AF65-F5344CB8AC3E}">
        <p14:creationId xmlns:p14="http://schemas.microsoft.com/office/powerpoint/2010/main" val="975395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514600" y="45720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514600" y="3451225"/>
            <a:ext cx="2667000" cy="112077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514600" y="207962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514600" y="2384425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r>
              <a:rPr lang="en-US" dirty="0"/>
              <a:t>Addresses </a:t>
            </a:r>
            <a:r>
              <a:rPr lang="en-US" dirty="0" smtClean="0"/>
              <a:t>in x86-64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457200" y="2072645"/>
            <a:ext cx="5181600" cy="3136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$</a:t>
            </a:r>
            <a:r>
              <a:rPr lang="en-US" sz="1800" dirty="0" err="1">
                <a:latin typeface="Courier New" pitchFamily="49" charset="0"/>
              </a:rPr>
              <a:t>rsp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0x00007ffffff8d1f8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p3 	</a:t>
            </a:r>
            <a:r>
              <a:rPr lang="en-US" sz="1800" dirty="0" smtClean="0">
                <a:latin typeface="Courier New" pitchFamily="49" charset="0"/>
              </a:rPr>
              <a:t>0x00002aaabaadd010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p1 	</a:t>
            </a:r>
            <a:r>
              <a:rPr lang="en-US" sz="1800" dirty="0" smtClean="0">
                <a:latin typeface="Courier New" pitchFamily="49" charset="0"/>
              </a:rPr>
              <a:t>0x00002aaaaaadc010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p4	</a:t>
            </a:r>
            <a:r>
              <a:rPr lang="en-US" sz="1800" dirty="0" smtClean="0">
                <a:latin typeface="Courier New" pitchFamily="49" charset="0"/>
              </a:rPr>
              <a:t>0x0000000011501120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0x0000000011501010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&amp;p2	</a:t>
            </a:r>
            <a:r>
              <a:rPr lang="en-US" sz="1800" dirty="0" smtClean="0">
                <a:latin typeface="Courier New" pitchFamily="49" charset="0"/>
              </a:rPr>
              <a:t>0x0000000010500a60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smtClean="0">
                <a:latin typeface="Courier New" pitchFamily="49" charset="0"/>
              </a:rPr>
              <a:t>&amp;beyond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0x0000000000500a44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0x0000000010500a80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0x0000000000500a50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0x0000000000400510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057400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486400" y="762000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0x00007F…F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529262" y="626268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0x000000…0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70866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70866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70866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70866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70866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Heap</a:t>
            </a: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810500" y="12668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8105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30" name="Text Box 27"/>
          <p:cNvSpPr txBox="1">
            <a:spLocks noChangeArrowheads="1"/>
          </p:cNvSpPr>
          <p:nvPr/>
        </p:nvSpPr>
        <p:spPr bwMode="auto">
          <a:xfrm>
            <a:off x="5562600" y="4097338"/>
            <a:ext cx="156324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0x000030…0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3332" name="Rectangle 33"/>
          <p:cNvSpPr>
            <a:spLocks noChangeArrowheads="1"/>
          </p:cNvSpPr>
          <p:nvPr/>
        </p:nvSpPr>
        <p:spPr bwMode="auto">
          <a:xfrm>
            <a:off x="457200" y="5830888"/>
            <a:ext cx="3400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malloc() </a:t>
            </a:r>
            <a:r>
              <a:rPr lang="en-US" sz="1800">
                <a:latin typeface="Calibri" pitchFamily="34" charset="0"/>
              </a:rPr>
              <a:t>is dynamically linked</a:t>
            </a:r>
          </a:p>
          <a:p>
            <a:pPr eaLnBrk="0" hangingPunct="0"/>
            <a:r>
              <a:rPr lang="en-US" sz="1800">
                <a:latin typeface="Calibri" pitchFamily="34" charset="0"/>
              </a:rPr>
              <a:t>address determined at runtime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939663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34582" cy="762000"/>
          </a:xfrm>
        </p:spPr>
        <p:txBody>
          <a:bodyPr/>
          <a:lstStyle/>
          <a:p>
            <a:r>
              <a:rPr lang="en-US" sz="3200" dirty="0" smtClean="0"/>
              <a:t>Detailed Virtual Address Space</a:t>
            </a:r>
            <a:r>
              <a:rPr lang="en-US" sz="3200" dirty="0"/>
              <a:t> </a:t>
            </a:r>
            <a:r>
              <a:rPr lang="en-US" sz="3200" dirty="0" smtClean="0"/>
              <a:t>for a Linux Process</a:t>
            </a:r>
            <a:endParaRPr lang="en-US" sz="3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1219200" y="1127333"/>
            <a:ext cx="7010400" cy="5654467"/>
            <a:chOff x="1219200" y="1127333"/>
            <a:chExt cx="7010400" cy="5654467"/>
          </a:xfrm>
        </p:grpSpPr>
        <p:sp>
          <p:nvSpPr>
            <p:cNvPr id="4" name="Rectangle 379"/>
            <p:cNvSpPr>
              <a:spLocks noChangeAspect="1" noChangeArrowheads="1"/>
            </p:cNvSpPr>
            <p:nvPr/>
          </p:nvSpPr>
          <p:spPr bwMode="auto">
            <a:xfrm>
              <a:off x="3479628" y="1294958"/>
              <a:ext cx="2877853" cy="681482"/>
            </a:xfrm>
            <a:prstGeom prst="rect">
              <a:avLst/>
            </a:prstGeom>
            <a:solidFill>
              <a:srgbClr val="F6D2D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Kernel code and data</a:t>
              </a:r>
            </a:p>
          </p:txBody>
        </p:sp>
        <p:sp>
          <p:nvSpPr>
            <p:cNvPr id="5" name="Rectangle 380"/>
            <p:cNvSpPr>
              <a:spLocks noChangeAspect="1" noChangeArrowheads="1"/>
            </p:cNvSpPr>
            <p:nvPr/>
          </p:nvSpPr>
          <p:spPr bwMode="auto">
            <a:xfrm>
              <a:off x="3479628" y="3050291"/>
              <a:ext cx="2877853" cy="592682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Shared libraries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6" name="Rectangle 381"/>
            <p:cNvSpPr>
              <a:spLocks noChangeAspect="1" noChangeArrowheads="1"/>
            </p:cNvSpPr>
            <p:nvPr/>
          </p:nvSpPr>
          <p:spPr bwMode="auto">
            <a:xfrm>
              <a:off x="3479628" y="3638842"/>
              <a:ext cx="2877853" cy="64018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7" name="Rectangle 382"/>
            <p:cNvSpPr>
              <a:spLocks noChangeAspect="1" noChangeArrowheads="1"/>
            </p:cNvSpPr>
            <p:nvPr/>
          </p:nvSpPr>
          <p:spPr bwMode="auto">
            <a:xfrm>
              <a:off x="3479628" y="4283154"/>
              <a:ext cx="2877853" cy="590618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Runtime heap</a:t>
              </a:r>
              <a:r>
                <a:rPr lang="en-US" sz="1600" dirty="0" smtClean="0">
                  <a:latin typeface="+mn-lt"/>
                </a:rPr>
                <a:t> (</a:t>
              </a:r>
              <a:r>
                <a:rPr lang="en-US" sz="1600" i="1" dirty="0" err="1" smtClean="0">
                  <a:latin typeface="+mn-lt"/>
                </a:rPr>
                <a:t>malloc</a:t>
              </a:r>
              <a:r>
                <a:rPr lang="en-US" sz="1600" i="1" dirty="0" smtClean="0">
                  <a:latin typeface="+mn-lt"/>
                </a:rPr>
                <a:t>(), etc.</a:t>
              </a:r>
              <a:r>
                <a:rPr lang="en-US" sz="1600" dirty="0" smtClean="0">
                  <a:latin typeface="+mn-lt"/>
                </a:rPr>
                <a:t>)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8" name="Rectangle 383"/>
            <p:cNvSpPr>
              <a:spLocks noChangeAspect="1" noChangeArrowheads="1"/>
            </p:cNvSpPr>
            <p:nvPr/>
          </p:nvSpPr>
          <p:spPr bwMode="auto">
            <a:xfrm>
              <a:off x="3479628" y="2246967"/>
              <a:ext cx="2877853" cy="801258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Rectangle 384"/>
            <p:cNvSpPr>
              <a:spLocks noChangeAspect="1" noChangeArrowheads="1"/>
            </p:cNvSpPr>
            <p:nvPr/>
          </p:nvSpPr>
          <p:spPr bwMode="auto">
            <a:xfrm>
              <a:off x="3477526" y="5896317"/>
              <a:ext cx="2877853" cy="351067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Program </a:t>
              </a:r>
              <a:r>
                <a:rPr lang="en-US" sz="1600" dirty="0" smtClean="0">
                  <a:latin typeface="+mn-lt"/>
                </a:rPr>
                <a:t>code (.</a:t>
              </a:r>
              <a:r>
                <a:rPr lang="en-US" sz="1600" dirty="0" err="1" smtClean="0">
                  <a:latin typeface="+mn-lt"/>
                </a:rPr>
                <a:t>init</a:t>
              </a:r>
              <a:r>
                <a:rPr lang="en-US" sz="1600" dirty="0" smtClean="0">
                  <a:latin typeface="+mn-lt"/>
                </a:rPr>
                <a:t>, .text)</a:t>
              </a:r>
              <a:endParaRPr lang="en-US" sz="1600" dirty="0">
                <a:latin typeface="+mn-lt"/>
              </a:endParaRPr>
            </a:p>
          </p:txBody>
        </p:sp>
        <p:sp>
          <p:nvSpPr>
            <p:cNvPr id="10" name="Rectangle 385"/>
            <p:cNvSpPr>
              <a:spLocks noChangeAspect="1" noChangeArrowheads="1"/>
            </p:cNvSpPr>
            <p:nvPr/>
          </p:nvSpPr>
          <p:spPr bwMode="auto">
            <a:xfrm>
              <a:off x="3479628" y="5197993"/>
              <a:ext cx="2877853" cy="351067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Initialized data (.data)</a:t>
              </a:r>
            </a:p>
          </p:txBody>
        </p:sp>
        <p:sp>
          <p:nvSpPr>
            <p:cNvPr id="11" name="Rectangle 386"/>
            <p:cNvSpPr>
              <a:spLocks noChangeAspect="1" noChangeArrowheads="1"/>
            </p:cNvSpPr>
            <p:nvPr/>
          </p:nvSpPr>
          <p:spPr bwMode="auto">
            <a:xfrm>
              <a:off x="3479628" y="4861381"/>
              <a:ext cx="2877853" cy="349002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Uninitialized data (.</a:t>
              </a:r>
              <a:r>
                <a:rPr lang="en-US" sz="1600" dirty="0" err="1">
                  <a:latin typeface="+mn-lt"/>
                </a:rPr>
                <a:t>bss</a:t>
              </a:r>
              <a:r>
                <a:rPr lang="en-US" sz="1600" dirty="0">
                  <a:latin typeface="+mn-lt"/>
                </a:rPr>
                <a:t>)</a:t>
              </a:r>
            </a:p>
          </p:txBody>
        </p:sp>
        <p:sp>
          <p:nvSpPr>
            <p:cNvPr id="12" name="Line 387"/>
            <p:cNvSpPr>
              <a:spLocks noChangeAspect="1" noChangeShapeType="1"/>
            </p:cNvSpPr>
            <p:nvPr/>
          </p:nvSpPr>
          <p:spPr bwMode="auto">
            <a:xfrm flipV="1">
              <a:off x="4836630" y="3960998"/>
              <a:ext cx="0" cy="3118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Rectangle 388"/>
            <p:cNvSpPr>
              <a:spLocks noChangeAspect="1" noChangeArrowheads="1"/>
            </p:cNvSpPr>
            <p:nvPr/>
          </p:nvSpPr>
          <p:spPr bwMode="auto">
            <a:xfrm>
              <a:off x="3479628" y="1949593"/>
              <a:ext cx="2877853" cy="422623"/>
            </a:xfrm>
            <a:prstGeom prst="rect">
              <a:avLst/>
            </a:prstGeom>
            <a:solidFill>
              <a:srgbClr val="DBF2D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>
                  <a:latin typeface="+mn-lt"/>
                </a:rPr>
                <a:t>User stack</a:t>
              </a:r>
            </a:p>
          </p:txBody>
        </p:sp>
        <p:sp>
          <p:nvSpPr>
            <p:cNvPr id="15" name="Line 390"/>
            <p:cNvSpPr>
              <a:spLocks noChangeAspect="1" noChangeShapeType="1"/>
            </p:cNvSpPr>
            <p:nvPr/>
          </p:nvSpPr>
          <p:spPr bwMode="auto">
            <a:xfrm>
              <a:off x="4863937" y="2372937"/>
              <a:ext cx="0" cy="3118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" name="Rectangle 391"/>
            <p:cNvSpPr>
              <a:spLocks noChangeAspect="1" noChangeArrowheads="1"/>
            </p:cNvSpPr>
            <p:nvPr/>
          </p:nvSpPr>
          <p:spPr bwMode="auto">
            <a:xfrm>
              <a:off x="3477526" y="6232928"/>
              <a:ext cx="2877853" cy="351067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7" name="Text Box 392"/>
            <p:cNvSpPr txBox="1">
              <a:spLocks noChangeAspect="1" noChangeArrowheads="1"/>
            </p:cNvSpPr>
            <p:nvPr/>
          </p:nvSpPr>
          <p:spPr bwMode="auto">
            <a:xfrm>
              <a:off x="3200400" y="6443246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18" name="Text Box 393"/>
            <p:cNvSpPr txBox="1">
              <a:spLocks noChangeAspect="1" noChangeArrowheads="1"/>
            </p:cNvSpPr>
            <p:nvPr/>
          </p:nvSpPr>
          <p:spPr bwMode="auto">
            <a:xfrm>
              <a:off x="2198248" y="2096937"/>
              <a:ext cx="967431" cy="480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400" dirty="0">
                  <a:latin typeface="+mn-lt"/>
                </a:rPr>
                <a:t>%</a:t>
              </a:r>
              <a:r>
                <a:rPr lang="en-US" sz="1800" dirty="0" err="1">
                  <a:latin typeface="Courier New"/>
                  <a:cs typeface="Courier New"/>
                </a:rPr>
                <a:t>esp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9" name="Line 394"/>
            <p:cNvSpPr>
              <a:spLocks noChangeAspect="1" noChangeShapeType="1"/>
            </p:cNvSpPr>
            <p:nvPr/>
          </p:nvSpPr>
          <p:spPr bwMode="auto">
            <a:xfrm>
              <a:off x="3137226" y="2377067"/>
              <a:ext cx="342402" cy="20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Text Box 395"/>
            <p:cNvSpPr txBox="1">
              <a:spLocks noChangeAspect="1" noChangeArrowheads="1"/>
            </p:cNvSpPr>
            <p:nvPr/>
          </p:nvSpPr>
          <p:spPr bwMode="auto">
            <a:xfrm>
              <a:off x="6804911" y="3794333"/>
              <a:ext cx="1374274" cy="12011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i="1" dirty="0">
                  <a:latin typeface="+mn-lt"/>
                </a:rPr>
                <a:t>Process</a:t>
              </a:r>
            </a:p>
            <a:p>
              <a:pPr algn="l"/>
              <a:r>
                <a:rPr lang="en-US" sz="1800" i="1" dirty="0">
                  <a:latin typeface="+mn-lt"/>
                </a:rPr>
                <a:t>virtual</a:t>
              </a:r>
            </a:p>
            <a:p>
              <a:pPr algn="l"/>
              <a:r>
                <a:rPr lang="en-US" sz="1800" i="1" dirty="0">
                  <a:latin typeface="+mn-lt"/>
                </a:rPr>
                <a:t>memory</a:t>
              </a:r>
            </a:p>
          </p:txBody>
        </p:sp>
        <p:sp>
          <p:nvSpPr>
            <p:cNvPr id="21" name="Text Box 397"/>
            <p:cNvSpPr txBox="1">
              <a:spLocks noChangeAspect="1" noChangeArrowheads="1"/>
            </p:cNvSpPr>
            <p:nvPr/>
          </p:nvSpPr>
          <p:spPr bwMode="auto">
            <a:xfrm>
              <a:off x="2399907" y="3973389"/>
              <a:ext cx="794243" cy="48044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 err="1">
                  <a:latin typeface="Courier New"/>
                  <a:cs typeface="Courier New"/>
                </a:rPr>
                <a:t>brk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22" name="Line 398"/>
            <p:cNvSpPr>
              <a:spLocks noChangeAspect="1" noChangeShapeType="1"/>
            </p:cNvSpPr>
            <p:nvPr/>
          </p:nvSpPr>
          <p:spPr bwMode="auto">
            <a:xfrm>
              <a:off x="3118321" y="4268698"/>
              <a:ext cx="3424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7" name="Text Box 405"/>
            <p:cNvSpPr txBox="1">
              <a:spLocks noChangeAspect="1" noChangeArrowheads="1"/>
            </p:cNvSpPr>
            <p:nvPr/>
          </p:nvSpPr>
          <p:spPr bwMode="auto">
            <a:xfrm>
              <a:off x="6855326" y="1127333"/>
              <a:ext cx="1374274" cy="12011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i="1" dirty="0">
                  <a:latin typeface="+mn-lt"/>
                </a:rPr>
                <a:t>Kernel</a:t>
              </a:r>
            </a:p>
            <a:p>
              <a:pPr algn="l"/>
              <a:r>
                <a:rPr lang="en-US" sz="1800" i="1" dirty="0">
                  <a:latin typeface="+mn-lt"/>
                </a:rPr>
                <a:t>virtual </a:t>
              </a:r>
            </a:p>
            <a:p>
              <a:pPr algn="l"/>
              <a:r>
                <a:rPr lang="en-US" sz="1800" i="1" dirty="0">
                  <a:latin typeface="+mn-lt"/>
                </a:rPr>
                <a:t>memory</a:t>
              </a:r>
            </a:p>
          </p:txBody>
        </p:sp>
        <p:sp>
          <p:nvSpPr>
            <p:cNvPr id="28" name="AutoShape 421"/>
            <p:cNvSpPr>
              <a:spLocks/>
            </p:cNvSpPr>
            <p:nvPr/>
          </p:nvSpPr>
          <p:spPr bwMode="auto">
            <a:xfrm>
              <a:off x="6485618" y="1955789"/>
              <a:ext cx="252075" cy="4628206"/>
            </a:xfrm>
            <a:prstGeom prst="rightBrace">
              <a:avLst>
                <a:gd name="adj1" fmla="val 14388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9" name="AutoShape 422"/>
            <p:cNvSpPr>
              <a:spLocks/>
            </p:cNvSpPr>
            <p:nvPr/>
          </p:nvSpPr>
          <p:spPr bwMode="auto">
            <a:xfrm>
              <a:off x="6477000" y="1294958"/>
              <a:ext cx="268880" cy="578227"/>
            </a:xfrm>
            <a:prstGeom prst="rightBrace">
              <a:avLst>
                <a:gd name="adj1" fmla="val 78431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0" name="Text Box 424"/>
            <p:cNvSpPr txBox="1">
              <a:spLocks noChangeArrowheads="1"/>
            </p:cNvSpPr>
            <p:nvPr/>
          </p:nvSpPr>
          <p:spPr bwMode="auto">
            <a:xfrm>
              <a:off x="1219200" y="5909846"/>
              <a:ext cx="1828800" cy="54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 dirty="0">
                  <a:solidFill>
                    <a:schemeClr val="tx2"/>
                  </a:solidFill>
                  <a:latin typeface="Courier New"/>
                  <a:cs typeface="Courier New"/>
                </a:rPr>
                <a:t>0x08048000 (32)</a:t>
              </a:r>
            </a:p>
            <a:p>
              <a:pPr algn="l"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 dirty="0">
                  <a:solidFill>
                    <a:schemeClr val="tx2"/>
                  </a:solidFill>
                  <a:latin typeface="Courier New"/>
                  <a:cs typeface="Courier New"/>
                </a:rPr>
                <a:t>0x00400000 (64)</a:t>
              </a:r>
            </a:p>
          </p:txBody>
        </p:sp>
        <p:sp>
          <p:nvSpPr>
            <p:cNvPr id="33" name="Line 427"/>
            <p:cNvSpPr>
              <a:spLocks noChangeShapeType="1"/>
            </p:cNvSpPr>
            <p:nvPr/>
          </p:nvSpPr>
          <p:spPr bwMode="auto">
            <a:xfrm>
              <a:off x="3460722" y="1941332"/>
              <a:ext cx="28904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4" name="Line 428"/>
            <p:cNvSpPr>
              <a:spLocks noChangeAspect="1" noChangeShapeType="1"/>
            </p:cNvSpPr>
            <p:nvPr/>
          </p:nvSpPr>
          <p:spPr bwMode="auto">
            <a:xfrm>
              <a:off x="3118321" y="6227650"/>
              <a:ext cx="3424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31" name="Rectangle 384"/>
            <p:cNvSpPr>
              <a:spLocks noChangeAspect="1" noChangeArrowheads="1"/>
            </p:cNvSpPr>
            <p:nvPr/>
          </p:nvSpPr>
          <p:spPr bwMode="auto">
            <a:xfrm>
              <a:off x="3477526" y="5549060"/>
              <a:ext cx="2877853" cy="351067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Read-only data (.</a:t>
              </a:r>
              <a:r>
                <a:rPr lang="en-US" sz="1600" dirty="0" err="1" smtClean="0">
                  <a:latin typeface="+mn-lt"/>
                </a:rPr>
                <a:t>rodata</a:t>
              </a:r>
              <a:r>
                <a:rPr lang="en-US" sz="1600" dirty="0" smtClean="0">
                  <a:latin typeface="+mn-lt"/>
                </a:rPr>
                <a:t>)</a:t>
              </a:r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29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Memory organization within a process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Memory </a:t>
            </a:r>
            <a:r>
              <a:rPr lang="en-US" dirty="0"/>
              <a:t>addressing and ordering of multi-byte data</a:t>
            </a:r>
          </a:p>
          <a:p>
            <a:pPr lvl="1"/>
            <a:r>
              <a:rPr lang="en-US" dirty="0" smtClean="0"/>
              <a:t>Addressing</a:t>
            </a:r>
            <a:endParaRPr lang="en-US" dirty="0"/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Byte ordering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Data structures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Ordering in arrays/structures vs. single multi-byte data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elements</a:t>
            </a:r>
            <a:endParaRPr lang="en-US" dirty="0" smtClean="0"/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7538</TotalTime>
  <Words>2873</Words>
  <Application>Microsoft Office PowerPoint</Application>
  <PresentationFormat>On-screen Show (4:3)</PresentationFormat>
  <Paragraphs>1152</Paragraphs>
  <Slides>43</Slides>
  <Notes>24</Notes>
  <HiddenSlides>4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template2007</vt:lpstr>
      <vt:lpstr>Title and Content</vt:lpstr>
      <vt:lpstr>Title Only</vt:lpstr>
      <vt:lpstr>Memory Organization and Addressing  CSCI 224 / ECE 317:  Computer Architecture </vt:lpstr>
      <vt:lpstr>Data Representation in Memory</vt:lpstr>
      <vt:lpstr>Recall:  Basic Memory Organization</vt:lpstr>
      <vt:lpstr>Virtual Address Space   for IA32 (x86) Linux</vt:lpstr>
      <vt:lpstr>Memory Allocation Example</vt:lpstr>
      <vt:lpstr>Addresses in IA32 (x86)</vt:lpstr>
      <vt:lpstr>Addresses in x86-64</vt:lpstr>
      <vt:lpstr>Detailed Virtual Address Space for a Linux Process</vt:lpstr>
      <vt:lpstr>Data Representation in Memory</vt:lpstr>
      <vt:lpstr>Address of Multi-byte Data</vt:lpstr>
      <vt:lpstr>Address of Multi-byte Data</vt:lpstr>
      <vt:lpstr>Data Representation in Memory</vt:lpstr>
      <vt:lpstr>Byte Ordering</vt:lpstr>
      <vt:lpstr>Byte Ordering Example</vt:lpstr>
      <vt:lpstr>Examining Data Representations</vt:lpstr>
      <vt:lpstr>Representing Integers</vt:lpstr>
      <vt:lpstr>Reading Byte-Reversed Listings</vt:lpstr>
      <vt:lpstr>Data Representation in Memory</vt:lpstr>
      <vt:lpstr>Basic Data Types</vt:lpstr>
      <vt:lpstr>Array Allocation</vt:lpstr>
      <vt:lpstr>Array Access</vt:lpstr>
      <vt:lpstr>Array Example</vt:lpstr>
      <vt:lpstr>Array Accessing Example</vt:lpstr>
      <vt:lpstr>Array Loop Example (IA32)</vt:lpstr>
      <vt:lpstr>Pointer Loop Example (IA32)</vt:lpstr>
      <vt:lpstr>Nested Array Example</vt:lpstr>
      <vt:lpstr>Multidimensional (Nested) Arrays</vt:lpstr>
      <vt:lpstr>Data Representation in Memory</vt:lpstr>
      <vt:lpstr>Structure Allocation</vt:lpstr>
      <vt:lpstr>Structure Access</vt:lpstr>
      <vt:lpstr>Structures &amp; Alignment</vt:lpstr>
      <vt:lpstr>Satisfying Alignment with Structures</vt:lpstr>
      <vt:lpstr>Arrays of Structures</vt:lpstr>
      <vt:lpstr>Accessing Array Elements</vt:lpstr>
      <vt:lpstr>Generating Pointer to Structure Member</vt:lpstr>
      <vt:lpstr>Following Linked List</vt:lpstr>
      <vt:lpstr>Data Representation in Memory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Jason Fritts</cp:lastModifiedBy>
  <cp:revision>180</cp:revision>
  <cp:lastPrinted>2014-01-22T17:02:42Z</cp:lastPrinted>
  <dcterms:created xsi:type="dcterms:W3CDTF">2011-01-05T19:59:31Z</dcterms:created>
  <dcterms:modified xsi:type="dcterms:W3CDTF">2015-03-30T16:41:06Z</dcterms:modified>
</cp:coreProperties>
</file>