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4" r:id="rId2"/>
    <p:sldMasterId id="2147483666" r:id="rId3"/>
  </p:sldMasterIdLst>
  <p:notesMasterIdLst>
    <p:notesMasterId r:id="rId36"/>
  </p:notesMasterIdLst>
  <p:handoutMasterIdLst>
    <p:handoutMasterId r:id="rId37"/>
  </p:handoutMasterIdLst>
  <p:sldIdLst>
    <p:sldId id="542" r:id="rId4"/>
    <p:sldId id="887" r:id="rId5"/>
    <p:sldId id="703" r:id="rId6"/>
    <p:sldId id="847" r:id="rId7"/>
    <p:sldId id="848" r:id="rId8"/>
    <p:sldId id="849" r:id="rId9"/>
    <p:sldId id="850" r:id="rId10"/>
    <p:sldId id="858" r:id="rId11"/>
    <p:sldId id="846" r:id="rId12"/>
    <p:sldId id="844" r:id="rId13"/>
    <p:sldId id="845" r:id="rId14"/>
    <p:sldId id="851" r:id="rId15"/>
    <p:sldId id="852" r:id="rId16"/>
    <p:sldId id="857" r:id="rId17"/>
    <p:sldId id="867" r:id="rId18"/>
    <p:sldId id="868" r:id="rId19"/>
    <p:sldId id="869" r:id="rId20"/>
    <p:sldId id="870" r:id="rId21"/>
    <p:sldId id="871" r:id="rId22"/>
    <p:sldId id="872" r:id="rId23"/>
    <p:sldId id="873" r:id="rId24"/>
    <p:sldId id="874" r:id="rId25"/>
    <p:sldId id="875" r:id="rId26"/>
    <p:sldId id="856" r:id="rId27"/>
    <p:sldId id="859" r:id="rId28"/>
    <p:sldId id="853" r:id="rId29"/>
    <p:sldId id="854" r:id="rId30"/>
    <p:sldId id="855" r:id="rId31"/>
    <p:sldId id="889" r:id="rId32"/>
    <p:sldId id="891" r:id="rId33"/>
    <p:sldId id="913" r:id="rId34"/>
    <p:sldId id="912" r:id="rId35"/>
  </p:sldIdLst>
  <p:sldSz cx="9144000" cy="6858000" type="screen4x3"/>
  <p:notesSz cx="7099300" cy="10234613"/>
  <p:custDataLst>
    <p:tags r:id="rId3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737373"/>
    <a:srgbClr val="E0F4E3"/>
    <a:srgbClr val="E0E0E0"/>
    <a:srgbClr val="E3E4E6"/>
    <a:srgbClr val="FFFF99"/>
    <a:srgbClr val="FF9999"/>
    <a:srgbClr val="EFBFBF"/>
    <a:srgbClr val="A8E799"/>
    <a:srgbClr val="CDF1C5"/>
    <a:srgbClr val="F1C7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27" autoAdjust="0"/>
    <p:restoredTop sz="94676" autoAdjust="0"/>
  </p:normalViewPr>
  <p:slideViewPr>
    <p:cSldViewPr snapToObjects="1">
      <p:cViewPr varScale="1">
        <p:scale>
          <a:sx n="95" d="100"/>
          <a:sy n="95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4" d="100"/>
          <a:sy n="64" d="100"/>
        </p:scale>
        <p:origin x="-3258" y="-96"/>
      </p:cViewPr>
      <p:guideLst>
        <p:guide orient="horz" pos="3222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439" cy="515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67" tIns="48283" rIns="96567" bIns="48283" numCol="1" anchor="t" anchorCtr="0" compatLnSpc="1">
            <a:prstTxWarp prst="textNoShape">
              <a:avLst/>
            </a:prstTxWarp>
          </a:bodyPr>
          <a:lstStyle>
            <a:lvl1pPr defTabSz="96664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5861" y="0"/>
            <a:ext cx="3043439" cy="515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67" tIns="48283" rIns="96567" bIns="48283" numCol="1" anchor="t" anchorCtr="0" compatLnSpc="1">
            <a:prstTxWarp prst="textNoShape">
              <a:avLst/>
            </a:prstTxWarp>
          </a:bodyPr>
          <a:lstStyle>
            <a:lvl1pPr algn="r" defTabSz="96664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05851"/>
            <a:ext cx="3043439" cy="515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67" tIns="48283" rIns="96567" bIns="48283" numCol="1" anchor="b" anchorCtr="0" compatLnSpc="1">
            <a:prstTxWarp prst="textNoShape">
              <a:avLst/>
            </a:prstTxWarp>
          </a:bodyPr>
          <a:lstStyle>
            <a:lvl1pPr defTabSz="966648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5861" y="9705851"/>
            <a:ext cx="3043439" cy="515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67" tIns="48283" rIns="96567" bIns="48283" numCol="1" anchor="b" anchorCtr="0" compatLnSpc="1">
            <a:prstTxWarp prst="textNoShape">
              <a:avLst/>
            </a:prstTxWarp>
          </a:bodyPr>
          <a:lstStyle>
            <a:lvl1pPr algn="r" defTabSz="96664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4863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11345" cy="48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0301" y="1"/>
            <a:ext cx="3111345" cy="48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4088" y="733425"/>
            <a:ext cx="5202237" cy="3903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3036" y="4880890"/>
            <a:ext cx="5185576" cy="455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61777"/>
            <a:ext cx="3111345" cy="48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0301" y="9761777"/>
            <a:ext cx="3111345" cy="48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487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29436" y="775042"/>
            <a:ext cx="4641969" cy="38244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58" y="4861780"/>
            <a:ext cx="5207385" cy="460794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229436" y="775042"/>
            <a:ext cx="4641969" cy="38244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58" y="4861780"/>
            <a:ext cx="5207385" cy="460794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29436" y="775042"/>
            <a:ext cx="4641969" cy="38244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58" y="4861780"/>
            <a:ext cx="5207385" cy="460794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29436" y="775042"/>
            <a:ext cx="4641969" cy="38244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58" y="4861780"/>
            <a:ext cx="5207385" cy="460794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29436" y="775042"/>
            <a:ext cx="4641969" cy="38244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58" y="4861780"/>
            <a:ext cx="5207385" cy="460794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29436" y="775042"/>
            <a:ext cx="4641969" cy="38244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58" y="4861780"/>
            <a:ext cx="5207385" cy="460794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29436" y="775042"/>
            <a:ext cx="4641969" cy="38244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58" y="4861780"/>
            <a:ext cx="5207385" cy="460794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29436" y="775042"/>
            <a:ext cx="4641969" cy="38244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58" y="4861780"/>
            <a:ext cx="5207385" cy="460794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29436" y="775042"/>
            <a:ext cx="4641969" cy="38244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58" y="4861780"/>
            <a:ext cx="5207385" cy="460794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29436" y="775042"/>
            <a:ext cx="4641969" cy="38244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58" y="4861780"/>
            <a:ext cx="5207385" cy="460794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229436" y="775042"/>
            <a:ext cx="4641969" cy="38244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58" y="4861780"/>
            <a:ext cx="5207385" cy="460794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229436" y="775042"/>
            <a:ext cx="4641969" cy="38244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58" y="4861780"/>
            <a:ext cx="5207385" cy="460794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29436" y="775042"/>
            <a:ext cx="4641969" cy="38244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58" y="4861780"/>
            <a:ext cx="5207385" cy="460794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29436" y="775042"/>
            <a:ext cx="4641969" cy="38244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58" y="4861780"/>
            <a:ext cx="5207385" cy="460794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29436" y="775042"/>
            <a:ext cx="4641969" cy="38244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58" y="4861780"/>
            <a:ext cx="5207385" cy="460794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229436" y="775042"/>
            <a:ext cx="4641969" cy="38244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58" y="4861780"/>
            <a:ext cx="5207385" cy="460794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29436" y="775042"/>
            <a:ext cx="4641969" cy="38244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58" y="4861780"/>
            <a:ext cx="5207385" cy="460794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29436" y="775042"/>
            <a:ext cx="4641969" cy="38244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58" y="4861780"/>
            <a:ext cx="5207385" cy="460794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8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  <p:sp>
        <p:nvSpPr>
          <p:cNvPr id="4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254000" indent="-2540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800100" indent="-2032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14605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50800"/>
            <a:ext cx="75914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Virtual Memory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/>
              <a:t>CSCI 224 / ECE 317:  Computer Architecture</a:t>
            </a:r>
            <a:r>
              <a:rPr lang="en-US" b="0" dirty="0"/>
              <a:t/>
            </a:r>
            <a:br>
              <a:rPr lang="en-US" b="0" dirty="0"/>
            </a:b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pPr lvl="0">
              <a:defRPr/>
            </a:pPr>
            <a:r>
              <a:rPr lang="en-US" b="1" dirty="0" smtClean="0"/>
              <a:t>Instructor:</a:t>
            </a:r>
            <a:r>
              <a:rPr lang="en-US" dirty="0" smtClean="0"/>
              <a:t> </a:t>
            </a:r>
            <a:endParaRPr lang="en-US" dirty="0"/>
          </a:p>
          <a:p>
            <a:pPr lvl="0">
              <a:defRPr/>
            </a:pPr>
            <a:r>
              <a:rPr lang="en-US" dirty="0"/>
              <a:t>Prof. Jason </a:t>
            </a:r>
            <a:r>
              <a:rPr lang="en-US" dirty="0" err="1"/>
              <a:t>Fritts</a:t>
            </a:r>
            <a:endParaRPr lang="en-US" dirty="0"/>
          </a:p>
        </p:txBody>
      </p:sp>
      <p:sp>
        <p:nvSpPr>
          <p:cNvPr id="4" name="Rectangle 5"/>
          <p:cNvSpPr>
            <a:spLocks/>
          </p:cNvSpPr>
          <p:nvPr/>
        </p:nvSpPr>
        <p:spPr bwMode="auto">
          <a:xfrm>
            <a:off x="2029028" y="5562600"/>
            <a:ext cx="5085944" cy="384721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Slides adapted from Bryant &amp; </a:t>
            </a:r>
            <a:r>
              <a:rPr lang="en-US" sz="2000" b="0" dirty="0" err="1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O’Hallaron’s</a:t>
            </a:r>
            <a:r>
              <a:rPr lang="en-US" sz="2000" b="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slides</a:t>
            </a:r>
            <a:endParaRPr lang="en-US" sz="2000" b="0" dirty="0">
              <a:solidFill>
                <a:srgbClr val="C00000"/>
              </a:solidFill>
              <a:latin typeface="Calibri Italic" charset="0"/>
              <a:ea typeface="Calibri Italic" charset="0"/>
              <a:cs typeface="Calibri Italic" charset="0"/>
              <a:sym typeface="Calibri Ital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7" y="381000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smtClean="0"/>
              <a:t>Contrast:  </a:t>
            </a:r>
            <a:r>
              <a:rPr lang="en-GB" dirty="0" smtClean="0"/>
              <a:t>System </a:t>
            </a:r>
            <a:r>
              <a:rPr lang="en-GB" dirty="0"/>
              <a:t>Using Physical Addressing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2" y="5486400"/>
            <a:ext cx="8307388" cy="881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</a:t>
            </a:r>
            <a:r>
              <a:rPr lang="en-GB" dirty="0" smtClean="0"/>
              <a:t>in “simple” systems like embedded </a:t>
            </a:r>
            <a:r>
              <a:rPr lang="en-GB" dirty="0"/>
              <a:t>microcontrollers in devices like cars, elevators, and digital picture frames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648200" y="42338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341813" y="1665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341813" y="1893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103002" y="4186238"/>
            <a:ext cx="584839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003300"/>
                </a:solidFill>
                <a:latin typeface="Calibri" pitchFamily="34" charset="0"/>
              </a:rPr>
              <a:t>M-1</a:t>
            </a: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379913" y="1371600"/>
            <a:ext cx="138884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600200" y="246740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343400" y="2122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341813" y="23510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4648200" y="1670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4648200" y="1898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4648200" y="2127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4648200" y="2355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4648200" y="2584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4648200" y="2813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4341813" y="2579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4341813" y="2808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4648200" y="3041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4648200" y="32702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4341813" y="3036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4343400" y="3265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4648200" y="40100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733628" y="2133600"/>
            <a:ext cx="1567353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</a:t>
            </a:r>
            <a:r>
              <a:rPr lang="en-GB" sz="1600" dirty="0" smtClean="0">
                <a:latin typeface="Calibri" pitchFamily="34" charset="0"/>
              </a:rPr>
              <a:t>address</a:t>
            </a:r>
            <a:endParaRPr lang="en-GB" sz="1600" dirty="0">
              <a:latin typeface="Calibri" pitchFamily="34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(PA)</a:t>
            </a:r>
          </a:p>
        </p:txBody>
      </p:sp>
      <p:sp>
        <p:nvSpPr>
          <p:cNvPr id="9247" name="AutoShape 31"/>
          <p:cNvSpPr>
            <a:spLocks/>
          </p:cNvSpPr>
          <p:nvPr/>
        </p:nvSpPr>
        <p:spPr bwMode="auto">
          <a:xfrm>
            <a:off x="5638801" y="25844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715726" y="4832740"/>
            <a:ext cx="10693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4648200" y="3499301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4341813" y="350043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4724400" y="3733800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...</a:t>
            </a:r>
          </a:p>
        </p:txBody>
      </p:sp>
      <p:cxnSp>
        <p:nvCxnSpPr>
          <p:cNvPr id="40" name="Straight Arrow Connector 39"/>
          <p:cNvCxnSpPr>
            <a:stCxn id="9226" idx="3"/>
            <a:endCxn id="9239" idx="1"/>
          </p:cNvCxnSpPr>
          <p:nvPr/>
        </p:nvCxnSpPr>
        <p:spPr bwMode="auto">
          <a:xfrm flipV="1">
            <a:off x="2667000" y="2732732"/>
            <a:ext cx="16748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0800000" flipH="1">
            <a:off x="5791201" y="3041650"/>
            <a:ext cx="533399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5403850" y="3956844"/>
            <a:ext cx="1839912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/>
          <p:nvPr/>
        </p:nvCxnSpPr>
        <p:spPr bwMode="auto">
          <a:xfrm rot="10800000">
            <a:off x="2133602" y="3000809"/>
            <a:ext cx="4189410" cy="1876787"/>
          </a:xfrm>
          <a:prstGeom prst="bentConnector3">
            <a:avLst>
              <a:gd name="adj1" fmla="val 9999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3352800" y="2667000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latin typeface="Courier New"/>
                <a:cs typeface="Courier New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3617503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849998" y="2280692"/>
            <a:ext cx="3749615" cy="1149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7" y="381000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smtClean="0"/>
              <a:t>Contrast:</a:t>
            </a:r>
            <a:r>
              <a:rPr lang="en-GB" dirty="0" smtClean="0"/>
              <a:t>  System </a:t>
            </a:r>
            <a:r>
              <a:rPr lang="en-GB" dirty="0"/>
              <a:t>Using </a:t>
            </a:r>
            <a:r>
              <a:rPr lang="en-GB" dirty="0" smtClean="0"/>
              <a:t>Virtual Addressing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2" y="5443537"/>
            <a:ext cx="8307388" cy="1262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</a:t>
            </a:r>
            <a:r>
              <a:rPr lang="en-GB" dirty="0" smtClean="0"/>
              <a:t>in all modern servers, desktops, and laptops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smtClean="0">
                <a:solidFill>
                  <a:schemeClr val="accent2"/>
                </a:solidFill>
              </a:rPr>
              <a:t>One of the great ideas in computer science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324600" y="43862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018213" y="1817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018213" y="2046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779402" y="4338638"/>
            <a:ext cx="584839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003300"/>
                </a:solidFill>
                <a:latin typeface="Calibri" pitchFamily="34" charset="0"/>
              </a:rPr>
              <a:t>M-1</a:t>
            </a: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056313" y="1524000"/>
            <a:ext cx="138884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429000" y="2619808"/>
            <a:ext cx="1066800" cy="53340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MMU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6019800" y="2274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6018213" y="2503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324600" y="18224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324600" y="2051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324600" y="2279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324600" y="2508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6324600" y="27368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6324600" y="2965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6018213" y="27320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6018213" y="2960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6324600" y="3194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6324600" y="3422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6018213" y="3189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6019800" y="3417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6324600" y="41624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557652" y="2378791"/>
            <a:ext cx="1395808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Physical </a:t>
            </a:r>
            <a:r>
              <a:rPr lang="en-GB" sz="1400" dirty="0" smtClean="0">
                <a:latin typeface="Calibri" pitchFamily="34" charset="0"/>
              </a:rPr>
              <a:t>address</a:t>
            </a:r>
            <a:endParaRPr lang="en-GB" sz="1400" dirty="0">
              <a:latin typeface="Calibri" pitchFamily="34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(PA)</a:t>
            </a:r>
          </a:p>
        </p:txBody>
      </p:sp>
      <p:sp>
        <p:nvSpPr>
          <p:cNvPr id="9247" name="AutoShape 31"/>
          <p:cNvSpPr>
            <a:spLocks/>
          </p:cNvSpPr>
          <p:nvPr/>
        </p:nvSpPr>
        <p:spPr bwMode="auto">
          <a:xfrm>
            <a:off x="7315201" y="27368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4000500" y="5000625"/>
            <a:ext cx="95697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6324600" y="3651701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6018213" y="365283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6400800" y="3886200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...</a:t>
            </a:r>
          </a:p>
        </p:txBody>
      </p:sp>
      <p:cxnSp>
        <p:nvCxnSpPr>
          <p:cNvPr id="40" name="Straight Arrow Connector 39"/>
          <p:cNvCxnSpPr>
            <a:stCxn id="9226" idx="3"/>
            <a:endCxn id="9239" idx="1"/>
          </p:cNvCxnSpPr>
          <p:nvPr/>
        </p:nvCxnSpPr>
        <p:spPr bwMode="auto">
          <a:xfrm flipV="1">
            <a:off x="4495800" y="2885132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0800000" flipH="1">
            <a:off x="7467601" y="3194050"/>
            <a:ext cx="533399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7080250" y="4109244"/>
            <a:ext cx="1839912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endCxn id="37" idx="2"/>
          </p:cNvCxnSpPr>
          <p:nvPr/>
        </p:nvCxnSpPr>
        <p:spPr bwMode="auto">
          <a:xfrm rot="10800000">
            <a:off x="1524000" y="3153695"/>
            <a:ext cx="6475412" cy="187630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990600" y="262029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057400" y="2882426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2057839" y="2378791"/>
            <a:ext cx="1305078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Virtual address</a:t>
            </a:r>
            <a:endParaRPr lang="en-GB" sz="1400" dirty="0">
              <a:latin typeface="Calibri" pitchFamily="34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(VA</a:t>
            </a:r>
            <a:r>
              <a:rPr lang="en-GB" sz="1400" dirty="0">
                <a:latin typeface="Calibri" pitchFamily="34" charset="0"/>
              </a:rPr>
              <a:t>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62000" y="19767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105400" y="2815141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latin typeface="Courier New"/>
                <a:cs typeface="Courier New"/>
              </a:rPr>
              <a:t>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362200" y="2882426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latin typeface="Courier New"/>
                <a:cs typeface="Courier New"/>
              </a:rPr>
              <a:t>4100</a:t>
            </a:r>
          </a:p>
        </p:txBody>
      </p:sp>
    </p:spTree>
    <p:extLst>
      <p:ext uri="{BB962C8B-B14F-4D97-AF65-F5344CB8AC3E}">
        <p14:creationId xmlns:p14="http://schemas.microsoft.com/office/powerpoint/2010/main" val="31108409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89925" cy="4972050"/>
          </a:xfrm>
        </p:spPr>
        <p:txBody>
          <a:bodyPr/>
          <a:lstStyle/>
          <a:p>
            <a:r>
              <a:rPr lang="en-US" dirty="0" smtClean="0">
                <a:solidFill>
                  <a:srgbClr val="990000"/>
                </a:solidFill>
              </a:rPr>
              <a:t>Linear address space:</a:t>
            </a:r>
            <a:r>
              <a:rPr lang="en-US" sz="2000" dirty="0" smtClean="0">
                <a:solidFill>
                  <a:srgbClr val="990000"/>
                </a:solidFill>
              </a:rPr>
              <a:t>   </a:t>
            </a:r>
            <a:r>
              <a:rPr lang="en-US" sz="2000" b="0" dirty="0" smtClean="0"/>
              <a:t>Ordered set of contiguous non-negative integer addresses:</a:t>
            </a:r>
            <a:br>
              <a:rPr lang="en-US" sz="2000" b="0" dirty="0" smtClean="0"/>
            </a:br>
            <a:r>
              <a:rPr lang="en-US" sz="2000" b="0" dirty="0" smtClean="0"/>
              <a:t>		{0, 1, 2, 3 … }</a:t>
            </a:r>
          </a:p>
          <a:p>
            <a:endParaRPr lang="en-US" sz="2000" dirty="0" smtClean="0">
              <a:solidFill>
                <a:srgbClr val="990000"/>
              </a:solidFill>
            </a:endParaRPr>
          </a:p>
          <a:p>
            <a:r>
              <a:rPr lang="en-US" dirty="0" smtClean="0">
                <a:solidFill>
                  <a:srgbClr val="990000"/>
                </a:solidFill>
              </a:rPr>
              <a:t>Virtual address space:</a:t>
            </a:r>
            <a:r>
              <a:rPr lang="en-US" sz="2000" dirty="0" smtClean="0">
                <a:solidFill>
                  <a:srgbClr val="990000"/>
                </a:solidFill>
              </a:rPr>
              <a:t>   </a:t>
            </a:r>
            <a:r>
              <a:rPr lang="en-US" sz="2000" b="0" dirty="0"/>
              <a:t>Set </a:t>
            </a:r>
            <a:r>
              <a:rPr lang="en-US" sz="2000" b="0" dirty="0" smtClean="0"/>
              <a:t>of  </a:t>
            </a:r>
            <a:r>
              <a:rPr lang="en-US" sz="2000" i="1" dirty="0" smtClean="0">
                <a:solidFill>
                  <a:schemeClr val="accent2"/>
                </a:solidFill>
              </a:rPr>
              <a:t>N </a:t>
            </a:r>
            <a:r>
              <a:rPr lang="en-US" sz="2000" i="1" dirty="0">
                <a:solidFill>
                  <a:schemeClr val="accent2"/>
                </a:solidFill>
              </a:rPr>
              <a:t>= </a:t>
            </a:r>
            <a:r>
              <a:rPr lang="en-US" sz="2000" i="1" dirty="0" smtClean="0">
                <a:solidFill>
                  <a:schemeClr val="accent2"/>
                </a:solidFill>
              </a:rPr>
              <a:t>2</a:t>
            </a:r>
            <a:r>
              <a:rPr lang="en-US" sz="2000" i="1" baseline="30000" dirty="0" smtClean="0">
                <a:solidFill>
                  <a:schemeClr val="accent2"/>
                </a:solidFill>
              </a:rPr>
              <a:t>n</a:t>
            </a:r>
            <a:r>
              <a:rPr lang="en-US" sz="2000" b="0" dirty="0" smtClean="0"/>
              <a:t>  virtual addresses</a:t>
            </a:r>
            <a:br>
              <a:rPr lang="en-US" sz="2000" b="0" dirty="0" smtClean="0"/>
            </a:br>
            <a:r>
              <a:rPr lang="en-US" sz="2000" b="0" dirty="0" smtClean="0"/>
              <a:t>		{0, 1, 2, 3, …, N-1}</a:t>
            </a:r>
          </a:p>
          <a:p>
            <a:endParaRPr lang="en-US" sz="2000" dirty="0" smtClean="0">
              <a:solidFill>
                <a:srgbClr val="990000"/>
              </a:solidFill>
            </a:endParaRPr>
          </a:p>
          <a:p>
            <a:r>
              <a:rPr lang="en-US" dirty="0" smtClean="0">
                <a:solidFill>
                  <a:srgbClr val="990000"/>
                </a:solidFill>
              </a:rPr>
              <a:t>Physical address space:</a:t>
            </a:r>
            <a:r>
              <a:rPr lang="en-US" sz="2000" dirty="0" smtClean="0">
                <a:solidFill>
                  <a:srgbClr val="990000"/>
                </a:solidFill>
              </a:rPr>
              <a:t>   </a:t>
            </a:r>
            <a:r>
              <a:rPr lang="en-US" sz="2000" b="0" dirty="0" smtClean="0"/>
              <a:t>Set of  </a:t>
            </a:r>
            <a:r>
              <a:rPr lang="en-US" sz="2000" i="1" dirty="0" smtClean="0">
                <a:solidFill>
                  <a:schemeClr val="accent2"/>
                </a:solidFill>
              </a:rPr>
              <a:t>M = 2</a:t>
            </a:r>
            <a:r>
              <a:rPr lang="en-US" sz="2000" i="1" baseline="30000" dirty="0" smtClean="0">
                <a:solidFill>
                  <a:schemeClr val="accent2"/>
                </a:solidFill>
              </a:rPr>
              <a:t>m</a:t>
            </a:r>
            <a:r>
              <a:rPr lang="en-US" sz="2000" b="0" dirty="0" smtClean="0"/>
              <a:t>  physical addresses</a:t>
            </a:r>
            <a:br>
              <a:rPr lang="en-US" sz="2000" b="0" dirty="0" smtClean="0"/>
            </a:br>
            <a:r>
              <a:rPr lang="en-US" sz="2000" b="0" dirty="0" smtClean="0"/>
              <a:t>		{0, 1, 2, 3, …, M-1}</a:t>
            </a:r>
          </a:p>
          <a:p>
            <a:pPr lvl="1"/>
            <a:endParaRPr lang="en-US" sz="1600" b="0" dirty="0" smtClean="0"/>
          </a:p>
          <a:p>
            <a:r>
              <a:rPr lang="en-US" sz="2000" dirty="0" smtClean="0"/>
              <a:t>Clean distinction between data (bytes) and their attributes (addresses)</a:t>
            </a:r>
          </a:p>
          <a:p>
            <a:r>
              <a:rPr lang="en-US" sz="2000" dirty="0" smtClean="0"/>
              <a:t>Each object can now have multiple addresses</a:t>
            </a:r>
          </a:p>
          <a:p>
            <a:r>
              <a:rPr lang="en-US" sz="2000" dirty="0" smtClean="0"/>
              <a:t>Every byte in main memory: </a:t>
            </a:r>
            <a:br>
              <a:rPr lang="en-US" sz="2000" dirty="0" smtClean="0"/>
            </a:br>
            <a:r>
              <a:rPr lang="en-US" sz="2000" dirty="0" smtClean="0"/>
              <a:t>	    one physical address;   one (or more) virtual addresses</a:t>
            </a:r>
          </a:p>
        </p:txBody>
      </p:sp>
    </p:spTree>
    <p:extLst>
      <p:ext uri="{BB962C8B-B14F-4D97-AF65-F5344CB8AC3E}">
        <p14:creationId xmlns:p14="http://schemas.microsoft.com/office/powerpoint/2010/main" val="364831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00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Why Virtual </a:t>
            </a:r>
            <a:r>
              <a:rPr lang="en-GB" dirty="0" smtClean="0"/>
              <a:t>Memory (VM)?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54150"/>
            <a:ext cx="8229600" cy="441325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ffectLst/>
              </a:rPr>
              <a:t>Uses main </a:t>
            </a:r>
            <a:r>
              <a:rPr lang="en-GB" dirty="0" smtClean="0"/>
              <a:t>memory efficiently</a:t>
            </a:r>
            <a:endParaRPr lang="en-GB" dirty="0" smtClean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</a:t>
            </a:r>
            <a:r>
              <a:rPr lang="en-GB" dirty="0" smtClean="0"/>
              <a:t> DRAM </a:t>
            </a:r>
            <a:r>
              <a:rPr lang="en-GB" dirty="0"/>
              <a:t>as a cache for the parts of a virtual address space</a:t>
            </a:r>
            <a:endParaRPr lang="en-GB" dirty="0" smtClean="0"/>
          </a:p>
          <a:p>
            <a:pPr>
              <a:lnSpc>
                <a:spcPct val="83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ffectLst/>
              </a:rPr>
              <a:t>Simplifies </a:t>
            </a:r>
            <a:r>
              <a:rPr lang="en-GB" dirty="0">
                <a:effectLst/>
              </a:rPr>
              <a:t>memory </a:t>
            </a:r>
            <a:r>
              <a:rPr lang="en-GB" dirty="0" smtClean="0">
                <a:effectLst/>
              </a:rPr>
              <a:t>management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gets </a:t>
            </a:r>
            <a:r>
              <a:rPr lang="en-GB" dirty="0" smtClean="0"/>
              <a:t>the same uniform linear </a:t>
            </a:r>
            <a:r>
              <a:rPr lang="en-GB" dirty="0"/>
              <a:t>address space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ffectLst/>
              </a:rPr>
              <a:t>Isolates </a:t>
            </a:r>
            <a:r>
              <a:rPr lang="en-GB" dirty="0">
                <a:effectLst/>
              </a:rPr>
              <a:t>address spaces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One process can’t interfere with another’s memory	</a:t>
            </a:r>
            <a:endParaRPr lang="en-GB" dirty="0" smtClean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User program </a:t>
            </a:r>
            <a:r>
              <a:rPr lang="en-GB" dirty="0"/>
              <a:t>cannot access privileged</a:t>
            </a:r>
            <a:r>
              <a:rPr lang="en-GB" dirty="0" smtClean="0"/>
              <a:t> kernel information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843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Representation in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Memory organization within a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process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/>
              <a:t>Virtual vs. Physical memory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Fundamental Idea and Purpose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dirty="0" smtClean="0"/>
              <a:t>Page Mapping</a:t>
            </a:r>
            <a:endParaRPr lang="en-US" dirty="0"/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Address Translation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Per-Process Mapping and Protection</a:t>
            </a:r>
          </a:p>
          <a:p>
            <a:endParaRPr lang="en-US" dirty="0" smtClean="0"/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03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VM as a Tool for Caching</a:t>
            </a:r>
            <a:endParaRPr lang="en-GB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89925" cy="2066925"/>
          </a:xfrm>
        </p:spPr>
        <p:txBody>
          <a:bodyPr/>
          <a:lstStyle/>
          <a:p>
            <a:r>
              <a:rPr lang="en-US" i="1" dirty="0" smtClean="0">
                <a:solidFill>
                  <a:schemeClr val="accent2"/>
                </a:solidFill>
              </a:rPr>
              <a:t>Virtual memory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– array of N contiguous bytes stored on disk. </a:t>
            </a:r>
          </a:p>
          <a:p>
            <a:r>
              <a:rPr lang="en-US" dirty="0" smtClean="0"/>
              <a:t>The contents of the array on disk are cached in </a:t>
            </a:r>
            <a:r>
              <a:rPr lang="en-US" i="1" dirty="0" smtClean="0">
                <a:solidFill>
                  <a:schemeClr val="accent2"/>
                </a:solidFill>
              </a:rPr>
              <a:t>physical memory</a:t>
            </a:r>
            <a:r>
              <a:rPr lang="en-US" dirty="0" smtClean="0"/>
              <a:t> (</a:t>
            </a:r>
            <a:r>
              <a:rPr lang="en-US" i="1" dirty="0" smtClean="0">
                <a:solidFill>
                  <a:srgbClr val="990000"/>
                </a:solidFill>
              </a:rPr>
              <a:t>DRAM cache</a:t>
            </a:r>
            <a:r>
              <a:rPr lang="en-US" dirty="0" smtClean="0"/>
              <a:t>)</a:t>
            </a:r>
          </a:p>
          <a:p>
            <a:pPr lvl="1"/>
            <a:r>
              <a:rPr lang="en-GB" dirty="0" smtClean="0"/>
              <a:t>These cache blocks are called </a:t>
            </a:r>
            <a:r>
              <a:rPr lang="en-GB" b="1" i="1" dirty="0" smtClean="0">
                <a:solidFill>
                  <a:schemeClr val="accent2"/>
                </a:solidFill>
              </a:rPr>
              <a:t>pages</a:t>
            </a:r>
            <a:r>
              <a:rPr lang="en-GB" i="1" dirty="0" smtClean="0">
                <a:solidFill>
                  <a:schemeClr val="accent2"/>
                </a:solidFill>
              </a:rPr>
              <a:t>  </a:t>
            </a:r>
            <a:r>
              <a:rPr lang="en-GB" dirty="0" smtClean="0"/>
              <a:t>(size is </a:t>
            </a:r>
            <a:r>
              <a:rPr lang="en-GB" i="1" dirty="0" smtClean="0">
                <a:solidFill>
                  <a:schemeClr val="accent2"/>
                </a:solidFill>
              </a:rPr>
              <a:t>P</a:t>
            </a:r>
            <a:r>
              <a:rPr lang="en-GB" dirty="0" smtClean="0">
                <a:solidFill>
                  <a:schemeClr val="accent2"/>
                </a:solidFill>
              </a:rPr>
              <a:t> = 2</a:t>
            </a:r>
            <a:r>
              <a:rPr lang="en-GB" i="1" baseline="30000" dirty="0" smtClean="0">
                <a:solidFill>
                  <a:schemeClr val="accent2"/>
                </a:solidFill>
              </a:rPr>
              <a:t>p</a:t>
            </a:r>
            <a:r>
              <a:rPr lang="en-GB" dirty="0" smtClean="0"/>
              <a:t> bytes)</a:t>
            </a:r>
            <a:endParaRPr lang="en-GB" baseline="30000" dirty="0"/>
          </a:p>
        </p:txBody>
      </p:sp>
      <p:grpSp>
        <p:nvGrpSpPr>
          <p:cNvPr id="2" name="Group 1"/>
          <p:cNvGrpSpPr/>
          <p:nvPr/>
        </p:nvGrpSpPr>
        <p:grpSpPr>
          <a:xfrm>
            <a:off x="1447800" y="3048000"/>
            <a:ext cx="6324600" cy="3733800"/>
            <a:chOff x="1524000" y="3503913"/>
            <a:chExt cx="5348448" cy="2973511"/>
          </a:xfrm>
        </p:grpSpPr>
        <p:sp>
          <p:nvSpPr>
            <p:cNvPr id="12291" name="Rectangle 3"/>
            <p:cNvSpPr>
              <a:spLocks noChangeArrowheads="1"/>
            </p:cNvSpPr>
            <p:nvPr/>
          </p:nvSpPr>
          <p:spPr bwMode="auto">
            <a:xfrm>
              <a:off x="5145248" y="5302250"/>
              <a:ext cx="9144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8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2" name="Text Box 4"/>
            <p:cNvSpPr txBox="1">
              <a:spLocks noChangeArrowheads="1"/>
            </p:cNvSpPr>
            <p:nvPr/>
          </p:nvSpPr>
          <p:spPr bwMode="auto">
            <a:xfrm>
              <a:off x="6021510" y="5281613"/>
              <a:ext cx="850938" cy="27902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PP 2</a:t>
              </a:r>
              <a:r>
                <a:rPr lang="en-GB" sz="1400" baseline="30000" dirty="0">
                  <a:latin typeface="Calibri" pitchFamily="34" charset="0"/>
                </a:rPr>
                <a:t>m-p</a:t>
              </a:r>
              <a:r>
                <a:rPr lang="en-GB" sz="1400" dirty="0">
                  <a:latin typeface="Calibri" pitchFamily="34" charset="0"/>
                </a:rPr>
                <a:t>-1</a:t>
              </a:r>
            </a:p>
          </p:txBody>
        </p:sp>
        <p:sp>
          <p:nvSpPr>
            <p:cNvPr id="12293" name="Text Box 5"/>
            <p:cNvSpPr txBox="1">
              <a:spLocks noChangeArrowheads="1"/>
            </p:cNvSpPr>
            <p:nvPr/>
          </p:nvSpPr>
          <p:spPr bwMode="auto">
            <a:xfrm>
              <a:off x="4762661" y="3503913"/>
              <a:ext cx="1627881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Physical memory</a:t>
              </a:r>
            </a:p>
          </p:txBody>
        </p:sp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5145248" y="4171950"/>
              <a:ext cx="914400" cy="228600"/>
            </a:xfrm>
            <a:prstGeom prst="rect">
              <a:avLst/>
            </a:prstGeom>
            <a:solidFill>
              <a:srgbClr val="FFFFFF"/>
            </a:solidFill>
            <a:ln w="1908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dirty="0">
                  <a:latin typeface="Calibri" pitchFamily="34" charset="0"/>
                </a:rPr>
                <a:t>Empty</a:t>
              </a:r>
            </a:p>
          </p:txBody>
        </p:sp>
        <p:sp>
          <p:nvSpPr>
            <p:cNvPr id="12295" name="Rectangle 7"/>
            <p:cNvSpPr>
              <a:spLocks noChangeArrowheads="1"/>
            </p:cNvSpPr>
            <p:nvPr/>
          </p:nvSpPr>
          <p:spPr bwMode="auto">
            <a:xfrm>
              <a:off x="5145248" y="4400550"/>
              <a:ext cx="9144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8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5145248" y="4629150"/>
              <a:ext cx="914400" cy="228600"/>
            </a:xfrm>
            <a:prstGeom prst="rect">
              <a:avLst/>
            </a:prstGeom>
            <a:solidFill>
              <a:srgbClr val="FFFFFF"/>
            </a:solidFill>
            <a:ln w="1908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dirty="0">
                  <a:latin typeface="Calibri" pitchFamily="34" charset="0"/>
                </a:rPr>
                <a:t>Empty</a:t>
              </a:r>
            </a:p>
          </p:txBody>
        </p:sp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2329023" y="5508625"/>
              <a:ext cx="914400" cy="2286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908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dirty="0" err="1">
                  <a:latin typeface="Calibri" pitchFamily="34" charset="0"/>
                </a:rPr>
                <a:t>Uncached</a:t>
              </a:r>
              <a:endParaRPr lang="en-GB" sz="1200" dirty="0">
                <a:latin typeface="Calibri" pitchFamily="34" charset="0"/>
              </a:endParaRPr>
            </a:p>
          </p:txBody>
        </p:sp>
        <p:sp>
          <p:nvSpPr>
            <p:cNvPr id="12298" name="Text Box 10"/>
            <p:cNvSpPr txBox="1">
              <a:spLocks noChangeArrowheads="1"/>
            </p:cNvSpPr>
            <p:nvPr/>
          </p:nvSpPr>
          <p:spPr bwMode="auto">
            <a:xfrm>
              <a:off x="1834983" y="3916363"/>
              <a:ext cx="515909" cy="27902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VP 0</a:t>
              </a:r>
            </a:p>
          </p:txBody>
        </p:sp>
        <p:sp>
          <p:nvSpPr>
            <p:cNvPr id="12299" name="Text Box 11"/>
            <p:cNvSpPr txBox="1">
              <a:spLocks noChangeArrowheads="1"/>
            </p:cNvSpPr>
            <p:nvPr/>
          </p:nvSpPr>
          <p:spPr bwMode="auto">
            <a:xfrm>
              <a:off x="1834983" y="4144963"/>
              <a:ext cx="515909" cy="27902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VP 1</a:t>
              </a:r>
            </a:p>
          </p:txBody>
        </p:sp>
        <p:sp>
          <p:nvSpPr>
            <p:cNvPr id="12300" name="Text Box 12"/>
            <p:cNvSpPr txBox="1">
              <a:spLocks noChangeArrowheads="1"/>
            </p:cNvSpPr>
            <p:nvPr/>
          </p:nvSpPr>
          <p:spPr bwMode="auto">
            <a:xfrm>
              <a:off x="1524000" y="5505450"/>
              <a:ext cx="826892" cy="27902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VP 2</a:t>
              </a:r>
              <a:r>
                <a:rPr lang="en-GB" sz="1400" baseline="30000" dirty="0">
                  <a:latin typeface="Calibri" pitchFamily="34" charset="0"/>
                </a:rPr>
                <a:t>n-p</a:t>
              </a:r>
              <a:r>
                <a:rPr lang="en-GB" sz="1400" dirty="0">
                  <a:latin typeface="Calibri" pitchFamily="34" charset="0"/>
                </a:rPr>
                <a:t>-1</a:t>
              </a:r>
            </a:p>
          </p:txBody>
        </p:sp>
        <p:sp>
          <p:nvSpPr>
            <p:cNvPr id="12301" name="Text Box 13"/>
            <p:cNvSpPr txBox="1">
              <a:spLocks noChangeArrowheads="1"/>
            </p:cNvSpPr>
            <p:nvPr/>
          </p:nvSpPr>
          <p:spPr bwMode="auto">
            <a:xfrm>
              <a:off x="2019461" y="3503913"/>
              <a:ext cx="1525095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Virtual memory</a:t>
              </a:r>
            </a:p>
          </p:txBody>
        </p:sp>
        <p:sp>
          <p:nvSpPr>
            <p:cNvPr id="12302" name="Rectangle 14"/>
            <p:cNvSpPr>
              <a:spLocks noChangeArrowheads="1"/>
            </p:cNvSpPr>
            <p:nvPr/>
          </p:nvSpPr>
          <p:spPr bwMode="auto">
            <a:xfrm>
              <a:off x="2329023" y="3927024"/>
              <a:ext cx="914400" cy="228600"/>
            </a:xfrm>
            <a:prstGeom prst="rect">
              <a:avLst/>
            </a:prstGeom>
            <a:solidFill>
              <a:srgbClr val="FFFFFF"/>
            </a:solidFill>
            <a:ln w="1908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dirty="0">
                  <a:latin typeface="Calibri" pitchFamily="34" charset="0"/>
                </a:rPr>
                <a:t>Unallocated</a:t>
              </a:r>
            </a:p>
          </p:txBody>
        </p:sp>
        <p:sp>
          <p:nvSpPr>
            <p:cNvPr id="12303" name="Rectangle 15"/>
            <p:cNvSpPr>
              <a:spLocks noChangeArrowheads="1"/>
            </p:cNvSpPr>
            <p:nvPr/>
          </p:nvSpPr>
          <p:spPr bwMode="auto">
            <a:xfrm>
              <a:off x="2329023" y="4155624"/>
              <a:ext cx="9144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8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dirty="0" smtClean="0">
                  <a:latin typeface="Calibri" pitchFamily="34" charset="0"/>
                </a:rPr>
                <a:t>Cached</a:t>
              </a:r>
              <a:endParaRPr lang="en-GB" sz="1200" dirty="0">
                <a:latin typeface="Calibri" pitchFamily="34" charset="0"/>
              </a:endParaRPr>
            </a:p>
          </p:txBody>
        </p:sp>
        <p:sp>
          <p:nvSpPr>
            <p:cNvPr id="12304" name="Rectangle 16"/>
            <p:cNvSpPr>
              <a:spLocks noChangeArrowheads="1"/>
            </p:cNvSpPr>
            <p:nvPr/>
          </p:nvSpPr>
          <p:spPr bwMode="auto">
            <a:xfrm>
              <a:off x="2329023" y="4384224"/>
              <a:ext cx="914400" cy="2286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908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dirty="0" err="1">
                  <a:latin typeface="Calibri" pitchFamily="34" charset="0"/>
                </a:rPr>
                <a:t>Uncached</a:t>
              </a:r>
              <a:endParaRPr lang="en-GB" sz="1200" dirty="0">
                <a:latin typeface="Calibri" pitchFamily="34" charset="0"/>
              </a:endParaRPr>
            </a:p>
          </p:txBody>
        </p:sp>
        <p:sp>
          <p:nvSpPr>
            <p:cNvPr id="12305" name="Rectangle 17"/>
            <p:cNvSpPr>
              <a:spLocks noChangeArrowheads="1"/>
            </p:cNvSpPr>
            <p:nvPr/>
          </p:nvSpPr>
          <p:spPr bwMode="auto">
            <a:xfrm>
              <a:off x="2329023" y="4610100"/>
              <a:ext cx="914400" cy="228600"/>
            </a:xfrm>
            <a:prstGeom prst="rect">
              <a:avLst/>
            </a:prstGeom>
            <a:solidFill>
              <a:srgbClr val="FFFFFF"/>
            </a:solidFill>
            <a:ln w="1908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dirty="0">
                  <a:latin typeface="Calibri" pitchFamily="34" charset="0"/>
                </a:rPr>
                <a:t>Unallocated</a:t>
              </a:r>
            </a:p>
          </p:txBody>
        </p:sp>
        <p:sp>
          <p:nvSpPr>
            <p:cNvPr id="12306" name="Rectangle 18"/>
            <p:cNvSpPr>
              <a:spLocks noChangeArrowheads="1"/>
            </p:cNvSpPr>
            <p:nvPr/>
          </p:nvSpPr>
          <p:spPr bwMode="auto">
            <a:xfrm>
              <a:off x="2329023" y="4835525"/>
              <a:ext cx="9144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8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dirty="0" smtClean="0">
                  <a:latin typeface="Calibri" pitchFamily="34" charset="0"/>
                </a:rPr>
                <a:t>Cached</a:t>
              </a:r>
              <a:endParaRPr lang="en-GB" sz="1200" dirty="0">
                <a:latin typeface="Calibri" pitchFamily="34" charset="0"/>
              </a:endParaRPr>
            </a:p>
          </p:txBody>
        </p:sp>
        <p:sp>
          <p:nvSpPr>
            <p:cNvPr id="12307" name="Rectangle 19"/>
            <p:cNvSpPr>
              <a:spLocks noChangeArrowheads="1"/>
            </p:cNvSpPr>
            <p:nvPr/>
          </p:nvSpPr>
          <p:spPr bwMode="auto">
            <a:xfrm>
              <a:off x="2329023" y="5064125"/>
              <a:ext cx="914400" cy="2286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908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dirty="0" err="1">
                  <a:latin typeface="Calibri" pitchFamily="34" charset="0"/>
                </a:rPr>
                <a:t>Uncached</a:t>
              </a:r>
              <a:endParaRPr lang="en-GB" sz="1200" dirty="0">
                <a:latin typeface="Calibri" pitchFamily="34" charset="0"/>
              </a:endParaRPr>
            </a:p>
          </p:txBody>
        </p:sp>
        <p:sp>
          <p:nvSpPr>
            <p:cNvPr id="12308" name="Text Box 20"/>
            <p:cNvSpPr txBox="1">
              <a:spLocks noChangeArrowheads="1"/>
            </p:cNvSpPr>
            <p:nvPr/>
          </p:nvSpPr>
          <p:spPr bwMode="auto">
            <a:xfrm>
              <a:off x="6021510" y="4141788"/>
              <a:ext cx="505564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PP 0</a:t>
              </a:r>
            </a:p>
          </p:txBody>
        </p:sp>
        <p:sp>
          <p:nvSpPr>
            <p:cNvPr id="12309" name="Text Box 21"/>
            <p:cNvSpPr txBox="1">
              <a:spLocks noChangeArrowheads="1"/>
            </p:cNvSpPr>
            <p:nvPr/>
          </p:nvSpPr>
          <p:spPr bwMode="auto">
            <a:xfrm>
              <a:off x="6021510" y="4370388"/>
              <a:ext cx="505564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PP 1</a:t>
              </a:r>
            </a:p>
          </p:txBody>
        </p:sp>
        <p:sp>
          <p:nvSpPr>
            <p:cNvPr id="12310" name="Line 22"/>
            <p:cNvSpPr>
              <a:spLocks noChangeShapeType="1"/>
            </p:cNvSpPr>
            <p:nvPr/>
          </p:nvSpPr>
          <p:spPr bwMode="auto">
            <a:xfrm>
              <a:off x="3243423" y="4264025"/>
              <a:ext cx="1905000" cy="26035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11" name="Rectangle 23"/>
            <p:cNvSpPr>
              <a:spLocks noChangeArrowheads="1"/>
            </p:cNvSpPr>
            <p:nvPr/>
          </p:nvSpPr>
          <p:spPr bwMode="auto">
            <a:xfrm>
              <a:off x="5145248" y="5073650"/>
              <a:ext cx="914400" cy="228600"/>
            </a:xfrm>
            <a:prstGeom prst="rect">
              <a:avLst/>
            </a:prstGeom>
            <a:solidFill>
              <a:srgbClr val="FFFFFF"/>
            </a:solidFill>
            <a:ln w="1908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dirty="0">
                  <a:latin typeface="Calibri" pitchFamily="34" charset="0"/>
                </a:rPr>
                <a:t>Empty</a:t>
              </a:r>
            </a:p>
          </p:txBody>
        </p:sp>
        <p:sp>
          <p:nvSpPr>
            <p:cNvPr id="12312" name="Line 24"/>
            <p:cNvSpPr>
              <a:spLocks noChangeShapeType="1"/>
            </p:cNvSpPr>
            <p:nvPr/>
          </p:nvSpPr>
          <p:spPr bwMode="auto">
            <a:xfrm>
              <a:off x="3243423" y="4981575"/>
              <a:ext cx="1905000" cy="4572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Rectangle 25"/>
            <p:cNvSpPr>
              <a:spLocks noChangeArrowheads="1"/>
            </p:cNvSpPr>
            <p:nvPr/>
          </p:nvSpPr>
          <p:spPr bwMode="auto">
            <a:xfrm>
              <a:off x="2329023" y="5286375"/>
              <a:ext cx="9144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8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dirty="0">
                  <a:latin typeface="Calibri" pitchFamily="34" charset="0"/>
                </a:rPr>
                <a:t>Cached</a:t>
              </a:r>
            </a:p>
          </p:txBody>
        </p:sp>
        <p:sp>
          <p:nvSpPr>
            <p:cNvPr id="12314" name="Rectangle 26"/>
            <p:cNvSpPr>
              <a:spLocks noChangeArrowheads="1"/>
            </p:cNvSpPr>
            <p:nvPr/>
          </p:nvSpPr>
          <p:spPr bwMode="auto">
            <a:xfrm>
              <a:off x="5145248" y="4857750"/>
              <a:ext cx="9144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8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5" name="Line 27"/>
            <p:cNvSpPr>
              <a:spLocks noChangeShapeType="1"/>
            </p:cNvSpPr>
            <p:nvPr/>
          </p:nvSpPr>
          <p:spPr bwMode="auto">
            <a:xfrm flipV="1">
              <a:off x="3243423" y="4979988"/>
              <a:ext cx="1905000" cy="384175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16" name="Text Box 28"/>
            <p:cNvSpPr txBox="1">
              <a:spLocks noChangeArrowheads="1"/>
            </p:cNvSpPr>
            <p:nvPr/>
          </p:nvSpPr>
          <p:spPr bwMode="auto">
            <a:xfrm>
              <a:off x="3189448" y="3810000"/>
              <a:ext cx="254000" cy="2444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2317" name="Text Box 29"/>
            <p:cNvSpPr txBox="1">
              <a:spLocks noChangeArrowheads="1"/>
            </p:cNvSpPr>
            <p:nvPr/>
          </p:nvSpPr>
          <p:spPr bwMode="auto">
            <a:xfrm>
              <a:off x="3203286" y="5606794"/>
              <a:ext cx="370486" cy="2458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 dirty="0" smtClean="0">
                  <a:latin typeface="Calibri" pitchFamily="34" charset="0"/>
                </a:rPr>
                <a:t>N-1</a:t>
              </a:r>
              <a:endParaRPr lang="en-GB" sz="1000" dirty="0">
                <a:latin typeface="Calibri" pitchFamily="34" charset="0"/>
              </a:endParaRPr>
            </a:p>
          </p:txBody>
        </p:sp>
        <p:sp>
          <p:nvSpPr>
            <p:cNvPr id="12318" name="Text Box 30"/>
            <p:cNvSpPr txBox="1">
              <a:spLocks noChangeArrowheads="1"/>
            </p:cNvSpPr>
            <p:nvPr/>
          </p:nvSpPr>
          <p:spPr bwMode="auto">
            <a:xfrm>
              <a:off x="4799216" y="5414351"/>
              <a:ext cx="398101" cy="2458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 dirty="0" smtClean="0">
                  <a:latin typeface="Calibri" pitchFamily="34" charset="0"/>
                </a:rPr>
                <a:t>M-1</a:t>
              </a:r>
              <a:endParaRPr lang="en-GB" sz="1000" dirty="0">
                <a:latin typeface="Calibri" pitchFamily="34" charset="0"/>
              </a:endParaRPr>
            </a:p>
          </p:txBody>
        </p:sp>
        <p:sp>
          <p:nvSpPr>
            <p:cNvPr id="12319" name="Text Box 31"/>
            <p:cNvSpPr txBox="1">
              <a:spLocks noChangeArrowheads="1"/>
            </p:cNvSpPr>
            <p:nvPr/>
          </p:nvSpPr>
          <p:spPr bwMode="auto">
            <a:xfrm>
              <a:off x="4948131" y="4055885"/>
              <a:ext cx="254000" cy="2444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2320" name="Text Box 32"/>
            <p:cNvSpPr txBox="1">
              <a:spLocks noChangeArrowheads="1"/>
            </p:cNvSpPr>
            <p:nvPr/>
          </p:nvSpPr>
          <p:spPr bwMode="auto">
            <a:xfrm>
              <a:off x="1913533" y="5899495"/>
              <a:ext cx="1794579" cy="57792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Virtual pages (</a:t>
              </a:r>
              <a:r>
                <a:rPr lang="en-GB" sz="1600" dirty="0" smtClean="0">
                  <a:latin typeface="Calibri" pitchFamily="34" charset="0"/>
                </a:rPr>
                <a:t>VPs</a:t>
              </a:r>
              <a:r>
                <a:rPr lang="en-GB" sz="1600" dirty="0">
                  <a:latin typeface="Calibri" pitchFamily="34" charset="0"/>
                </a:rPr>
                <a:t>) 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stored on disk</a:t>
              </a:r>
            </a:p>
          </p:txBody>
        </p:sp>
        <p:sp>
          <p:nvSpPr>
            <p:cNvPr id="12321" name="Text Box 33"/>
            <p:cNvSpPr txBox="1">
              <a:spLocks noChangeArrowheads="1"/>
            </p:cNvSpPr>
            <p:nvPr/>
          </p:nvSpPr>
          <p:spPr bwMode="auto">
            <a:xfrm>
              <a:off x="4708977" y="5899495"/>
              <a:ext cx="1872124" cy="57792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Physical pages (</a:t>
              </a:r>
              <a:r>
                <a:rPr lang="en-GB" sz="1600" dirty="0" err="1" smtClean="0">
                  <a:latin typeface="Calibri" pitchFamily="34" charset="0"/>
                </a:rPr>
                <a:t>PPs</a:t>
              </a:r>
              <a:r>
                <a:rPr lang="en-GB" sz="1600" dirty="0">
                  <a:latin typeface="Calibri" pitchFamily="34" charset="0"/>
                </a:rPr>
                <a:t>) 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cached in DRAM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72575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278169" y="468757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DRAM </a:t>
            </a:r>
            <a:r>
              <a:rPr lang="en-GB" dirty="0" smtClean="0"/>
              <a:t>as a Cache for Disk</a:t>
            </a:r>
            <a:endParaRPr lang="en-GB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500188"/>
            <a:ext cx="8320087" cy="505301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Disk has </a:t>
            </a:r>
            <a:r>
              <a:rPr lang="en-GB" u="sng" dirty="0" smtClean="0"/>
              <a:t>enormous</a:t>
            </a:r>
            <a:r>
              <a:rPr lang="en-GB" dirty="0" smtClean="0"/>
              <a:t> </a:t>
            </a:r>
            <a:r>
              <a:rPr lang="en-GB" dirty="0"/>
              <a:t>miss penalty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is </a:t>
            </a:r>
            <a:r>
              <a:rPr lang="en-GB" dirty="0" smtClean="0"/>
              <a:t>only about </a:t>
            </a:r>
            <a:r>
              <a:rPr lang="en-GB" b="1" i="1" dirty="0">
                <a:solidFill>
                  <a:srgbClr val="C00000"/>
                </a:solidFill>
              </a:rPr>
              <a:t>10x</a:t>
            </a:r>
            <a:r>
              <a:rPr lang="en-GB" dirty="0"/>
              <a:t> slower than SRAM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Disk is </a:t>
            </a:r>
            <a:r>
              <a:rPr lang="en-GB" u="sng" dirty="0" smtClean="0"/>
              <a:t>much</a:t>
            </a:r>
            <a:r>
              <a:rPr lang="en-GB" dirty="0" smtClean="0"/>
              <a:t> slower than DRAM:  about </a:t>
            </a:r>
            <a:r>
              <a:rPr lang="en-GB" b="1" i="1" dirty="0" smtClean="0">
                <a:solidFill>
                  <a:srgbClr val="C00000"/>
                </a:solidFill>
              </a:rPr>
              <a:t>10,000x</a:t>
            </a:r>
            <a:r>
              <a:rPr lang="en-GB" dirty="0" smtClean="0"/>
              <a:t> slower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Consequences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Highly sophisticated algorithms </a:t>
            </a:r>
            <a:r>
              <a:rPr lang="en-GB" dirty="0" smtClean="0"/>
              <a:t>used for organizing DRAM effectively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cache memory has relatively simple mechanisms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Large </a:t>
            </a:r>
            <a:r>
              <a:rPr lang="en-GB" dirty="0"/>
              <a:t>page (block) </a:t>
            </a:r>
            <a:r>
              <a:rPr lang="en-GB" dirty="0" smtClean="0"/>
              <a:t>size: typically </a:t>
            </a:r>
            <a:r>
              <a:rPr lang="en-GB" dirty="0"/>
              <a:t>4-8 </a:t>
            </a:r>
            <a:r>
              <a:rPr lang="en-GB" dirty="0" smtClean="0"/>
              <a:t>KB, sometimes 4 MB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Fully associative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</a:t>
            </a:r>
            <a:r>
              <a:rPr lang="en-GB" dirty="0" smtClean="0"/>
              <a:t>ny VP can </a:t>
            </a:r>
            <a:r>
              <a:rPr lang="en-GB" dirty="0"/>
              <a:t>be placed in </a:t>
            </a:r>
            <a:r>
              <a:rPr lang="en-GB" dirty="0" smtClean="0"/>
              <a:t>any PP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99314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Page </a:t>
            </a:r>
            <a:r>
              <a:rPr lang="en-GB" dirty="0"/>
              <a:t>Tables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47763"/>
            <a:ext cx="8307387" cy="12906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</a:t>
            </a:r>
            <a:r>
              <a:rPr lang="en-GB" i="1" dirty="0">
                <a:solidFill>
                  <a:srgbClr val="C00000"/>
                </a:solidFill>
              </a:rPr>
              <a:t>page table </a:t>
            </a:r>
            <a:r>
              <a:rPr lang="en-GB" dirty="0"/>
              <a:t>is an array of page table entries (PTEs) that maps virtual pages to physical </a:t>
            </a:r>
            <a:r>
              <a:rPr lang="en-GB" dirty="0" smtClean="0"/>
              <a:t>pages.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Per-process kernel data structure in DRAM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120900" y="46767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120900" y="4905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120900" y="4448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120900" y="3305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120900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120900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2120900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120900" y="4219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073631" y="51751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348288" y="22860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465763" y="33244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5465763" y="35337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2946400" y="4797426"/>
            <a:ext cx="2519363" cy="133096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2946400" y="34274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2971800" y="31988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2921000" y="29702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410200" y="41433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1816100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1816100" y="4905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1816100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1816100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1816100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1816100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1816100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1816100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1587500" y="30003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1824127" y="32750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1824920" y="35079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1824127" y="39737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1824920" y="41808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1824127" y="44202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1824920" y="48796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1824127" y="46467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1824920" y="37408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2187575" y="25114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1209497" y="32399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1206322" y="48528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6831013" y="2833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5465763" y="3098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5465763" y="28702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2895600" y="50038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2895600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2895600" y="38671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2895600" y="3632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6843713" y="34940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5483225" y="47720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5483225" y="50825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5483225" y="57035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5483225" y="60140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5483225" y="63246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2895600" y="40763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2908300" y="4121061"/>
            <a:ext cx="2557463" cy="1386294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2895600" y="4286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2940050" y="36433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5483225" y="53930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</p:spTree>
    <p:extLst>
      <p:ext uri="{BB962C8B-B14F-4D97-AF65-F5344CB8AC3E}">
        <p14:creationId xmlns:p14="http://schemas.microsoft.com/office/powerpoint/2010/main" val="20424971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49" grpId="0" animBg="1"/>
      <p:bldP spid="14350" grpId="0" animBg="1"/>
      <p:bldP spid="14351" grpId="0" animBg="1"/>
      <p:bldP spid="14352" grpId="0" animBg="1"/>
      <p:bldP spid="14353" grpId="0" animBg="1"/>
      <p:bldP spid="14354" grpId="0" animBg="1"/>
      <p:bldP spid="14355" grpId="0"/>
      <p:bldP spid="14376" grpId="0"/>
      <p:bldP spid="14377" grpId="0" animBg="1"/>
      <p:bldP spid="14378" grpId="0" animBg="1"/>
      <p:bldP spid="14383" grpId="0"/>
      <p:bldP spid="14384" grpId="0" animBg="1"/>
      <p:bldP spid="14385" grpId="0" animBg="1"/>
      <p:bldP spid="14386" grpId="0" animBg="1"/>
      <p:bldP spid="14387" grpId="0" animBg="1"/>
      <p:bldP spid="14388" grpId="0" animBg="1"/>
      <p:bldP spid="14390" grpId="0" animBg="1"/>
      <p:bldP spid="14392" grpId="0" animBg="1"/>
      <p:bldP spid="1439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Page Hit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6048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smtClean="0">
                <a:solidFill>
                  <a:srgbClr val="C00000"/>
                </a:solidFill>
              </a:rPr>
              <a:t>Page hit: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reference to VM word that is in physical memory (DRAM cache hit)</a:t>
            </a:r>
            <a:endParaRPr lang="en-GB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0574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0958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051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050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8702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6416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2654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62" idx="2"/>
            <a:endCxn id="14360" idx="1"/>
          </p:cNvCxnSpPr>
          <p:nvPr/>
        </p:nvCxnSpPr>
        <p:spPr bwMode="auto">
          <a:xfrm rot="16200000" flipH="1">
            <a:off x="1775826" y="2238961"/>
            <a:ext cx="6619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885636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25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smtClean="0">
                <a:solidFill>
                  <a:srgbClr val="C00000"/>
                </a:solidFill>
              </a:rPr>
              <a:t>Page fault: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reference to VM word that is not in physical memory (DRAM miss)</a:t>
            </a:r>
            <a:endParaRPr lang="en-GB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0574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0958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051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050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8702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6416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2654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216411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Representation in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organization within a </a:t>
            </a:r>
            <a:r>
              <a:rPr lang="en-US" dirty="0" smtClean="0"/>
              <a:t>process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Virtual vs. Physical memory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Fundamental Idea and Purpose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Page Mapping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Address Translation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Per-Process Mapping and Protection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/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98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Handling 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miss causes page fault (an </a:t>
            </a:r>
            <a:r>
              <a:rPr lang="en-GB" sz="2000" b="0" i="1" dirty="0" smtClean="0"/>
              <a:t>exception</a:t>
            </a:r>
            <a:r>
              <a:rPr lang="en-GB" sz="2000" b="0" dirty="0" smtClean="0"/>
              <a:t>)</a:t>
            </a:r>
            <a:endParaRPr lang="en-GB" sz="2000" b="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0574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0958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051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050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8702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6416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2654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0094057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Handling 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fault handler selects a victim to be evicted (here VP 4)</a:t>
            </a:r>
            <a:endParaRPr lang="en-GB" sz="2000" b="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0574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0958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05175"/>
            <a:ext cx="1379537" cy="228600"/>
          </a:xfrm>
          <a:prstGeom prst="rect">
            <a:avLst/>
          </a:prstGeom>
          <a:solidFill>
            <a:srgbClr val="F1C7C7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050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8702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6416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2654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101838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Handling 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fault handler selects a victim to be evicted (here VP 4)</a:t>
            </a:r>
            <a:endParaRPr lang="en-GB" sz="2000" b="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0574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0958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051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</a:t>
            </a:r>
            <a:r>
              <a:rPr lang="en-GB" sz="1400" dirty="0" smtClean="0">
                <a:latin typeface="Calibri" pitchFamily="34" charset="0"/>
              </a:rPr>
              <a:t>3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1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0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050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8702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6416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2654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80289" y="40878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6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1978378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Handling 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fault handler selects a victim to be evicted (here VP 4)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Offending instruction is restarted: page hit!</a:t>
            </a:r>
            <a:endParaRPr lang="en-GB" sz="2000" b="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0574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0958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051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</a:t>
            </a:r>
            <a:r>
              <a:rPr lang="en-GB" sz="1400" dirty="0" smtClean="0">
                <a:latin typeface="Calibri" pitchFamily="34" charset="0"/>
              </a:rPr>
              <a:t>3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1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0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050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8702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6416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2654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80289" y="40878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6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3094739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Representation in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Memory organization within a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process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/>
              <a:t>Virtual vs. Physical memory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Fundamental Idea and Purpose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Page Mapping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dirty="0" smtClean="0"/>
              <a:t>Address Translation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Per-Process Mapping and Protection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9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31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VM Address Translation</a:t>
            </a:r>
            <a:endParaRPr lang="en-US"/>
          </a:p>
        </p:txBody>
      </p:sp>
      <p:sp>
        <p:nvSpPr>
          <p:cNvPr id="566311" name="Rectangle 3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 smtClean="0"/>
              <a:t>Virtual Address Space</a:t>
            </a:r>
          </a:p>
          <a:p>
            <a:pPr lvl="1"/>
            <a:r>
              <a:rPr lang="en-US" b="1" i="1" dirty="0" smtClean="0"/>
              <a:t>V</a:t>
            </a:r>
            <a:r>
              <a:rPr lang="en-US" i="1" dirty="0" smtClean="0"/>
              <a:t> = {0, 1, …, N–1}</a:t>
            </a:r>
          </a:p>
          <a:p>
            <a:r>
              <a:rPr lang="en-US" dirty="0" smtClean="0"/>
              <a:t>Physical Address Space</a:t>
            </a:r>
          </a:p>
          <a:p>
            <a:pPr lvl="1"/>
            <a:r>
              <a:rPr lang="en-US" b="1" i="1" dirty="0" smtClean="0"/>
              <a:t>P</a:t>
            </a:r>
            <a:r>
              <a:rPr lang="en-US" i="1" dirty="0" smtClean="0"/>
              <a:t> = {0, 1, …, M–1}</a:t>
            </a:r>
          </a:p>
          <a:p>
            <a:r>
              <a:rPr lang="en-US" dirty="0" smtClean="0"/>
              <a:t>Address Translation</a:t>
            </a:r>
          </a:p>
          <a:p>
            <a:pPr lvl="1"/>
            <a:r>
              <a:rPr lang="en-US" b="1" i="1" dirty="0" smtClean="0"/>
              <a:t>map:  V </a:t>
            </a:r>
            <a:r>
              <a:rPr lang="en-US" b="1" i="1" dirty="0" smtClean="0">
                <a:sym typeface="Symbol" charset="2"/>
              </a:rPr>
              <a:t></a:t>
            </a:r>
            <a:r>
              <a:rPr lang="en-US" b="1" i="1" dirty="0" smtClean="0"/>
              <a:t>  P  U  {</a:t>
            </a:r>
            <a:r>
              <a:rPr lang="en-US" b="1" i="1" dirty="0" smtClean="0">
                <a:sym typeface="Symbol" charset="2"/>
              </a:rPr>
              <a:t></a:t>
            </a:r>
            <a:r>
              <a:rPr lang="en-US" b="1" i="1" dirty="0" smtClean="0"/>
              <a:t>}</a:t>
            </a:r>
          </a:p>
          <a:p>
            <a:pPr lvl="1"/>
            <a:r>
              <a:rPr lang="en-US" dirty="0" smtClean="0"/>
              <a:t>For virtual address </a:t>
            </a:r>
            <a:r>
              <a:rPr lang="en-US" b="1" i="1" dirty="0" smtClean="0"/>
              <a:t>a</a:t>
            </a:r>
            <a:r>
              <a:rPr lang="en-US" dirty="0" smtClean="0"/>
              <a:t>:</a:t>
            </a:r>
          </a:p>
          <a:p>
            <a:pPr marL="1028700" lvl="2"/>
            <a:r>
              <a:rPr lang="en-US" b="1" i="1" dirty="0" smtClean="0"/>
              <a:t>map(A)  =  A</a:t>
            </a:r>
            <a:r>
              <a:rPr lang="en-US" i="1" dirty="0" smtClean="0"/>
              <a:t>’</a:t>
            </a:r>
            <a:r>
              <a:rPr lang="en-US" dirty="0" smtClean="0"/>
              <a:t>  if virtual address </a:t>
            </a:r>
            <a:r>
              <a:rPr lang="en-US" b="1" i="1" dirty="0" smtClean="0"/>
              <a:t>A</a:t>
            </a:r>
            <a:r>
              <a:rPr lang="en-US" dirty="0" smtClean="0"/>
              <a:t> stored in physical address </a:t>
            </a:r>
            <a:r>
              <a:rPr lang="en-US" b="1" i="1" dirty="0" smtClean="0"/>
              <a:t>A’</a:t>
            </a:r>
            <a:r>
              <a:rPr lang="en-US" i="1" dirty="0" smtClean="0"/>
              <a:t> </a:t>
            </a:r>
            <a:r>
              <a:rPr lang="en-US" dirty="0" smtClean="0"/>
              <a:t>of </a:t>
            </a:r>
            <a:r>
              <a:rPr lang="en-US" b="1" i="1" dirty="0" smtClean="0"/>
              <a:t>P</a:t>
            </a:r>
          </a:p>
          <a:p>
            <a:pPr marL="1028700" lvl="2"/>
            <a:r>
              <a:rPr lang="en-US" b="1" i="1" dirty="0" smtClean="0"/>
              <a:t>map(A)  = </a:t>
            </a:r>
            <a:r>
              <a:rPr lang="en-US" b="1" i="1" dirty="0" smtClean="0">
                <a:sym typeface="Symbol" charset="2"/>
              </a:rPr>
              <a:t></a:t>
            </a:r>
            <a:r>
              <a:rPr lang="en-US" b="1" i="1" dirty="0" smtClean="0"/>
              <a:t>  </a:t>
            </a:r>
            <a:r>
              <a:rPr lang="en-US" dirty="0" smtClean="0"/>
              <a:t>if data at virtual address </a:t>
            </a:r>
            <a:r>
              <a:rPr lang="en-US" b="1" i="1" dirty="0" smtClean="0"/>
              <a:t>A</a:t>
            </a:r>
            <a:r>
              <a:rPr lang="en-US" dirty="0" smtClean="0"/>
              <a:t> is not in physical memory</a:t>
            </a:r>
          </a:p>
          <a:p>
            <a:pPr lvl="3"/>
            <a:r>
              <a:rPr lang="en-US" dirty="0" smtClean="0"/>
              <a:t>Either invalid or stored on disk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0979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510647"/>
            <a:ext cx="730885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Simple Memory System Example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15827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Addressing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14-bit virtual addresses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12-bit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size = 64 </a:t>
            </a:r>
            <a:r>
              <a:rPr lang="en-GB" dirty="0" smtClean="0"/>
              <a:t>bytes = 2</a:t>
            </a:r>
            <a:r>
              <a:rPr lang="en-GB" baseline="30000" dirty="0" smtClean="0"/>
              <a:t>6</a:t>
            </a:r>
            <a:r>
              <a:rPr lang="en-GB" dirty="0" smtClean="0"/>
              <a:t>     </a:t>
            </a:r>
            <a:r>
              <a:rPr lang="en-GB" i="1" dirty="0" smtClean="0"/>
              <a:t>(6-bit page offset </a:t>
            </a:r>
            <a:r>
              <a:rPr lang="en-GB" i="1" dirty="0" err="1" smtClean="0"/>
              <a:t>addr</a:t>
            </a:r>
            <a:r>
              <a:rPr lang="en-GB" i="1" dirty="0" smtClean="0"/>
              <a:t>)</a:t>
            </a:r>
            <a:endParaRPr lang="en-GB" i="1" dirty="0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960438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96043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13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1447800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144780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12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1935163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193516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2422525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242252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2909888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290988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3397250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339725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3884613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388461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4371975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437197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4859338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485933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5346700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534670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5834063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583406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6321425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1" name="Rectangle 39"/>
          <p:cNvSpPr>
            <a:spLocks noChangeArrowheads="1"/>
          </p:cNvSpPr>
          <p:nvPr/>
        </p:nvSpPr>
        <p:spPr bwMode="auto">
          <a:xfrm>
            <a:off x="632142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3833" name="Rectangle 41"/>
          <p:cNvSpPr>
            <a:spLocks noChangeArrowheads="1"/>
          </p:cNvSpPr>
          <p:nvPr/>
        </p:nvSpPr>
        <p:spPr bwMode="auto">
          <a:xfrm>
            <a:off x="6808788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680878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7296150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729615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33840" name="Rectangle 48"/>
          <p:cNvSpPr>
            <a:spLocks noChangeArrowheads="1"/>
          </p:cNvSpPr>
          <p:nvPr/>
        </p:nvSpPr>
        <p:spPr bwMode="auto">
          <a:xfrm>
            <a:off x="1935163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193516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2422525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4" name="Rectangle 52"/>
          <p:cNvSpPr>
            <a:spLocks noChangeArrowheads="1"/>
          </p:cNvSpPr>
          <p:nvPr/>
        </p:nvSpPr>
        <p:spPr bwMode="auto">
          <a:xfrm>
            <a:off x="242252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3846" name="Rectangle 54"/>
          <p:cNvSpPr>
            <a:spLocks noChangeArrowheads="1"/>
          </p:cNvSpPr>
          <p:nvPr/>
        </p:nvSpPr>
        <p:spPr bwMode="auto">
          <a:xfrm>
            <a:off x="2909888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290988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3849" name="Rectangle 57"/>
          <p:cNvSpPr>
            <a:spLocks noChangeArrowheads="1"/>
          </p:cNvSpPr>
          <p:nvPr/>
        </p:nvSpPr>
        <p:spPr bwMode="auto">
          <a:xfrm>
            <a:off x="3397250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0" name="Rectangle 58"/>
          <p:cNvSpPr>
            <a:spLocks noChangeArrowheads="1"/>
          </p:cNvSpPr>
          <p:nvPr/>
        </p:nvSpPr>
        <p:spPr bwMode="auto">
          <a:xfrm>
            <a:off x="339725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3884613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3" name="Rectangle 61"/>
          <p:cNvSpPr>
            <a:spLocks noChangeArrowheads="1"/>
          </p:cNvSpPr>
          <p:nvPr/>
        </p:nvSpPr>
        <p:spPr bwMode="auto">
          <a:xfrm>
            <a:off x="388461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3855" name="Rectangle 63"/>
          <p:cNvSpPr>
            <a:spLocks noChangeArrowheads="1"/>
          </p:cNvSpPr>
          <p:nvPr/>
        </p:nvSpPr>
        <p:spPr bwMode="auto">
          <a:xfrm>
            <a:off x="4371975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6" name="Rectangle 64"/>
          <p:cNvSpPr>
            <a:spLocks noChangeArrowheads="1"/>
          </p:cNvSpPr>
          <p:nvPr/>
        </p:nvSpPr>
        <p:spPr bwMode="auto">
          <a:xfrm>
            <a:off x="437197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3858" name="Rectangle 66"/>
          <p:cNvSpPr>
            <a:spLocks noChangeArrowheads="1"/>
          </p:cNvSpPr>
          <p:nvPr/>
        </p:nvSpPr>
        <p:spPr bwMode="auto">
          <a:xfrm>
            <a:off x="4859338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9" name="Rectangle 67"/>
          <p:cNvSpPr>
            <a:spLocks noChangeArrowheads="1"/>
          </p:cNvSpPr>
          <p:nvPr/>
        </p:nvSpPr>
        <p:spPr bwMode="auto">
          <a:xfrm>
            <a:off x="485933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3861" name="Rectangle 69"/>
          <p:cNvSpPr>
            <a:spLocks noChangeArrowheads="1"/>
          </p:cNvSpPr>
          <p:nvPr/>
        </p:nvSpPr>
        <p:spPr bwMode="auto">
          <a:xfrm>
            <a:off x="5346700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2" name="Rectangle 70"/>
          <p:cNvSpPr>
            <a:spLocks noChangeArrowheads="1"/>
          </p:cNvSpPr>
          <p:nvPr/>
        </p:nvSpPr>
        <p:spPr bwMode="auto">
          <a:xfrm>
            <a:off x="534670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3864" name="Rectangle 72"/>
          <p:cNvSpPr>
            <a:spLocks noChangeArrowheads="1"/>
          </p:cNvSpPr>
          <p:nvPr/>
        </p:nvSpPr>
        <p:spPr bwMode="auto">
          <a:xfrm>
            <a:off x="5834063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5" name="Rectangle 73"/>
          <p:cNvSpPr>
            <a:spLocks noChangeArrowheads="1"/>
          </p:cNvSpPr>
          <p:nvPr/>
        </p:nvSpPr>
        <p:spPr bwMode="auto">
          <a:xfrm>
            <a:off x="583406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3867" name="Rectangle 75"/>
          <p:cNvSpPr>
            <a:spLocks noChangeArrowheads="1"/>
          </p:cNvSpPr>
          <p:nvPr/>
        </p:nvSpPr>
        <p:spPr bwMode="auto">
          <a:xfrm>
            <a:off x="6321425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8" name="Rectangle 76"/>
          <p:cNvSpPr>
            <a:spLocks noChangeArrowheads="1"/>
          </p:cNvSpPr>
          <p:nvPr/>
        </p:nvSpPr>
        <p:spPr bwMode="auto">
          <a:xfrm>
            <a:off x="632142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3870" name="Rectangle 78"/>
          <p:cNvSpPr>
            <a:spLocks noChangeArrowheads="1"/>
          </p:cNvSpPr>
          <p:nvPr/>
        </p:nvSpPr>
        <p:spPr bwMode="auto">
          <a:xfrm>
            <a:off x="6808788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1" name="Rectangle 79"/>
          <p:cNvSpPr>
            <a:spLocks noChangeArrowheads="1"/>
          </p:cNvSpPr>
          <p:nvPr/>
        </p:nvSpPr>
        <p:spPr bwMode="auto">
          <a:xfrm>
            <a:off x="680878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3873" name="Rectangle 81"/>
          <p:cNvSpPr>
            <a:spLocks noChangeArrowheads="1"/>
          </p:cNvSpPr>
          <p:nvPr/>
        </p:nvSpPr>
        <p:spPr bwMode="auto">
          <a:xfrm>
            <a:off x="7296150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4" name="Rectangle 82"/>
          <p:cNvSpPr>
            <a:spLocks noChangeArrowheads="1"/>
          </p:cNvSpPr>
          <p:nvPr/>
        </p:nvSpPr>
        <p:spPr bwMode="auto">
          <a:xfrm>
            <a:off x="729615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4859337" y="3860800"/>
            <a:ext cx="2924174" cy="333375"/>
            <a:chOff x="3061" y="2261"/>
            <a:chExt cx="1842" cy="210"/>
          </a:xfrm>
        </p:grpSpPr>
        <p:sp>
          <p:nvSpPr>
            <p:cNvPr id="33876" name="Line 84"/>
            <p:cNvSpPr>
              <a:spLocks noChangeShapeType="1"/>
            </p:cNvSpPr>
            <p:nvPr/>
          </p:nvSpPr>
          <p:spPr bwMode="auto">
            <a:xfrm>
              <a:off x="3061" y="23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77" name="Text Box 85"/>
            <p:cNvSpPr txBox="1">
              <a:spLocks noChangeArrowheads="1"/>
            </p:cNvSpPr>
            <p:nvPr/>
          </p:nvSpPr>
          <p:spPr bwMode="auto">
            <a:xfrm>
              <a:off x="3768" y="22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4876801" y="5813425"/>
            <a:ext cx="2924176" cy="333375"/>
            <a:chOff x="3072" y="3312"/>
            <a:chExt cx="1842" cy="210"/>
          </a:xfrm>
        </p:grpSpPr>
        <p:sp>
          <p:nvSpPr>
            <p:cNvPr id="33879" name="Line 87"/>
            <p:cNvSpPr>
              <a:spLocks noChangeShapeType="1"/>
            </p:cNvSpPr>
            <p:nvPr/>
          </p:nvSpPr>
          <p:spPr bwMode="auto">
            <a:xfrm>
              <a:off x="3072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0" name="Text Box 88"/>
            <p:cNvSpPr txBox="1">
              <a:spLocks noChangeArrowheads="1"/>
            </p:cNvSpPr>
            <p:nvPr/>
          </p:nvSpPr>
          <p:spPr bwMode="auto">
            <a:xfrm>
              <a:off x="3779" y="331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1981200" y="5813425"/>
            <a:ext cx="2924176" cy="333375"/>
            <a:chOff x="1248" y="3312"/>
            <a:chExt cx="1842" cy="210"/>
          </a:xfrm>
        </p:grpSpPr>
        <p:sp>
          <p:nvSpPr>
            <p:cNvPr id="33882" name="Line 90"/>
            <p:cNvSpPr>
              <a:spLocks noChangeShapeType="1"/>
            </p:cNvSpPr>
            <p:nvPr/>
          </p:nvSpPr>
          <p:spPr bwMode="auto">
            <a:xfrm>
              <a:off x="1248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3" name="Text Box 91"/>
            <p:cNvSpPr txBox="1">
              <a:spLocks noChangeArrowheads="1"/>
            </p:cNvSpPr>
            <p:nvPr/>
          </p:nvSpPr>
          <p:spPr bwMode="auto">
            <a:xfrm>
              <a:off x="1955" y="331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960438" y="3852862"/>
            <a:ext cx="3916363" cy="333375"/>
            <a:chOff x="605" y="2256"/>
            <a:chExt cx="2467" cy="210"/>
          </a:xfrm>
        </p:grpSpPr>
        <p:sp>
          <p:nvSpPr>
            <p:cNvPr id="33885" name="Line 93"/>
            <p:cNvSpPr>
              <a:spLocks noChangeShapeType="1"/>
            </p:cNvSpPr>
            <p:nvPr/>
          </p:nvSpPr>
          <p:spPr bwMode="auto">
            <a:xfrm>
              <a:off x="605" y="23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6" name="Text Box 94"/>
            <p:cNvSpPr txBox="1">
              <a:spLocks noChangeArrowheads="1"/>
            </p:cNvSpPr>
            <p:nvPr/>
          </p:nvSpPr>
          <p:spPr bwMode="auto">
            <a:xfrm>
              <a:off x="1553" y="22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3887" name="Text Box 95"/>
          <p:cNvSpPr txBox="1">
            <a:spLocks noChangeArrowheads="1"/>
          </p:cNvSpPr>
          <p:nvPr/>
        </p:nvSpPr>
        <p:spPr bwMode="auto">
          <a:xfrm>
            <a:off x="1657352" y="4289425"/>
            <a:ext cx="217444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Virtual </a:t>
            </a:r>
            <a:r>
              <a:rPr lang="en-GB" sz="18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Page </a:t>
            </a:r>
            <a:r>
              <a:rPr lang="en-GB" sz="1800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Number</a:t>
            </a:r>
            <a:endParaRPr lang="en-GB" sz="1800" dirty="0">
              <a:solidFill>
                <a:schemeClr val="bg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3888" name="Text Box 96"/>
          <p:cNvSpPr txBox="1">
            <a:spLocks noChangeArrowheads="1"/>
          </p:cNvSpPr>
          <p:nvPr/>
        </p:nvSpPr>
        <p:spPr bwMode="auto">
          <a:xfrm>
            <a:off x="5291668" y="4278312"/>
            <a:ext cx="197663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Virtual </a:t>
            </a:r>
            <a:r>
              <a:rPr lang="en-GB" sz="18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Page </a:t>
            </a:r>
            <a:r>
              <a:rPr lang="en-GB" sz="1800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Offset</a:t>
            </a:r>
            <a:endParaRPr lang="en-GB" sz="1800" dirty="0">
              <a:solidFill>
                <a:schemeClr val="bg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3889" name="Text Box 97"/>
          <p:cNvSpPr txBox="1">
            <a:spLocks noChangeArrowheads="1"/>
          </p:cNvSpPr>
          <p:nvPr/>
        </p:nvSpPr>
        <p:spPr bwMode="auto">
          <a:xfrm>
            <a:off x="2203983" y="6162675"/>
            <a:ext cx="228928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Physical </a:t>
            </a:r>
            <a:r>
              <a:rPr lang="en-GB" sz="18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Page </a:t>
            </a:r>
            <a:r>
              <a:rPr lang="en-GB" sz="1800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Number</a:t>
            </a:r>
            <a:endParaRPr lang="en-GB" sz="1800" dirty="0">
              <a:solidFill>
                <a:schemeClr val="bg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3890" name="Text Box 98"/>
          <p:cNvSpPr txBox="1">
            <a:spLocks noChangeArrowheads="1"/>
          </p:cNvSpPr>
          <p:nvPr/>
        </p:nvSpPr>
        <p:spPr bwMode="auto">
          <a:xfrm>
            <a:off x="5232399" y="6194425"/>
            <a:ext cx="2091469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Physical </a:t>
            </a:r>
            <a:r>
              <a:rPr lang="en-GB" sz="18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Page </a:t>
            </a:r>
            <a:r>
              <a:rPr lang="en-GB" sz="1800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Offset</a:t>
            </a:r>
            <a:endParaRPr lang="en-GB" sz="1800" dirty="0">
              <a:solidFill>
                <a:schemeClr val="bg2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9431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431799" y="241300"/>
            <a:ext cx="8110538" cy="1054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Simple Memory System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1745" y="1298575"/>
            <a:ext cx="8307387" cy="454025"/>
          </a:xfrm>
          <a:ln/>
        </p:spPr>
        <p:txBody>
          <a:bodyPr/>
          <a:lstStyle/>
          <a:p>
            <a:pPr>
              <a:buNone/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000" b="0" dirty="0"/>
              <a:t>Only show first 16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110288" y="47815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5418138" y="47815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724400" y="478155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6110288" y="447516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5418138" y="447516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4724400" y="4475163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6110288" y="41687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5418138" y="41687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4724400" y="416877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6110288" y="386080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5418138" y="386080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4724400" y="386080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6110288" y="355282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5418138" y="355282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4724400" y="355282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6110288" y="324643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5418138" y="324643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4724400" y="3246438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6110288" y="29400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5418138" y="29400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4724400" y="294005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6110288" y="26320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5418138" y="26320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4724400" y="263207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61102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54181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47244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4724400" y="263207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4724400" y="29400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4724400" y="324961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4724400" y="355282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4724400" y="386080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4724400" y="4157135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4724400" y="4475163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4724400" y="47815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541813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61102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4724400" y="2325688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6810905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4724400" y="5089526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4724400" y="233309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3290888" y="47815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2598738" y="47815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1905000" y="478155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3290888" y="447516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2598738" y="447516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1905000" y="4475163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3290888" y="41687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2598738" y="41687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1905000" y="416877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3290888" y="386080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2598738" y="386080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1905000" y="386080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3290888" y="355282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2598738" y="355282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1905000" y="355282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3290888" y="324643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2598738" y="324643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1905000" y="3246438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3290888" y="29400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2598738" y="29400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1905000" y="294005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3290888" y="26320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2598738" y="26320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1905000" y="263207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32908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25987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19050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1905000" y="29400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1905000" y="324961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1905000" y="355282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1905000" y="386080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1905000" y="4172478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1905000" y="4475163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1905000" y="47815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2589212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32908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1905000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1905000" y="2325688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1905000" y="5089526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3989386" y="2316480"/>
            <a:ext cx="1588" cy="27889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9" name="Line 59"/>
          <p:cNvSpPr>
            <a:spLocks noChangeShapeType="1"/>
          </p:cNvSpPr>
          <p:nvPr/>
        </p:nvSpPr>
        <p:spPr bwMode="auto">
          <a:xfrm>
            <a:off x="1905000" y="2940050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" name="Line 58"/>
          <p:cNvSpPr>
            <a:spLocks noChangeShapeType="1"/>
          </p:cNvSpPr>
          <p:nvPr/>
        </p:nvSpPr>
        <p:spPr bwMode="auto">
          <a:xfrm>
            <a:off x="1905000" y="2630488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" name="Rectangle 49"/>
          <p:cNvSpPr>
            <a:spLocks noChangeArrowheads="1"/>
          </p:cNvSpPr>
          <p:nvPr/>
        </p:nvSpPr>
        <p:spPr bwMode="auto">
          <a:xfrm>
            <a:off x="3290888" y="2633664"/>
            <a:ext cx="698498" cy="307975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92" name="Rectangle 50"/>
          <p:cNvSpPr>
            <a:spLocks noChangeArrowheads="1"/>
          </p:cNvSpPr>
          <p:nvPr/>
        </p:nvSpPr>
        <p:spPr bwMode="auto">
          <a:xfrm>
            <a:off x="2589212" y="2633664"/>
            <a:ext cx="701676" cy="307975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28</a:t>
            </a:r>
          </a:p>
        </p:txBody>
      </p:sp>
      <p:sp>
        <p:nvSpPr>
          <p:cNvPr id="93" name="Rectangle 51"/>
          <p:cNvSpPr>
            <a:spLocks noChangeArrowheads="1"/>
          </p:cNvSpPr>
          <p:nvPr/>
        </p:nvSpPr>
        <p:spPr bwMode="auto">
          <a:xfrm>
            <a:off x="1911348" y="2633664"/>
            <a:ext cx="679452" cy="307975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94" name="Rectangle 49"/>
          <p:cNvSpPr>
            <a:spLocks noChangeArrowheads="1"/>
          </p:cNvSpPr>
          <p:nvPr/>
        </p:nvSpPr>
        <p:spPr bwMode="auto">
          <a:xfrm>
            <a:off x="6113995" y="2943224"/>
            <a:ext cx="698498" cy="307975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95" name="Rectangle 50"/>
          <p:cNvSpPr>
            <a:spLocks noChangeArrowheads="1"/>
          </p:cNvSpPr>
          <p:nvPr/>
        </p:nvSpPr>
        <p:spPr bwMode="auto">
          <a:xfrm>
            <a:off x="5412319" y="2943224"/>
            <a:ext cx="701676" cy="307975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17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6" name="Rectangle 51"/>
          <p:cNvSpPr>
            <a:spLocks noChangeArrowheads="1"/>
          </p:cNvSpPr>
          <p:nvPr/>
        </p:nvSpPr>
        <p:spPr bwMode="auto">
          <a:xfrm>
            <a:off x="4725988" y="2943224"/>
            <a:ext cx="692150" cy="307975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990000"/>
                </a:solidFill>
                <a:latin typeface="Calibri" pitchFamily="34" charset="0"/>
              </a:rPr>
              <a:t>09</a:t>
            </a:r>
            <a:endParaRPr lang="en-GB" sz="1600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769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734536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</a:t>
            </a:r>
            <a:r>
              <a:rPr lang="en-GB" dirty="0" smtClean="0"/>
              <a:t>Example #1</a:t>
            </a:r>
            <a:endParaRPr lang="en-GB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365124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</a:t>
            </a:r>
            <a:r>
              <a:rPr lang="en-GB" dirty="0" smtClean="0">
                <a:effectLst/>
              </a:rPr>
              <a:t>Address:   </a:t>
            </a:r>
            <a:r>
              <a:rPr lang="en-GB" dirty="0" smtClean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571500" algn="l"/>
                <a:tab pos="1485900" algn="l"/>
                <a:tab pos="2057400" algn="l"/>
                <a:tab pos="3314700" algn="l"/>
                <a:tab pos="4572000" algn="l"/>
                <a:tab pos="60579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 smtClean="0"/>
              <a:t>		VPN _____	</a:t>
            </a:r>
            <a:r>
              <a:rPr lang="en-GB" sz="1600" dirty="0"/>
              <a:t>	</a:t>
            </a:r>
            <a:r>
              <a:rPr lang="en-GB" sz="1600" dirty="0" smtClean="0"/>
              <a:t>Page Table:</a:t>
            </a:r>
            <a:r>
              <a:rPr lang="en-GB" sz="1600" dirty="0"/>
              <a:t>	</a:t>
            </a:r>
            <a:r>
              <a:rPr lang="en-GB" sz="1600" dirty="0" smtClean="0"/>
              <a:t>Valid? ___	PPN</a:t>
            </a:r>
            <a:r>
              <a:rPr lang="en-GB" sz="1600" dirty="0"/>
              <a:t>: </a:t>
            </a:r>
            <a:r>
              <a:rPr lang="en-GB" sz="1600" dirty="0" smtClean="0"/>
              <a:t>____	Location:____________	</a:t>
            </a:r>
            <a:endParaRPr lang="en-GB" dirty="0" smtClean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 smtClean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 smtClean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>
                <a:effectLst/>
              </a:rPr>
              <a:t>Physical </a:t>
            </a:r>
            <a:r>
              <a:rPr lang="en-GB" dirty="0">
                <a:effectLst/>
              </a:rPr>
              <a:t>Address</a:t>
            </a: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08902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0890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57638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5763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063750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0637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2551112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25511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303847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30384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352583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35258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401320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450056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498792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49879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547528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54752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5962650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59626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6450012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64500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693737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69373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742473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74247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954021" y="2924149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089025" y="2916211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2071687" y="552555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2071687" y="52207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2559050" y="552555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2559050" y="52207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3046412" y="552555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3046412" y="52207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3533775" y="552555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3533775" y="52207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4021137" y="552555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4021137" y="52207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4508500" y="552555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4508500" y="52207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4995862" y="552555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4995862" y="52207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5483225" y="552555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5483225" y="52207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5970587" y="552555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5970587" y="52207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6457950" y="552555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6457950" y="52207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6945312" y="552555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6945312" y="52207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7432675" y="552555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7432675" y="52207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5004858" y="5915025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2092324" y="5906558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7558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7070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6584950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6097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5611812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5124450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03" name="Rectangle 21"/>
          <p:cNvSpPr>
            <a:spLocks noChangeArrowheads="1"/>
          </p:cNvSpPr>
          <p:nvPr/>
        </p:nvSpPr>
        <p:spPr bwMode="auto">
          <a:xfrm>
            <a:off x="4508499" y="2461208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4638675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02" name="Rectangle 21"/>
          <p:cNvSpPr>
            <a:spLocks noChangeArrowheads="1"/>
          </p:cNvSpPr>
          <p:nvPr/>
        </p:nvSpPr>
        <p:spPr bwMode="auto">
          <a:xfrm>
            <a:off x="4012306" y="2463139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4151312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3665537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3178175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2692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2205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1719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1233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1447800" y="3727424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0x00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4419600" y="3727424"/>
            <a:ext cx="199734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Y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5446831" y="3727424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0x28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2215620" y="5523441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 smtClean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</p:grpSp>
      <p:sp>
        <p:nvSpPr>
          <p:cNvPr id="119" name="Text Box 134"/>
          <p:cNvSpPr txBox="1">
            <a:spLocks noChangeArrowheads="1"/>
          </p:cNvSpPr>
          <p:nvPr/>
        </p:nvSpPr>
        <p:spPr bwMode="auto">
          <a:xfrm>
            <a:off x="7315200" y="3718459"/>
            <a:ext cx="1311513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Main Memory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1947297" y="3249586"/>
            <a:ext cx="755686" cy="468873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/>
          <p:nvPr/>
        </p:nvCxnSpPr>
        <p:spPr bwMode="auto">
          <a:xfrm flipH="1">
            <a:off x="3887258" y="4038600"/>
            <a:ext cx="1724555" cy="1182158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1981823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50" grpId="0" animBg="1"/>
      <p:bldP spid="37951" grpId="0"/>
      <p:bldP spid="37953" grpId="0" animBg="1"/>
      <p:bldP spid="37954" grpId="0"/>
      <p:bldP spid="37956" grpId="0" animBg="1"/>
      <p:bldP spid="37957" grpId="0"/>
      <p:bldP spid="37959" grpId="0" animBg="1"/>
      <p:bldP spid="37960" grpId="0"/>
      <p:bldP spid="37962" grpId="0" animBg="1"/>
      <p:bldP spid="37963" grpId="0"/>
      <p:bldP spid="37965" grpId="0" animBg="1"/>
      <p:bldP spid="37966" grpId="0"/>
      <p:bldP spid="37968" grpId="0" animBg="1"/>
      <p:bldP spid="37969" grpId="0"/>
      <p:bldP spid="37971" grpId="0" animBg="1"/>
      <p:bldP spid="37972" grpId="0"/>
      <p:bldP spid="37974" grpId="0" animBg="1"/>
      <p:bldP spid="37975" grpId="0"/>
      <p:bldP spid="37977" grpId="0" animBg="1"/>
      <p:bldP spid="37978" grpId="0"/>
      <p:bldP spid="37980" grpId="0" animBg="1"/>
      <p:bldP spid="37981" grpId="0"/>
      <p:bldP spid="37983" grpId="0" animBg="1"/>
      <p:bldP spid="37984" grpId="0"/>
      <p:bldP spid="38016" grpId="0"/>
      <p:bldP spid="38021" grpId="0"/>
      <p:bldP spid="38022" grpId="0"/>
      <p:bldP spid="11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734536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</a:t>
            </a:r>
            <a:r>
              <a:rPr lang="en-GB" dirty="0" smtClean="0"/>
              <a:t>Example #2</a:t>
            </a:r>
            <a:endParaRPr lang="en-GB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365124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</a:t>
            </a:r>
            <a:r>
              <a:rPr lang="en-GB" dirty="0" smtClean="0">
                <a:effectLst/>
              </a:rPr>
              <a:t>Address:   </a:t>
            </a:r>
            <a:r>
              <a:rPr lang="en-GB" dirty="0" smtClean="0">
                <a:latin typeface="Courier New" pitchFamily="49" charset="0"/>
              </a:rPr>
              <a:t>0x0256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571500" algn="l"/>
                <a:tab pos="1485900" algn="l"/>
                <a:tab pos="2057400" algn="l"/>
                <a:tab pos="3314700" algn="l"/>
                <a:tab pos="4572000" algn="l"/>
                <a:tab pos="60579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 smtClean="0"/>
              <a:t>		VPN _____	</a:t>
            </a:r>
            <a:r>
              <a:rPr lang="en-GB" sz="1600" dirty="0"/>
              <a:t>	</a:t>
            </a:r>
            <a:r>
              <a:rPr lang="en-GB" sz="1600" dirty="0" smtClean="0"/>
              <a:t>Page Table:</a:t>
            </a:r>
            <a:r>
              <a:rPr lang="en-GB" sz="1600" dirty="0"/>
              <a:t>	</a:t>
            </a:r>
            <a:r>
              <a:rPr lang="en-GB" sz="1600" dirty="0" smtClean="0"/>
              <a:t>Valid? ___	PPN</a:t>
            </a:r>
            <a:r>
              <a:rPr lang="en-GB" sz="1600" dirty="0"/>
              <a:t>: </a:t>
            </a:r>
            <a:r>
              <a:rPr lang="en-GB" sz="1600" dirty="0" smtClean="0"/>
              <a:t>____	Location:____________	</a:t>
            </a:r>
            <a:endParaRPr lang="en-GB" dirty="0" smtClean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 smtClean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 smtClean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>
                <a:effectLst/>
              </a:rPr>
              <a:t>Physical </a:t>
            </a:r>
            <a:r>
              <a:rPr lang="en-GB" dirty="0">
                <a:effectLst/>
              </a:rPr>
              <a:t>Address</a:t>
            </a: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08902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0890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57638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5763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063750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0637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2551112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25511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303847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30384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352583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35258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401320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450056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498792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49879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547528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54752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5962650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59626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6450012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64500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693737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69373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742473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74247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954021" y="2924149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089025" y="2916211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2071687" y="552555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2071687" y="52207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2559050" y="552555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2559050" y="52207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3046412" y="552555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3046412" y="52207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3533775" y="552555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3533775" y="52207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4021137" y="552555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4021137" y="52207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4508500" y="552555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4508500" y="52207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4995862" y="552555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4995862" y="52207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5483225" y="552555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5483225" y="52207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5970587" y="552555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5970587" y="52207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6457950" y="552555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6457950" y="52207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6945312" y="552555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6945312" y="52207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7432675" y="552555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7432675" y="52207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5004858" y="5915025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2092324" y="5906558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7558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7070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smtClean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6584950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6097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5611812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5124450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01" name="Rectangle 21"/>
          <p:cNvSpPr>
            <a:spLocks noChangeArrowheads="1"/>
          </p:cNvSpPr>
          <p:nvPr/>
        </p:nvSpPr>
        <p:spPr bwMode="auto">
          <a:xfrm>
            <a:off x="4508499" y="2461208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Rectangle 21"/>
          <p:cNvSpPr>
            <a:spLocks noChangeArrowheads="1"/>
          </p:cNvSpPr>
          <p:nvPr/>
        </p:nvSpPr>
        <p:spPr bwMode="auto">
          <a:xfrm>
            <a:off x="4012306" y="2463139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4638675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4151312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3665537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3178175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2692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2205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1719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1233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1447800" y="3727424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0x09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4419600" y="3727424"/>
            <a:ext cx="199734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Y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5446831" y="3727424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0x17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2215620" y="5523441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 smtClean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 smtClean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 smtClean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 smtClean="0">
                  <a:solidFill>
                    <a:srgbClr val="C00000"/>
                  </a:solidFill>
                  <a:latin typeface="Calibri" pitchFamily="34" charset="0"/>
                </a:rPr>
                <a:t>0	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</p:grpSp>
      <p:sp>
        <p:nvSpPr>
          <p:cNvPr id="119" name="Text Box 134"/>
          <p:cNvSpPr txBox="1">
            <a:spLocks noChangeArrowheads="1"/>
          </p:cNvSpPr>
          <p:nvPr/>
        </p:nvSpPr>
        <p:spPr bwMode="auto">
          <a:xfrm>
            <a:off x="7315200" y="3718459"/>
            <a:ext cx="1311513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Main Memory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1947297" y="3249586"/>
            <a:ext cx="755686" cy="468873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/>
          <p:nvPr/>
        </p:nvCxnSpPr>
        <p:spPr bwMode="auto">
          <a:xfrm flipH="1">
            <a:off x="3887258" y="4038600"/>
            <a:ext cx="1724555" cy="1182158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529104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50" grpId="0" animBg="1"/>
      <p:bldP spid="37951" grpId="0"/>
      <p:bldP spid="37953" grpId="0" animBg="1"/>
      <p:bldP spid="37954" grpId="0"/>
      <p:bldP spid="37956" grpId="0" animBg="1"/>
      <p:bldP spid="37957" grpId="0"/>
      <p:bldP spid="37959" grpId="0" animBg="1"/>
      <p:bldP spid="37960" grpId="0"/>
      <p:bldP spid="37962" grpId="0" animBg="1"/>
      <p:bldP spid="37963" grpId="0"/>
      <p:bldP spid="37965" grpId="0" animBg="1"/>
      <p:bldP spid="37966" grpId="0"/>
      <p:bldP spid="37968" grpId="0" animBg="1"/>
      <p:bldP spid="37969" grpId="0"/>
      <p:bldP spid="37971" grpId="0" animBg="1"/>
      <p:bldP spid="37972" grpId="0"/>
      <p:bldP spid="37974" grpId="0" animBg="1"/>
      <p:bldP spid="37975" grpId="0"/>
      <p:bldP spid="37977" grpId="0" animBg="1"/>
      <p:bldP spid="37978" grpId="0"/>
      <p:bldP spid="37980" grpId="0" animBg="1"/>
      <p:bldP spid="37981" grpId="0"/>
      <p:bldP spid="37983" grpId="0" animBg="1"/>
      <p:bldP spid="37984" grpId="0"/>
      <p:bldP spid="38016" grpId="0"/>
      <p:bldP spid="38021" grpId="0"/>
      <p:bldP spid="38022" grpId="0"/>
      <p:bldP spid="1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 smtClean="0"/>
              <a:t>Recall:  Basic </a:t>
            </a:r>
            <a:r>
              <a:rPr lang="en-US" dirty="0"/>
              <a:t>Memory Organization</a:t>
            </a:r>
          </a:p>
        </p:txBody>
      </p:sp>
      <p:sp>
        <p:nvSpPr>
          <p:cNvPr id="44037" name="Rectangle 4"/>
          <p:cNvSpPr>
            <a:spLocks noGrp="1" noChangeArrowheads="1"/>
          </p:cNvSpPr>
          <p:nvPr>
            <p:ph idx="1"/>
          </p:nvPr>
        </p:nvSpPr>
        <p:spPr>
          <a:xfrm>
            <a:off x="518795" y="2667000"/>
            <a:ext cx="8244205" cy="3581400"/>
          </a:xfrm>
        </p:spPr>
        <p:txBody>
          <a:bodyPr/>
          <a:lstStyle/>
          <a:p>
            <a:pPr eaLnBrk="1" hangingPunct="1"/>
            <a:r>
              <a:rPr lang="en-US" dirty="0" smtClean="0"/>
              <a:t>Byte-Addressable Memory</a:t>
            </a:r>
            <a:endParaRPr lang="en-US" dirty="0"/>
          </a:p>
          <a:p>
            <a:pPr marL="552450" lvl="1" eaLnBrk="1" hangingPunct="1"/>
            <a:r>
              <a:rPr lang="en-US" dirty="0" smtClean="0"/>
              <a:t>Conceptually a very </a:t>
            </a:r>
            <a:r>
              <a:rPr lang="en-US" dirty="0"/>
              <a:t>large </a:t>
            </a:r>
            <a:r>
              <a:rPr lang="en-US" dirty="0" smtClean="0"/>
              <a:t>array, with a unique address for each byte</a:t>
            </a:r>
          </a:p>
          <a:p>
            <a:pPr marL="552450" lvl="1" eaLnBrk="1" hangingPunct="1"/>
            <a:r>
              <a:rPr lang="en-US" dirty="0" smtClean="0"/>
              <a:t>Processor width determines address range:</a:t>
            </a:r>
          </a:p>
          <a:p>
            <a:pPr marL="952500" lvl="2"/>
            <a:r>
              <a:rPr lang="en-US" dirty="0" smtClean="0"/>
              <a:t>32-bit processor has 2</a:t>
            </a:r>
            <a:r>
              <a:rPr lang="en-US" baseline="30000" dirty="0" smtClean="0"/>
              <a:t>32</a:t>
            </a:r>
            <a:r>
              <a:rPr lang="en-US" dirty="0" smtClean="0"/>
              <a:t> unique addresses</a:t>
            </a:r>
          </a:p>
          <a:p>
            <a:pPr marL="952500" lvl="2"/>
            <a:r>
              <a:rPr lang="en-US" dirty="0" smtClean="0"/>
              <a:t>64-bit </a:t>
            </a:r>
            <a:r>
              <a:rPr lang="en-US" dirty="0"/>
              <a:t>processor has </a:t>
            </a:r>
            <a:r>
              <a:rPr lang="en-US" dirty="0" smtClean="0"/>
              <a:t>2</a:t>
            </a:r>
            <a:r>
              <a:rPr lang="en-US" baseline="30000" dirty="0" smtClean="0"/>
              <a:t>64</a:t>
            </a:r>
            <a:r>
              <a:rPr lang="en-US" dirty="0" smtClean="0"/>
              <a:t> </a:t>
            </a:r>
            <a:r>
              <a:rPr lang="en-US" dirty="0"/>
              <a:t>unique </a:t>
            </a:r>
            <a:r>
              <a:rPr lang="en-US" dirty="0" smtClean="0"/>
              <a:t>addresses</a:t>
            </a:r>
          </a:p>
          <a:p>
            <a:pPr marL="952500" lvl="2"/>
            <a:endParaRPr lang="en-US" sz="1000" dirty="0" smtClean="0"/>
          </a:p>
          <a:p>
            <a:pPr marL="38100"/>
            <a:r>
              <a:rPr lang="en-US" i="1" dirty="0" smtClean="0">
                <a:solidFill>
                  <a:schemeClr val="accent2"/>
                </a:solidFill>
              </a:rPr>
              <a:t>Where does a given process reside in memory?</a:t>
            </a:r>
            <a:endParaRPr lang="en-US" i="1" dirty="0">
              <a:solidFill>
                <a:schemeClr val="accent2"/>
              </a:solidFill>
            </a:endParaRPr>
          </a:p>
          <a:p>
            <a:pPr marL="838200" lvl="2"/>
            <a:r>
              <a:rPr lang="en-US" dirty="0" smtClean="0"/>
              <a:t>depends upon the perspective…</a:t>
            </a:r>
          </a:p>
          <a:p>
            <a:pPr marL="1295400" lvl="3"/>
            <a:r>
              <a:rPr lang="en-US" dirty="0"/>
              <a:t>v</a:t>
            </a:r>
            <a:r>
              <a:rPr lang="en-US" dirty="0" smtClean="0"/>
              <a:t>irtual memory:	process can use most any virtual address</a:t>
            </a:r>
          </a:p>
          <a:p>
            <a:pPr marL="1295400" lvl="3"/>
            <a:r>
              <a:rPr lang="en-US" dirty="0" smtClean="0"/>
              <a:t>physical memory:	location controlled by OS</a:t>
            </a:r>
            <a:endParaRPr 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508125" y="1484582"/>
            <a:ext cx="6534152" cy="1030018"/>
            <a:chOff x="96" y="132"/>
            <a:chExt cx="4116" cy="648"/>
          </a:xfrm>
        </p:grpSpPr>
        <p:sp>
          <p:nvSpPr>
            <p:cNvPr id="44039" name="Rectangle 6"/>
            <p:cNvSpPr>
              <a:spLocks/>
            </p:cNvSpPr>
            <p:nvPr/>
          </p:nvSpPr>
          <p:spPr bwMode="auto">
            <a:xfrm>
              <a:off x="1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0" name="Rectangle 7"/>
            <p:cNvSpPr>
              <a:spLocks/>
            </p:cNvSpPr>
            <p:nvPr/>
          </p:nvSpPr>
          <p:spPr bwMode="auto">
            <a:xfrm>
              <a:off x="3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1" name="Rectangle 8"/>
            <p:cNvSpPr>
              <a:spLocks/>
            </p:cNvSpPr>
            <p:nvPr/>
          </p:nvSpPr>
          <p:spPr bwMode="auto">
            <a:xfrm>
              <a:off x="6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2" name="Rectangle 9"/>
            <p:cNvSpPr>
              <a:spLocks/>
            </p:cNvSpPr>
            <p:nvPr/>
          </p:nvSpPr>
          <p:spPr bwMode="auto">
            <a:xfrm>
              <a:off x="8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3" name="Rectangle 10"/>
            <p:cNvSpPr>
              <a:spLocks/>
            </p:cNvSpPr>
            <p:nvPr/>
          </p:nvSpPr>
          <p:spPr bwMode="auto">
            <a:xfrm>
              <a:off x="10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4" name="Rectangle 11"/>
            <p:cNvSpPr>
              <a:spLocks/>
            </p:cNvSpPr>
            <p:nvPr/>
          </p:nvSpPr>
          <p:spPr bwMode="auto">
            <a:xfrm>
              <a:off x="1338" y="520"/>
              <a:ext cx="96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5" name="Rectangle 12"/>
            <p:cNvSpPr>
              <a:spLocks/>
            </p:cNvSpPr>
            <p:nvPr/>
          </p:nvSpPr>
          <p:spPr bwMode="auto">
            <a:xfrm>
              <a:off x="22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6" name="Rectangle 13"/>
            <p:cNvSpPr>
              <a:spLocks/>
            </p:cNvSpPr>
            <p:nvPr/>
          </p:nvSpPr>
          <p:spPr bwMode="auto">
            <a:xfrm>
              <a:off x="25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7" name="Rectangle 14"/>
            <p:cNvSpPr>
              <a:spLocks/>
            </p:cNvSpPr>
            <p:nvPr/>
          </p:nvSpPr>
          <p:spPr bwMode="auto">
            <a:xfrm>
              <a:off x="27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8" name="Rectangle 15"/>
            <p:cNvSpPr>
              <a:spLocks/>
            </p:cNvSpPr>
            <p:nvPr/>
          </p:nvSpPr>
          <p:spPr bwMode="auto">
            <a:xfrm>
              <a:off x="30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9" name="Rectangle 16"/>
            <p:cNvSpPr>
              <a:spLocks/>
            </p:cNvSpPr>
            <p:nvPr/>
          </p:nvSpPr>
          <p:spPr bwMode="auto">
            <a:xfrm>
              <a:off x="32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0" name="Rectangle 17"/>
            <p:cNvSpPr>
              <a:spLocks/>
            </p:cNvSpPr>
            <p:nvPr/>
          </p:nvSpPr>
          <p:spPr bwMode="auto">
            <a:xfrm>
              <a:off x="34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1" name="Rectangle 18"/>
            <p:cNvSpPr>
              <a:spLocks/>
            </p:cNvSpPr>
            <p:nvPr/>
          </p:nvSpPr>
          <p:spPr bwMode="auto">
            <a:xfrm>
              <a:off x="1332" y="484"/>
              <a:ext cx="968" cy="29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50800" tIns="50800" rIns="45720" bIns="50800"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• • •</a:t>
              </a:r>
            </a:p>
          </p:txBody>
        </p:sp>
        <p:sp>
          <p:nvSpPr>
            <p:cNvPr id="44052" name="Rectangle 19"/>
            <p:cNvSpPr>
              <a:spLocks/>
            </p:cNvSpPr>
            <p:nvPr/>
          </p:nvSpPr>
          <p:spPr bwMode="auto">
            <a:xfrm rot="19020000">
              <a:off x="96" y="132"/>
              <a:ext cx="756" cy="22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 dirty="0" smtClean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0x00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•••0</a:t>
              </a:r>
            </a:p>
          </p:txBody>
        </p:sp>
        <p:sp>
          <p:nvSpPr>
            <p:cNvPr id="44053" name="Rectangle 20"/>
            <p:cNvSpPr>
              <a:spLocks/>
            </p:cNvSpPr>
            <p:nvPr/>
          </p:nvSpPr>
          <p:spPr bwMode="auto">
            <a:xfrm rot="19020000">
              <a:off x="3456" y="132"/>
              <a:ext cx="756" cy="22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 dirty="0" smtClean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0xFF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•••F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674542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Representation in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Memory organization within a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process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/>
              <a:t>Virtual vs. Physical memory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Fundamental Idea and Purpose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Page Mapping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Address Translation</a:t>
            </a:r>
          </a:p>
          <a:p>
            <a:pPr lvl="1"/>
            <a:r>
              <a:rPr lang="en-US" dirty="0" smtClean="0"/>
              <a:t>Per-Process Mapping and Protection</a:t>
            </a:r>
            <a:endParaRPr lang="en-US" dirty="0"/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42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54001" y="533400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VM </a:t>
            </a:r>
            <a:r>
              <a:rPr lang="en-GB" dirty="0"/>
              <a:t>as a Tool for Memory </a:t>
            </a:r>
            <a:r>
              <a:rPr lang="en-GB" dirty="0" smtClean="0"/>
              <a:t>Management</a:t>
            </a:r>
            <a:endParaRPr lang="en-GB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19050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Key </a:t>
            </a:r>
            <a:r>
              <a:rPr lang="en-GB" dirty="0" smtClean="0"/>
              <a:t>idea:	each </a:t>
            </a:r>
            <a:r>
              <a:rPr lang="en-GB" dirty="0"/>
              <a:t>process has its own virtual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viewed as </a:t>
            </a:r>
            <a:r>
              <a:rPr lang="en-GB" dirty="0"/>
              <a:t>a simple linear array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mapping </a:t>
            </a:r>
            <a:r>
              <a:rPr lang="en-GB" dirty="0"/>
              <a:t>function scatters addresses through physical memory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Can share code and data among processes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Map virtual pages to the same physical page (here: PP 6)</a:t>
            </a:r>
            <a:endParaRPr lang="en-GB" dirty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93775" y="3352800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731356" y="3326876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359919" y="3276600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2192338" y="4576227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6629400" y="4840555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(e.g., read-only </a:t>
            </a:r>
            <a:endParaRPr lang="en-GB" sz="14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</a:rPr>
              <a:t>library </a:t>
            </a:r>
            <a:r>
              <a:rPr lang="en-GB" sz="1400" b="1" dirty="0">
                <a:latin typeface="Calibri" pitchFamily="34" charset="0"/>
              </a:rPr>
              <a:t>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993775" y="5334000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616556" y="343190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16556" y="3687496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16556" y="393955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616556" y="44494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2838717" y="4068472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2359919" y="5257800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92338" y="6557427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616556" y="540931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616556" y="5664897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616556" y="591695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616556" y="642689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38717" y="6045873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715000" y="342900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15000" y="368300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715000" y="39430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715000" y="419620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15000" y="44517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715000" y="471029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715000" y="4965878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715000" y="522544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15000" y="548102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15000" y="573952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640080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5960177" y="5948784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5474234" y="3276600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5261580" y="6550988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M</a:t>
            </a:r>
            <a:r>
              <a:rPr lang="en-GB" sz="1400" b="1" dirty="0" smtClean="0">
                <a:latin typeface="Calibri" pitchFamily="34" charset="0"/>
              </a:rPr>
              <a:t>-1</a:t>
            </a:r>
            <a:endParaRPr lang="en-GB" sz="1400" b="1" dirty="0">
              <a:latin typeface="Calibri" pitchFamily="34" charset="0"/>
            </a:endParaRP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3530956" y="3815290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3530956" y="4067347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3530956" y="5093672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3530956" y="5608823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3911530" y="3178314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657374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327025" y="381000"/>
            <a:ext cx="88931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VM </a:t>
            </a:r>
            <a:r>
              <a:rPr lang="en-GB" dirty="0"/>
              <a:t>as a Tool for Memory Protection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8668" y="1212321"/>
            <a:ext cx="8307387" cy="12938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Extend PTEs with permission bits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fault handler checks these before remapping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violated, send process SIGSEGV (segmentation fault)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52400" y="2901694"/>
            <a:ext cx="107208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GB" sz="18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</a:t>
            </a: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297363" y="2871788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2657479" y="2871788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3297237" y="2871788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4003675" y="31765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632075" y="31765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3317875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4003675" y="34813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4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2632075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3317875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4003675" y="37861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2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2632075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1335088" y="31718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1335088" y="34766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1336675" y="37814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3605213" y="4167188"/>
            <a:ext cx="246062" cy="456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152400" y="5111494"/>
            <a:ext cx="1075293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j: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3317875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2037294" y="2871788"/>
            <a:ext cx="52392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SUP</a:t>
            </a:r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1943100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0" name="Rectangle 44"/>
          <p:cNvSpPr>
            <a:spLocks noChangeArrowheads="1"/>
          </p:cNvSpPr>
          <p:nvPr/>
        </p:nvSpPr>
        <p:spPr bwMode="auto">
          <a:xfrm>
            <a:off x="1943100" y="34813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1943100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4300538" y="5080000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2657479" y="5080000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3297237" y="5080000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4006850" y="53848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9</a:t>
            </a: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2635250" y="5384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3321050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4006850" y="56896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629" name="Rectangle 53"/>
          <p:cNvSpPr>
            <a:spLocks noChangeArrowheads="1"/>
          </p:cNvSpPr>
          <p:nvPr/>
        </p:nvSpPr>
        <p:spPr bwMode="auto">
          <a:xfrm>
            <a:off x="26352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33210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4006850" y="59944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11</a:t>
            </a:r>
          </a:p>
        </p:txBody>
      </p:sp>
      <p:sp>
        <p:nvSpPr>
          <p:cNvPr id="24632" name="Rectangle 56"/>
          <p:cNvSpPr>
            <a:spLocks noChangeArrowheads="1"/>
          </p:cNvSpPr>
          <p:nvPr/>
        </p:nvSpPr>
        <p:spPr bwMode="auto">
          <a:xfrm>
            <a:off x="26352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3" name="Rectangle 57"/>
          <p:cNvSpPr>
            <a:spLocks noChangeArrowheads="1"/>
          </p:cNvSpPr>
          <p:nvPr/>
        </p:nvSpPr>
        <p:spPr bwMode="auto">
          <a:xfrm>
            <a:off x="33210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4" name="Text Box 58"/>
          <p:cNvSpPr txBox="1">
            <a:spLocks noChangeArrowheads="1"/>
          </p:cNvSpPr>
          <p:nvPr/>
        </p:nvSpPr>
        <p:spPr bwMode="auto">
          <a:xfrm>
            <a:off x="2037294" y="5080000"/>
            <a:ext cx="52392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SUP</a:t>
            </a:r>
          </a:p>
        </p:txBody>
      </p:sp>
      <p:sp>
        <p:nvSpPr>
          <p:cNvPr id="24635" name="Rectangle 59"/>
          <p:cNvSpPr>
            <a:spLocks noChangeArrowheads="1"/>
          </p:cNvSpPr>
          <p:nvPr/>
        </p:nvSpPr>
        <p:spPr bwMode="auto">
          <a:xfrm>
            <a:off x="1946275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1946275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1946275" y="59944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8" name="Text Box 62"/>
          <p:cNvSpPr txBox="1">
            <a:spLocks noChangeArrowheads="1"/>
          </p:cNvSpPr>
          <p:nvPr/>
        </p:nvSpPr>
        <p:spPr bwMode="auto">
          <a:xfrm>
            <a:off x="1335088" y="53863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639" name="Text Box 63"/>
          <p:cNvSpPr txBox="1">
            <a:spLocks noChangeArrowheads="1"/>
          </p:cNvSpPr>
          <p:nvPr/>
        </p:nvSpPr>
        <p:spPr bwMode="auto">
          <a:xfrm>
            <a:off x="1335088" y="56911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640" name="Text Box 64"/>
          <p:cNvSpPr txBox="1">
            <a:spLocks noChangeArrowheads="1"/>
          </p:cNvSpPr>
          <p:nvPr/>
        </p:nvSpPr>
        <p:spPr bwMode="auto">
          <a:xfrm>
            <a:off x="1336675" y="59959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7086600" y="2548468"/>
            <a:ext cx="1676400" cy="632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  <a:r>
              <a:rPr lang="en-GB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</a:t>
            </a:r>
            <a:endParaRPr lang="en-GB" sz="18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7161212" y="318086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7161212" y="343644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7161212" y="369494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2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7161212" y="395653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7161212" y="421212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/>
              </a:rPr>
              <a:t>PP 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7161212" y="446636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7161212" y="4726207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6</a:t>
            </a:r>
          </a:p>
        </p:txBody>
      </p:sp>
      <p:sp>
        <p:nvSpPr>
          <p:cNvPr id="102" name="Rectangle 101"/>
          <p:cNvSpPr/>
          <p:nvPr/>
        </p:nvSpPr>
        <p:spPr bwMode="auto">
          <a:xfrm>
            <a:off x="7161212" y="497681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7161212" y="5232891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8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7161212" y="548640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/>
              </a:rPr>
              <a:t>PP 9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7162800" y="573673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7162800" y="599281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11</a:t>
            </a:r>
          </a:p>
        </p:txBody>
      </p:sp>
      <p:cxnSp>
        <p:nvCxnSpPr>
          <p:cNvPr id="114" name="Straight Arrow Connector 113"/>
          <p:cNvCxnSpPr>
            <a:stCxn id="24584" idx="3"/>
            <a:endCxn id="101" idx="1"/>
          </p:cNvCxnSpPr>
          <p:nvPr/>
        </p:nvCxnSpPr>
        <p:spPr bwMode="auto">
          <a:xfrm>
            <a:off x="5527675" y="3328988"/>
            <a:ext cx="1633537" cy="152501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24587" idx="3"/>
            <a:endCxn id="99" idx="1"/>
          </p:cNvCxnSpPr>
          <p:nvPr/>
        </p:nvCxnSpPr>
        <p:spPr bwMode="auto">
          <a:xfrm>
            <a:off x="5527675" y="3633788"/>
            <a:ext cx="1633537" cy="70613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>
            <a:stCxn id="24590" idx="3"/>
            <a:endCxn id="97" idx="1"/>
          </p:cNvCxnSpPr>
          <p:nvPr/>
        </p:nvCxnSpPr>
        <p:spPr bwMode="auto">
          <a:xfrm flipV="1">
            <a:off x="5527675" y="3822739"/>
            <a:ext cx="1633537" cy="11584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Straight Arrow Connector 119"/>
          <p:cNvCxnSpPr>
            <a:stCxn id="24625" idx="3"/>
            <a:endCxn id="104" idx="1"/>
          </p:cNvCxnSpPr>
          <p:nvPr/>
        </p:nvCxnSpPr>
        <p:spPr bwMode="auto">
          <a:xfrm>
            <a:off x="5530850" y="5537200"/>
            <a:ext cx="1630362" cy="7699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24628" idx="3"/>
            <a:endCxn id="101" idx="1"/>
          </p:cNvCxnSpPr>
          <p:nvPr/>
        </p:nvCxnSpPr>
        <p:spPr bwMode="auto">
          <a:xfrm flipV="1">
            <a:off x="5530850" y="4854001"/>
            <a:ext cx="1630362" cy="98799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24631" idx="3"/>
            <a:endCxn id="112" idx="1"/>
          </p:cNvCxnSpPr>
          <p:nvPr/>
        </p:nvCxnSpPr>
        <p:spPr bwMode="auto">
          <a:xfrm flipV="1">
            <a:off x="5530850" y="6120607"/>
            <a:ext cx="1631950" cy="261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1009588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9" y="381000"/>
            <a:ext cx="5434182" cy="926397"/>
          </a:xfrm>
        </p:spPr>
        <p:txBody>
          <a:bodyPr/>
          <a:lstStyle/>
          <a:p>
            <a:r>
              <a:rPr lang="en-US" sz="3200" dirty="0" smtClean="0"/>
              <a:t>Virtual Address Space 		for IA32 (x86) Linux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6123" y="1435655"/>
            <a:ext cx="5126477" cy="5269945"/>
          </a:xfrm>
        </p:spPr>
        <p:txBody>
          <a:bodyPr/>
          <a:lstStyle/>
          <a:p>
            <a:r>
              <a:rPr lang="en-US" i="1" dirty="0" smtClean="0">
                <a:solidFill>
                  <a:schemeClr val="accent2"/>
                </a:solidFill>
              </a:rPr>
              <a:t>All processes have the same uniform view of memory</a:t>
            </a:r>
          </a:p>
          <a:p>
            <a:r>
              <a:rPr lang="en-US" dirty="0" smtClean="0"/>
              <a:t>Stack</a:t>
            </a:r>
          </a:p>
          <a:p>
            <a:pPr lvl="1"/>
            <a:r>
              <a:rPr lang="en-US" sz="1800" dirty="0" smtClean="0"/>
              <a:t>Runtime stack (8MB limit)</a:t>
            </a:r>
          </a:p>
          <a:p>
            <a:pPr lvl="1"/>
            <a:r>
              <a:rPr lang="en-US" sz="1800" dirty="0" smtClean="0"/>
              <a:t>E. </a:t>
            </a:r>
            <a:r>
              <a:rPr lang="en-US" sz="1800" dirty="0" err="1" smtClean="0"/>
              <a:t>g</a:t>
            </a:r>
            <a:r>
              <a:rPr lang="en-US" sz="1800" dirty="0" smtClean="0"/>
              <a:t>., local variables</a:t>
            </a:r>
          </a:p>
          <a:p>
            <a:r>
              <a:rPr lang="en-US" dirty="0" smtClean="0"/>
              <a:t>Heap</a:t>
            </a:r>
          </a:p>
          <a:p>
            <a:pPr lvl="1"/>
            <a:r>
              <a:rPr lang="en-US" sz="1800" dirty="0" smtClean="0"/>
              <a:t>Dynamically allocated storage</a:t>
            </a:r>
          </a:p>
          <a:p>
            <a:pPr lvl="1"/>
            <a:r>
              <a:rPr lang="en-US" sz="1800" dirty="0" smtClean="0"/>
              <a:t>When call  </a:t>
            </a:r>
            <a:r>
              <a:rPr lang="en-US" sz="1800" i="1" dirty="0" err="1" smtClean="0"/>
              <a:t>malloc</a:t>
            </a:r>
            <a:r>
              <a:rPr lang="en-US" sz="1800" i="1" dirty="0" smtClean="0"/>
              <a:t>()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calloc</a:t>
            </a:r>
            <a:r>
              <a:rPr lang="en-US" sz="1800" i="1" dirty="0" smtClean="0"/>
              <a:t>()</a:t>
            </a:r>
            <a:r>
              <a:rPr lang="en-US" sz="1800" dirty="0" smtClean="0"/>
              <a:t>, </a:t>
            </a:r>
            <a:r>
              <a:rPr lang="en-US" sz="1800" i="1" dirty="0" smtClean="0"/>
              <a:t>new()</a:t>
            </a:r>
          </a:p>
          <a:p>
            <a:r>
              <a:rPr lang="en-US" dirty="0" smtClean="0"/>
              <a:t>Data</a:t>
            </a:r>
          </a:p>
          <a:p>
            <a:pPr lvl="1"/>
            <a:r>
              <a:rPr lang="en-US" sz="1800" dirty="0" smtClean="0"/>
              <a:t>Statically allocated data</a:t>
            </a:r>
          </a:p>
          <a:p>
            <a:pPr lvl="1"/>
            <a:r>
              <a:rPr lang="en-US" sz="1800" dirty="0" smtClean="0"/>
              <a:t>E.g., global variables, arrays, structures, etc.</a:t>
            </a:r>
            <a:endParaRPr lang="en-US" dirty="0" smtClean="0"/>
          </a:p>
          <a:p>
            <a:r>
              <a:rPr lang="en-US" dirty="0" smtClean="0"/>
              <a:t>Text</a:t>
            </a:r>
          </a:p>
          <a:p>
            <a:pPr lvl="1"/>
            <a:r>
              <a:rPr lang="en-US" sz="1800" dirty="0" smtClean="0"/>
              <a:t>Executable machine instructions</a:t>
            </a:r>
          </a:p>
          <a:p>
            <a:pPr lvl="1"/>
            <a:r>
              <a:rPr lang="en-US" sz="1800" dirty="0" smtClean="0"/>
              <a:t>Read-only data</a:t>
            </a:r>
          </a:p>
        </p:txBody>
      </p:sp>
      <p:sp>
        <p:nvSpPr>
          <p:cNvPr id="10245" name="Text Box 12"/>
          <p:cNvSpPr txBox="1">
            <a:spLocks noChangeArrowheads="1"/>
          </p:cNvSpPr>
          <p:nvPr/>
        </p:nvSpPr>
        <p:spPr bwMode="auto">
          <a:xfrm>
            <a:off x="5257800" y="7620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0xFFFFFFFF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0246" name="Text Box 19"/>
          <p:cNvSpPr txBox="1">
            <a:spLocks noChangeArrowheads="1"/>
          </p:cNvSpPr>
          <p:nvPr/>
        </p:nvSpPr>
        <p:spPr bwMode="auto">
          <a:xfrm>
            <a:off x="5294752" y="6262688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0x00000000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68580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68580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68580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68580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6858000" y="5257800"/>
            <a:ext cx="1447800" cy="304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Heap</a:t>
            </a:r>
          </a:p>
        </p:txBody>
      </p:sp>
      <p:sp>
        <p:nvSpPr>
          <p:cNvPr id="10252" name="Text Box 27"/>
          <p:cNvSpPr txBox="1">
            <a:spLocks noChangeArrowheads="1"/>
          </p:cNvSpPr>
          <p:nvPr/>
        </p:nvSpPr>
        <p:spPr bwMode="auto">
          <a:xfrm>
            <a:off x="5294752" y="59436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0x08000000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0253" name="Line 34"/>
          <p:cNvSpPr>
            <a:spLocks noChangeShapeType="1"/>
          </p:cNvSpPr>
          <p:nvPr/>
        </p:nvSpPr>
        <p:spPr bwMode="auto">
          <a:xfrm>
            <a:off x="7581900" y="12668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0254" name="Line 35"/>
          <p:cNvSpPr>
            <a:spLocks noChangeShapeType="1"/>
          </p:cNvSpPr>
          <p:nvPr/>
        </p:nvSpPr>
        <p:spPr bwMode="auto">
          <a:xfrm flipV="1">
            <a:off x="7581900" y="5018088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858000" y="2027238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57" name="AutoShape 16"/>
          <p:cNvSpPr>
            <a:spLocks/>
          </p:cNvSpPr>
          <p:nvPr/>
        </p:nvSpPr>
        <p:spPr bwMode="auto">
          <a:xfrm rot="10800000">
            <a:off x="8364538" y="885825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564563" y="1273175"/>
            <a:ext cx="633412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</p:spTree>
    <p:extLst>
      <p:ext uri="{BB962C8B-B14F-4D97-AF65-F5344CB8AC3E}">
        <p14:creationId xmlns:p14="http://schemas.microsoft.com/office/powerpoint/2010/main" val="32084700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845300" cy="573087"/>
          </a:xfrm>
        </p:spPr>
        <p:txBody>
          <a:bodyPr/>
          <a:lstStyle/>
          <a:p>
            <a:pPr eaLnBrk="1" hangingPunct="1"/>
            <a:r>
              <a:rPr lang="en-US" sz="3200" dirty="0" smtClean="0"/>
              <a:t>Memory Allocation Example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09600" y="1498600"/>
            <a:ext cx="5105400" cy="45212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char big_array[1&lt;&lt;24];  /*  16 MB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char huge_array[1&lt;&lt;28]; /* 256 MB */</a:t>
            </a:r>
          </a:p>
          <a:p>
            <a:pPr eaLnBrk="0" hangingPunct="0"/>
            <a:endParaRPr lang="en-US" sz="1800">
              <a:latin typeface="Courier New" pitchFamily="49" charset="0"/>
            </a:endParaRPr>
          </a:p>
          <a:p>
            <a:pPr eaLnBrk="0" hangingPunct="0"/>
            <a:r>
              <a:rPr lang="en-US" sz="1800">
                <a:latin typeface="Courier New" pitchFamily="49" charset="0"/>
              </a:rPr>
              <a:t>int beyond;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char *p1, *p2, *p3, *p4;</a:t>
            </a:r>
          </a:p>
          <a:p>
            <a:pPr eaLnBrk="0" hangingPunct="0"/>
            <a:endParaRPr lang="en-US" sz="1800">
              <a:latin typeface="Courier New" pitchFamily="49" charset="0"/>
            </a:endParaRPr>
          </a:p>
          <a:p>
            <a:pPr eaLnBrk="0" hangingPunct="0"/>
            <a:r>
              <a:rPr lang="en-US" sz="1800">
                <a:latin typeface="Courier New" pitchFamily="49" charset="0"/>
              </a:rPr>
              <a:t>int useless() {  return 0; }</a:t>
            </a:r>
          </a:p>
          <a:p>
            <a:pPr eaLnBrk="0" hangingPunct="0"/>
            <a:endParaRPr lang="en-US" sz="1800">
              <a:latin typeface="Courier New" pitchFamily="49" charset="0"/>
            </a:endParaRPr>
          </a:p>
          <a:p>
            <a:pPr eaLnBrk="0" hangingPunct="0"/>
            <a:r>
              <a:rPr lang="en-US" sz="1800">
                <a:latin typeface="Courier New" pitchFamily="49" charset="0"/>
              </a:rPr>
              <a:t>int main()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p1 = malloc(1 &lt;&lt;28);  /* 256 MB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p2 = malloc(1 &lt;&lt; 8);  /* 256 B 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p3 = malloc(1 &lt;&lt;28);  /* 256 MB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p4 = malloc(1 &lt;&lt; 8);  /* 256 B 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/* Some print statements ...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auto">
          <a:xfrm>
            <a:off x="70866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auto">
          <a:xfrm>
            <a:off x="70866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1272" name="Rectangle 23"/>
          <p:cNvSpPr>
            <a:spLocks noChangeArrowheads="1"/>
          </p:cNvSpPr>
          <p:nvPr/>
        </p:nvSpPr>
        <p:spPr bwMode="auto">
          <a:xfrm>
            <a:off x="70866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1273" name="Rectangle 24"/>
          <p:cNvSpPr>
            <a:spLocks noChangeArrowheads="1"/>
          </p:cNvSpPr>
          <p:nvPr/>
        </p:nvSpPr>
        <p:spPr bwMode="auto">
          <a:xfrm>
            <a:off x="70866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1274" name="Rectangle 25"/>
          <p:cNvSpPr>
            <a:spLocks noChangeArrowheads="1"/>
          </p:cNvSpPr>
          <p:nvPr/>
        </p:nvSpPr>
        <p:spPr bwMode="auto">
          <a:xfrm>
            <a:off x="7086600" y="5257800"/>
            <a:ext cx="1447800" cy="304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Heap</a:t>
            </a:r>
          </a:p>
        </p:txBody>
      </p:sp>
      <p:sp>
        <p:nvSpPr>
          <p:cNvPr id="11276" name="Line 34"/>
          <p:cNvSpPr>
            <a:spLocks noChangeShapeType="1"/>
          </p:cNvSpPr>
          <p:nvPr/>
        </p:nvSpPr>
        <p:spPr bwMode="auto">
          <a:xfrm>
            <a:off x="7810500" y="12668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1277" name="Line 35"/>
          <p:cNvSpPr>
            <a:spLocks noChangeShapeType="1"/>
          </p:cNvSpPr>
          <p:nvPr/>
        </p:nvSpPr>
        <p:spPr bwMode="auto">
          <a:xfrm flipV="1">
            <a:off x="7810500" y="5018088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7086600" y="2027238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0538" y="6000750"/>
            <a:ext cx="36734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Where does everything go?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5943600" y="762000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0xFF…F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5980552" y="6262688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0x00…0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9" name="Text Box 27"/>
          <p:cNvSpPr txBox="1">
            <a:spLocks noChangeArrowheads="1"/>
          </p:cNvSpPr>
          <p:nvPr/>
        </p:nvSpPr>
        <p:spPr bwMode="auto">
          <a:xfrm>
            <a:off x="5980552" y="5943600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0x08…0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8583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5"/>
          <p:cNvSpPr>
            <a:spLocks noChangeArrowheads="1"/>
          </p:cNvSpPr>
          <p:nvPr/>
        </p:nvSpPr>
        <p:spPr bwMode="auto">
          <a:xfrm>
            <a:off x="2743200" y="4625975"/>
            <a:ext cx="1524000" cy="533400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2292" name="Rectangle 25"/>
          <p:cNvSpPr>
            <a:spLocks noChangeArrowheads="1"/>
          </p:cNvSpPr>
          <p:nvPr/>
        </p:nvSpPr>
        <p:spPr bwMode="auto">
          <a:xfrm>
            <a:off x="2743200" y="3505200"/>
            <a:ext cx="1524000" cy="1120775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3" name="Rectangle 25"/>
          <p:cNvSpPr>
            <a:spLocks noChangeArrowheads="1"/>
          </p:cNvSpPr>
          <p:nvPr/>
        </p:nvSpPr>
        <p:spPr bwMode="auto">
          <a:xfrm>
            <a:off x="2743200" y="2133600"/>
            <a:ext cx="1524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12294" name="Rectangle 25"/>
          <p:cNvSpPr>
            <a:spLocks noChangeArrowheads="1"/>
          </p:cNvSpPr>
          <p:nvPr/>
        </p:nvSpPr>
        <p:spPr bwMode="auto">
          <a:xfrm>
            <a:off x="2743200" y="2438400"/>
            <a:ext cx="1524000" cy="1066800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2295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498475"/>
            <a:ext cx="6578600" cy="573088"/>
          </a:xfrm>
        </p:spPr>
        <p:txBody>
          <a:bodyPr/>
          <a:lstStyle/>
          <a:p>
            <a:r>
              <a:rPr lang="en-US" dirty="0"/>
              <a:t>Addresses </a:t>
            </a:r>
            <a:r>
              <a:rPr lang="en-US" dirty="0" smtClean="0"/>
              <a:t>in IA32 (x86)</a:t>
            </a:r>
          </a:p>
        </p:txBody>
      </p:sp>
      <p:sp>
        <p:nvSpPr>
          <p:cNvPr id="12296" name="Rectangle 3"/>
          <p:cNvSpPr>
            <a:spLocks noChangeArrowheads="1"/>
          </p:cNvSpPr>
          <p:nvPr/>
        </p:nvSpPr>
        <p:spPr bwMode="auto">
          <a:xfrm>
            <a:off x="457200" y="2120900"/>
            <a:ext cx="4265613" cy="31367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$</a:t>
            </a:r>
            <a:r>
              <a:rPr lang="en-US" sz="1800" dirty="0" err="1">
                <a:latin typeface="Courier New" pitchFamily="49" charset="0"/>
              </a:rPr>
              <a:t>esp</a:t>
            </a:r>
            <a:r>
              <a:rPr lang="en-US" sz="1800" dirty="0">
                <a:latin typeface="Courier New" pitchFamily="49" charset="0"/>
              </a:rPr>
              <a:t>	0xffffbcd0</a:t>
            </a:r>
          </a:p>
          <a:p>
            <a:pPr eaLnBrk="0" hangingPunct="0">
              <a:tabLst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p3 	0x65586008</a:t>
            </a:r>
          </a:p>
          <a:p>
            <a:pPr eaLnBrk="0" hangingPunct="0">
              <a:tabLst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p1 	0x55585008</a:t>
            </a:r>
          </a:p>
          <a:p>
            <a:pPr eaLnBrk="0" hangingPunct="0">
              <a:tabLst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p4	0x1904a110 </a:t>
            </a:r>
          </a:p>
          <a:p>
            <a:pPr eaLnBrk="0" hangingPunct="0">
              <a:tabLst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p2	0x1904a008</a:t>
            </a:r>
          </a:p>
          <a:p>
            <a:pPr eaLnBrk="0" hangingPunct="0">
              <a:tabLst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&amp;p2	0x18049760</a:t>
            </a:r>
          </a:p>
          <a:p>
            <a:pPr eaLnBrk="0" hangingPunct="0">
              <a:tabLst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&amp;beyond </a:t>
            </a:r>
            <a:r>
              <a:rPr lang="en-US" sz="1800" dirty="0">
                <a:latin typeface="Courier New" pitchFamily="49" charset="0"/>
              </a:rPr>
              <a:t>	0x08049744</a:t>
            </a:r>
          </a:p>
          <a:p>
            <a:pPr eaLnBrk="0" hangingPunct="0">
              <a:tabLst>
                <a:tab pos="2286000" algn="l"/>
              </a:tabLst>
            </a:pPr>
            <a:r>
              <a:rPr lang="en-US" sz="1800" dirty="0" err="1">
                <a:latin typeface="Courier New" pitchFamily="49" charset="0"/>
              </a:rPr>
              <a:t>big_array</a:t>
            </a:r>
            <a:r>
              <a:rPr lang="en-US" sz="1800" dirty="0">
                <a:latin typeface="Courier New" pitchFamily="49" charset="0"/>
              </a:rPr>
              <a:t> 	0x18049780</a:t>
            </a:r>
          </a:p>
          <a:p>
            <a:pPr eaLnBrk="0" hangingPunct="0">
              <a:tabLst>
                <a:tab pos="2286000" algn="l"/>
              </a:tabLst>
            </a:pPr>
            <a:r>
              <a:rPr lang="en-US" sz="1800" dirty="0" err="1">
                <a:latin typeface="Courier New" pitchFamily="49" charset="0"/>
              </a:rPr>
              <a:t>huge_array</a:t>
            </a:r>
            <a:r>
              <a:rPr lang="en-US" sz="1800" dirty="0">
                <a:latin typeface="Courier New" pitchFamily="49" charset="0"/>
              </a:rPr>
              <a:t> 	0x08049760</a:t>
            </a:r>
          </a:p>
          <a:p>
            <a:pPr eaLnBrk="0" hangingPunct="0">
              <a:tabLst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main()	0x080483c6</a:t>
            </a:r>
          </a:p>
          <a:p>
            <a:pPr eaLnBrk="0" hangingPunct="0">
              <a:tabLst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useless() 	</a:t>
            </a:r>
            <a:r>
              <a:rPr lang="en-US" sz="1800" dirty="0" smtClean="0">
                <a:latin typeface="Courier New" pitchFamily="49" charset="0"/>
              </a:rPr>
              <a:t>0x08049744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53340" name="Text Box 60"/>
          <p:cNvSpPr txBox="1">
            <a:spLocks noChangeArrowheads="1"/>
          </p:cNvSpPr>
          <p:nvPr/>
        </p:nvSpPr>
        <p:spPr bwMode="auto">
          <a:xfrm>
            <a:off x="496888" y="1217613"/>
            <a:ext cx="2474912" cy="46037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32</a:t>
            </a: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70866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70866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2302" name="Rectangle 23"/>
          <p:cNvSpPr>
            <a:spLocks noChangeArrowheads="1"/>
          </p:cNvSpPr>
          <p:nvPr/>
        </p:nvSpPr>
        <p:spPr bwMode="auto">
          <a:xfrm>
            <a:off x="70866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2303" name="Rectangle 24"/>
          <p:cNvSpPr>
            <a:spLocks noChangeArrowheads="1"/>
          </p:cNvSpPr>
          <p:nvPr/>
        </p:nvSpPr>
        <p:spPr bwMode="auto">
          <a:xfrm>
            <a:off x="70866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2304" name="Rectangle 25"/>
          <p:cNvSpPr>
            <a:spLocks noChangeArrowheads="1"/>
          </p:cNvSpPr>
          <p:nvPr/>
        </p:nvSpPr>
        <p:spPr bwMode="auto">
          <a:xfrm>
            <a:off x="7086600" y="4267200"/>
            <a:ext cx="1447800" cy="1295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Heap</a:t>
            </a:r>
          </a:p>
        </p:txBody>
      </p:sp>
      <p:sp>
        <p:nvSpPr>
          <p:cNvPr id="12306" name="Line 34"/>
          <p:cNvSpPr>
            <a:spLocks noChangeShapeType="1"/>
          </p:cNvSpPr>
          <p:nvPr/>
        </p:nvSpPr>
        <p:spPr bwMode="auto">
          <a:xfrm>
            <a:off x="7810500" y="12668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2307" name="Line 35"/>
          <p:cNvSpPr>
            <a:spLocks noChangeShapeType="1"/>
          </p:cNvSpPr>
          <p:nvPr/>
        </p:nvSpPr>
        <p:spPr bwMode="auto">
          <a:xfrm flipV="1">
            <a:off x="7810500" y="40386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2310" name="Rectangle 27"/>
          <p:cNvSpPr>
            <a:spLocks noChangeArrowheads="1"/>
          </p:cNvSpPr>
          <p:nvPr/>
        </p:nvSpPr>
        <p:spPr bwMode="auto">
          <a:xfrm>
            <a:off x="457200" y="5830888"/>
            <a:ext cx="3400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malloc() </a:t>
            </a:r>
            <a:r>
              <a:rPr lang="en-US" sz="1800">
                <a:latin typeface="Calibri" pitchFamily="34" charset="0"/>
              </a:rPr>
              <a:t>is dynamically linked</a:t>
            </a:r>
          </a:p>
          <a:p>
            <a:pPr eaLnBrk="0" hangingPunct="0"/>
            <a:r>
              <a:rPr lang="en-US" sz="1800">
                <a:latin typeface="Calibri" pitchFamily="34" charset="0"/>
              </a:rPr>
              <a:t>address determined at runtime</a:t>
            </a:r>
            <a:endParaRPr lang="en-US" sz="1800"/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5486400" y="7620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0xFFFFFFFF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5523352" y="6262688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0x00000000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5523352" y="59436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0x08000000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5523352" y="41148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0x80000000</a:t>
            </a:r>
          </a:p>
        </p:txBody>
      </p:sp>
    </p:spTree>
    <p:extLst>
      <p:ext uri="{BB962C8B-B14F-4D97-AF65-F5344CB8AC3E}">
        <p14:creationId xmlns:p14="http://schemas.microsoft.com/office/powerpoint/2010/main" val="9753959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ChangeArrowheads="1"/>
          </p:cNvSpPr>
          <p:nvPr/>
        </p:nvSpPr>
        <p:spPr bwMode="auto">
          <a:xfrm>
            <a:off x="2514600" y="4572000"/>
            <a:ext cx="2667000" cy="533400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5" name="Rectangle 25"/>
          <p:cNvSpPr>
            <a:spLocks noChangeArrowheads="1"/>
          </p:cNvSpPr>
          <p:nvPr/>
        </p:nvSpPr>
        <p:spPr bwMode="auto">
          <a:xfrm>
            <a:off x="2514600" y="3451225"/>
            <a:ext cx="2667000" cy="1120775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2514600" y="2079625"/>
            <a:ext cx="2667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13317" name="Rectangle 25"/>
          <p:cNvSpPr>
            <a:spLocks noChangeArrowheads="1"/>
          </p:cNvSpPr>
          <p:nvPr/>
        </p:nvSpPr>
        <p:spPr bwMode="auto">
          <a:xfrm>
            <a:off x="2514600" y="2384425"/>
            <a:ext cx="2667000" cy="1066800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533400"/>
            <a:ext cx="6578600" cy="573088"/>
          </a:xfrm>
        </p:spPr>
        <p:txBody>
          <a:bodyPr/>
          <a:lstStyle/>
          <a:p>
            <a:r>
              <a:rPr lang="en-US" dirty="0"/>
              <a:t>Addresses </a:t>
            </a:r>
            <a:r>
              <a:rPr lang="en-US" dirty="0" smtClean="0"/>
              <a:t>in x86-64</a:t>
            </a:r>
          </a:p>
        </p:txBody>
      </p:sp>
      <p:sp>
        <p:nvSpPr>
          <p:cNvPr id="13319" name="Rectangle 3"/>
          <p:cNvSpPr>
            <a:spLocks noChangeArrowheads="1"/>
          </p:cNvSpPr>
          <p:nvPr/>
        </p:nvSpPr>
        <p:spPr bwMode="auto">
          <a:xfrm>
            <a:off x="457200" y="2072645"/>
            <a:ext cx="5181600" cy="31367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2057400" algn="l"/>
              </a:tabLst>
            </a:pPr>
            <a:r>
              <a:rPr lang="en-US" sz="1800" dirty="0">
                <a:latin typeface="Courier New" pitchFamily="49" charset="0"/>
              </a:rPr>
              <a:t>$</a:t>
            </a:r>
            <a:r>
              <a:rPr lang="en-US" sz="1800" dirty="0" err="1">
                <a:latin typeface="Courier New" pitchFamily="49" charset="0"/>
              </a:rPr>
              <a:t>rsp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0x00007ffffff8d1f8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057400" algn="l"/>
              </a:tabLst>
            </a:pPr>
            <a:r>
              <a:rPr lang="en-US" sz="1800" dirty="0">
                <a:latin typeface="Courier New" pitchFamily="49" charset="0"/>
              </a:rPr>
              <a:t>p3 	</a:t>
            </a:r>
            <a:r>
              <a:rPr lang="en-US" sz="1800" dirty="0" smtClean="0">
                <a:latin typeface="Courier New" pitchFamily="49" charset="0"/>
              </a:rPr>
              <a:t>0x00002aaabaadd010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057400" algn="l"/>
              </a:tabLst>
            </a:pPr>
            <a:r>
              <a:rPr lang="en-US" sz="1800" dirty="0">
                <a:latin typeface="Courier New" pitchFamily="49" charset="0"/>
              </a:rPr>
              <a:t>p1 	</a:t>
            </a:r>
            <a:r>
              <a:rPr lang="en-US" sz="1800" dirty="0" smtClean="0">
                <a:latin typeface="Courier New" pitchFamily="49" charset="0"/>
              </a:rPr>
              <a:t>0x00002aaaaaadc010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057400" algn="l"/>
              </a:tabLst>
            </a:pPr>
            <a:r>
              <a:rPr lang="en-US" sz="1800" dirty="0">
                <a:latin typeface="Courier New" pitchFamily="49" charset="0"/>
              </a:rPr>
              <a:t>p4	</a:t>
            </a:r>
            <a:r>
              <a:rPr lang="en-US" sz="1800" dirty="0" smtClean="0">
                <a:latin typeface="Courier New" pitchFamily="49" charset="0"/>
              </a:rPr>
              <a:t>0x0000000011501120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057400" algn="l"/>
              </a:tabLst>
            </a:pPr>
            <a:r>
              <a:rPr lang="en-US" sz="1800" dirty="0">
                <a:latin typeface="Courier New" pitchFamily="49" charset="0"/>
              </a:rPr>
              <a:t>p2	</a:t>
            </a:r>
            <a:r>
              <a:rPr lang="en-US" sz="1800" dirty="0" smtClean="0">
                <a:latin typeface="Courier New" pitchFamily="49" charset="0"/>
              </a:rPr>
              <a:t>0x0000000011501010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057400" algn="l"/>
              </a:tabLst>
            </a:pPr>
            <a:r>
              <a:rPr lang="en-US" sz="1800" dirty="0">
                <a:latin typeface="Courier New" pitchFamily="49" charset="0"/>
              </a:rPr>
              <a:t>&amp;p2	</a:t>
            </a:r>
            <a:r>
              <a:rPr lang="en-US" sz="1800" dirty="0" smtClean="0">
                <a:latin typeface="Courier New" pitchFamily="49" charset="0"/>
              </a:rPr>
              <a:t>0x0000000010500a60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057400" algn="l"/>
              </a:tabLst>
            </a:pPr>
            <a:r>
              <a:rPr lang="en-US" sz="1800" dirty="0" smtClean="0">
                <a:latin typeface="Courier New" pitchFamily="49" charset="0"/>
              </a:rPr>
              <a:t>&amp;beyond 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0x0000000000500a44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057400" algn="l"/>
              </a:tabLst>
            </a:pPr>
            <a:r>
              <a:rPr lang="en-US" sz="1800" dirty="0" err="1">
                <a:latin typeface="Courier New" pitchFamily="49" charset="0"/>
              </a:rPr>
              <a:t>big_array</a:t>
            </a:r>
            <a:r>
              <a:rPr lang="en-US" sz="1800" dirty="0">
                <a:latin typeface="Courier New" pitchFamily="49" charset="0"/>
              </a:rPr>
              <a:t> 	</a:t>
            </a:r>
            <a:r>
              <a:rPr lang="en-US" sz="1800" dirty="0" smtClean="0">
                <a:latin typeface="Courier New" pitchFamily="49" charset="0"/>
              </a:rPr>
              <a:t>0x0000000010500a80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057400" algn="l"/>
              </a:tabLst>
            </a:pPr>
            <a:r>
              <a:rPr lang="en-US" sz="1800" dirty="0" err="1">
                <a:latin typeface="Courier New" pitchFamily="49" charset="0"/>
              </a:rPr>
              <a:t>huge_array</a:t>
            </a:r>
            <a:r>
              <a:rPr lang="en-US" sz="1800" dirty="0">
                <a:latin typeface="Courier New" pitchFamily="49" charset="0"/>
              </a:rPr>
              <a:t> 	</a:t>
            </a:r>
            <a:r>
              <a:rPr lang="en-US" sz="1800" dirty="0" smtClean="0">
                <a:latin typeface="Courier New" pitchFamily="49" charset="0"/>
              </a:rPr>
              <a:t>0x0000000000500a50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057400" algn="l"/>
              </a:tabLst>
            </a:pPr>
            <a:r>
              <a:rPr lang="en-US" sz="1800" dirty="0">
                <a:latin typeface="Courier New" pitchFamily="49" charset="0"/>
              </a:rPr>
              <a:t>main()	</a:t>
            </a:r>
            <a:r>
              <a:rPr lang="en-US" sz="1800" dirty="0" smtClean="0">
                <a:latin typeface="Courier New" pitchFamily="49" charset="0"/>
              </a:rPr>
              <a:t>0x0000000000400510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057400" algn="l"/>
              </a:tabLst>
            </a:pPr>
            <a:r>
              <a:rPr lang="en-US" sz="1800" dirty="0">
                <a:latin typeface="Courier New" pitchFamily="49" charset="0"/>
              </a:rPr>
              <a:t>useless() 	</a:t>
            </a:r>
            <a:r>
              <a:rPr lang="en-US" sz="1800" dirty="0" smtClean="0">
                <a:latin typeface="Courier New" pitchFamily="49" charset="0"/>
              </a:rPr>
              <a:t>0x0000000000400500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38308" name="Text Box 36"/>
          <p:cNvSpPr txBox="1">
            <a:spLocks noChangeArrowheads="1"/>
          </p:cNvSpPr>
          <p:nvPr/>
        </p:nvSpPr>
        <p:spPr bwMode="auto">
          <a:xfrm>
            <a:off x="457200" y="1214438"/>
            <a:ext cx="2474913" cy="4619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47</a:t>
            </a: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5486400" y="7620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0x00007F…F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3322" name="Text Box 19"/>
          <p:cNvSpPr txBox="1">
            <a:spLocks noChangeArrowheads="1"/>
          </p:cNvSpPr>
          <p:nvPr/>
        </p:nvSpPr>
        <p:spPr bwMode="auto">
          <a:xfrm>
            <a:off x="5529262" y="6262688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0x000000…0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70866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70866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3325" name="Rectangle 23"/>
          <p:cNvSpPr>
            <a:spLocks noChangeArrowheads="1"/>
          </p:cNvSpPr>
          <p:nvPr/>
        </p:nvSpPr>
        <p:spPr bwMode="auto">
          <a:xfrm>
            <a:off x="70866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3326" name="Rectangle 24"/>
          <p:cNvSpPr>
            <a:spLocks noChangeArrowheads="1"/>
          </p:cNvSpPr>
          <p:nvPr/>
        </p:nvSpPr>
        <p:spPr bwMode="auto">
          <a:xfrm>
            <a:off x="70866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3327" name="Rectangle 25"/>
          <p:cNvSpPr>
            <a:spLocks noChangeArrowheads="1"/>
          </p:cNvSpPr>
          <p:nvPr/>
        </p:nvSpPr>
        <p:spPr bwMode="auto">
          <a:xfrm>
            <a:off x="7086600" y="4267200"/>
            <a:ext cx="1447800" cy="1295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Heap</a:t>
            </a:r>
          </a:p>
        </p:txBody>
      </p:sp>
      <p:sp>
        <p:nvSpPr>
          <p:cNvPr id="13328" name="Line 34"/>
          <p:cNvSpPr>
            <a:spLocks noChangeShapeType="1"/>
          </p:cNvSpPr>
          <p:nvPr/>
        </p:nvSpPr>
        <p:spPr bwMode="auto">
          <a:xfrm>
            <a:off x="7810500" y="12668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3329" name="Line 35"/>
          <p:cNvSpPr>
            <a:spLocks noChangeShapeType="1"/>
          </p:cNvSpPr>
          <p:nvPr/>
        </p:nvSpPr>
        <p:spPr bwMode="auto">
          <a:xfrm flipV="1">
            <a:off x="7810500" y="40386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3330" name="Text Box 27"/>
          <p:cNvSpPr txBox="1">
            <a:spLocks noChangeArrowheads="1"/>
          </p:cNvSpPr>
          <p:nvPr/>
        </p:nvSpPr>
        <p:spPr bwMode="auto">
          <a:xfrm>
            <a:off x="5562600" y="4097338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0x000030…0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58000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3332" name="Rectangle 33"/>
          <p:cNvSpPr>
            <a:spLocks noChangeArrowheads="1"/>
          </p:cNvSpPr>
          <p:nvPr/>
        </p:nvSpPr>
        <p:spPr bwMode="auto">
          <a:xfrm>
            <a:off x="457200" y="5830888"/>
            <a:ext cx="3400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malloc() </a:t>
            </a:r>
            <a:r>
              <a:rPr lang="en-US" sz="1800">
                <a:latin typeface="Calibri" pitchFamily="34" charset="0"/>
              </a:rPr>
              <a:t>is dynamically linked</a:t>
            </a:r>
          </a:p>
          <a:p>
            <a:pPr eaLnBrk="0" hangingPunct="0"/>
            <a:r>
              <a:rPr lang="en-US" sz="1800">
                <a:latin typeface="Calibri" pitchFamily="34" charset="0"/>
              </a:rPr>
              <a:t>address determined at runtime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6939663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34582" cy="762000"/>
          </a:xfrm>
        </p:spPr>
        <p:txBody>
          <a:bodyPr/>
          <a:lstStyle/>
          <a:p>
            <a:r>
              <a:rPr lang="en-US" sz="3200" dirty="0" smtClean="0"/>
              <a:t>Detailed Virtual Address Space</a:t>
            </a:r>
            <a:r>
              <a:rPr lang="en-US" sz="3200" dirty="0"/>
              <a:t> </a:t>
            </a:r>
            <a:r>
              <a:rPr lang="en-US" sz="3200" dirty="0" smtClean="0"/>
              <a:t>for a Linux Process</a:t>
            </a:r>
            <a:endParaRPr lang="en-US" sz="32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1219200" y="1127333"/>
            <a:ext cx="7010400" cy="5654467"/>
            <a:chOff x="1219200" y="1127333"/>
            <a:chExt cx="7010400" cy="5654467"/>
          </a:xfrm>
        </p:grpSpPr>
        <p:sp>
          <p:nvSpPr>
            <p:cNvPr id="4" name="Rectangle 379"/>
            <p:cNvSpPr>
              <a:spLocks noChangeAspect="1" noChangeArrowheads="1"/>
            </p:cNvSpPr>
            <p:nvPr/>
          </p:nvSpPr>
          <p:spPr bwMode="auto">
            <a:xfrm>
              <a:off x="3479628" y="1294958"/>
              <a:ext cx="2877853" cy="681482"/>
            </a:xfrm>
            <a:prstGeom prst="rect">
              <a:avLst/>
            </a:prstGeom>
            <a:solidFill>
              <a:srgbClr val="F6D2D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latin typeface="+mn-lt"/>
                </a:rPr>
                <a:t>Kernel code and data</a:t>
              </a:r>
            </a:p>
          </p:txBody>
        </p:sp>
        <p:sp>
          <p:nvSpPr>
            <p:cNvPr id="5" name="Rectangle 380"/>
            <p:cNvSpPr>
              <a:spLocks noChangeAspect="1" noChangeArrowheads="1"/>
            </p:cNvSpPr>
            <p:nvPr/>
          </p:nvSpPr>
          <p:spPr bwMode="auto">
            <a:xfrm>
              <a:off x="3479628" y="3050291"/>
              <a:ext cx="2877853" cy="592682"/>
            </a:xfrm>
            <a:prstGeom prst="rect">
              <a:avLst/>
            </a:prstGeom>
            <a:solidFill>
              <a:srgbClr val="DBF2D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Shared libraries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6" name="Rectangle 381"/>
            <p:cNvSpPr>
              <a:spLocks noChangeAspect="1" noChangeArrowheads="1"/>
            </p:cNvSpPr>
            <p:nvPr/>
          </p:nvSpPr>
          <p:spPr bwMode="auto">
            <a:xfrm>
              <a:off x="3479628" y="3638842"/>
              <a:ext cx="2877853" cy="64018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7" name="Rectangle 382"/>
            <p:cNvSpPr>
              <a:spLocks noChangeAspect="1" noChangeArrowheads="1"/>
            </p:cNvSpPr>
            <p:nvPr/>
          </p:nvSpPr>
          <p:spPr bwMode="auto">
            <a:xfrm>
              <a:off x="3479628" y="4283154"/>
              <a:ext cx="2877853" cy="590618"/>
            </a:xfrm>
            <a:prstGeom prst="rect">
              <a:avLst/>
            </a:prstGeom>
            <a:solidFill>
              <a:srgbClr val="DBF2D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latin typeface="+mn-lt"/>
                </a:rPr>
                <a:t>Runtime heap</a:t>
              </a:r>
              <a:r>
                <a:rPr lang="en-US" sz="1600" dirty="0" smtClean="0">
                  <a:latin typeface="+mn-lt"/>
                </a:rPr>
                <a:t> (</a:t>
              </a:r>
              <a:r>
                <a:rPr lang="en-US" sz="1600" i="1" dirty="0" err="1" smtClean="0">
                  <a:latin typeface="+mn-lt"/>
                </a:rPr>
                <a:t>malloc</a:t>
              </a:r>
              <a:r>
                <a:rPr lang="en-US" sz="1600" i="1" dirty="0" smtClean="0">
                  <a:latin typeface="+mn-lt"/>
                </a:rPr>
                <a:t>(), etc.</a:t>
              </a:r>
              <a:r>
                <a:rPr lang="en-US" sz="1600" dirty="0" smtClean="0">
                  <a:latin typeface="+mn-lt"/>
                </a:rPr>
                <a:t>)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8" name="Rectangle 383"/>
            <p:cNvSpPr>
              <a:spLocks noChangeAspect="1" noChangeArrowheads="1"/>
            </p:cNvSpPr>
            <p:nvPr/>
          </p:nvSpPr>
          <p:spPr bwMode="auto">
            <a:xfrm>
              <a:off x="3479628" y="2246967"/>
              <a:ext cx="2877853" cy="801258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9" name="Rectangle 384"/>
            <p:cNvSpPr>
              <a:spLocks noChangeAspect="1" noChangeArrowheads="1"/>
            </p:cNvSpPr>
            <p:nvPr/>
          </p:nvSpPr>
          <p:spPr bwMode="auto">
            <a:xfrm>
              <a:off x="3477526" y="5896317"/>
              <a:ext cx="2877853" cy="351067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latin typeface="+mn-lt"/>
                </a:rPr>
                <a:t>Program </a:t>
              </a:r>
              <a:r>
                <a:rPr lang="en-US" sz="1600" dirty="0" smtClean="0">
                  <a:latin typeface="+mn-lt"/>
                </a:rPr>
                <a:t>code (.</a:t>
              </a:r>
              <a:r>
                <a:rPr lang="en-US" sz="1600" dirty="0" err="1" smtClean="0">
                  <a:latin typeface="+mn-lt"/>
                </a:rPr>
                <a:t>init</a:t>
              </a:r>
              <a:r>
                <a:rPr lang="en-US" sz="1600" dirty="0" smtClean="0">
                  <a:latin typeface="+mn-lt"/>
                </a:rPr>
                <a:t>, .text)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10" name="Rectangle 385"/>
            <p:cNvSpPr>
              <a:spLocks noChangeAspect="1" noChangeArrowheads="1"/>
            </p:cNvSpPr>
            <p:nvPr/>
          </p:nvSpPr>
          <p:spPr bwMode="auto">
            <a:xfrm>
              <a:off x="3479628" y="5197993"/>
              <a:ext cx="2877853" cy="351067"/>
            </a:xfrm>
            <a:prstGeom prst="rect">
              <a:avLst/>
            </a:prstGeom>
            <a:solidFill>
              <a:srgbClr val="DEDFF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latin typeface="+mn-lt"/>
                </a:rPr>
                <a:t>Initialized data (.data)</a:t>
              </a:r>
            </a:p>
          </p:txBody>
        </p:sp>
        <p:sp>
          <p:nvSpPr>
            <p:cNvPr id="11" name="Rectangle 386"/>
            <p:cNvSpPr>
              <a:spLocks noChangeAspect="1" noChangeArrowheads="1"/>
            </p:cNvSpPr>
            <p:nvPr/>
          </p:nvSpPr>
          <p:spPr bwMode="auto">
            <a:xfrm>
              <a:off x="3479628" y="4861381"/>
              <a:ext cx="2877853" cy="349002"/>
            </a:xfrm>
            <a:prstGeom prst="rect">
              <a:avLst/>
            </a:prstGeom>
            <a:solidFill>
              <a:srgbClr val="DEDFF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latin typeface="+mn-lt"/>
                </a:rPr>
                <a:t>Uninitialized data (.</a:t>
              </a:r>
              <a:r>
                <a:rPr lang="en-US" sz="1600" dirty="0" err="1">
                  <a:latin typeface="+mn-lt"/>
                </a:rPr>
                <a:t>bss</a:t>
              </a:r>
              <a:r>
                <a:rPr lang="en-US" sz="1600" dirty="0">
                  <a:latin typeface="+mn-lt"/>
                </a:rPr>
                <a:t>)</a:t>
              </a:r>
            </a:p>
          </p:txBody>
        </p:sp>
        <p:sp>
          <p:nvSpPr>
            <p:cNvPr id="12" name="Line 387"/>
            <p:cNvSpPr>
              <a:spLocks noChangeAspect="1" noChangeShapeType="1"/>
            </p:cNvSpPr>
            <p:nvPr/>
          </p:nvSpPr>
          <p:spPr bwMode="auto">
            <a:xfrm flipV="1">
              <a:off x="4836630" y="3960998"/>
              <a:ext cx="0" cy="3118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3" name="Rectangle 388"/>
            <p:cNvSpPr>
              <a:spLocks noChangeAspect="1" noChangeArrowheads="1"/>
            </p:cNvSpPr>
            <p:nvPr/>
          </p:nvSpPr>
          <p:spPr bwMode="auto">
            <a:xfrm>
              <a:off x="3479628" y="1949593"/>
              <a:ext cx="2877853" cy="422623"/>
            </a:xfrm>
            <a:prstGeom prst="rect">
              <a:avLst/>
            </a:prstGeom>
            <a:solidFill>
              <a:srgbClr val="DBF2D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latin typeface="+mn-lt"/>
                </a:rPr>
                <a:t>User stack</a:t>
              </a:r>
            </a:p>
          </p:txBody>
        </p:sp>
        <p:sp>
          <p:nvSpPr>
            <p:cNvPr id="15" name="Line 390"/>
            <p:cNvSpPr>
              <a:spLocks noChangeAspect="1" noChangeShapeType="1"/>
            </p:cNvSpPr>
            <p:nvPr/>
          </p:nvSpPr>
          <p:spPr bwMode="auto">
            <a:xfrm>
              <a:off x="4863937" y="2372937"/>
              <a:ext cx="0" cy="3118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6" name="Rectangle 391"/>
            <p:cNvSpPr>
              <a:spLocks noChangeAspect="1" noChangeArrowheads="1"/>
            </p:cNvSpPr>
            <p:nvPr/>
          </p:nvSpPr>
          <p:spPr bwMode="auto">
            <a:xfrm>
              <a:off x="3477526" y="6232928"/>
              <a:ext cx="2877853" cy="351067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7" name="Text Box 392"/>
            <p:cNvSpPr txBox="1">
              <a:spLocks noChangeAspect="1" noChangeArrowheads="1"/>
            </p:cNvSpPr>
            <p:nvPr/>
          </p:nvSpPr>
          <p:spPr bwMode="auto">
            <a:xfrm>
              <a:off x="3200400" y="6443246"/>
              <a:ext cx="30809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</p:txBody>
        </p:sp>
        <p:sp>
          <p:nvSpPr>
            <p:cNvPr id="18" name="Text Box 393"/>
            <p:cNvSpPr txBox="1">
              <a:spLocks noChangeAspect="1" noChangeArrowheads="1"/>
            </p:cNvSpPr>
            <p:nvPr/>
          </p:nvSpPr>
          <p:spPr bwMode="auto">
            <a:xfrm>
              <a:off x="2198248" y="2096937"/>
              <a:ext cx="967431" cy="48044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400" dirty="0">
                  <a:latin typeface="+mn-lt"/>
                </a:rPr>
                <a:t>%</a:t>
              </a:r>
              <a:r>
                <a:rPr lang="en-US" sz="1800" dirty="0" err="1">
                  <a:latin typeface="Courier New"/>
                  <a:cs typeface="Courier New"/>
                </a:rPr>
                <a:t>esp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9" name="Line 394"/>
            <p:cNvSpPr>
              <a:spLocks noChangeAspect="1" noChangeShapeType="1"/>
            </p:cNvSpPr>
            <p:nvPr/>
          </p:nvSpPr>
          <p:spPr bwMode="auto">
            <a:xfrm>
              <a:off x="3137226" y="2377067"/>
              <a:ext cx="342402" cy="20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" name="Text Box 395"/>
            <p:cNvSpPr txBox="1">
              <a:spLocks noChangeAspect="1" noChangeArrowheads="1"/>
            </p:cNvSpPr>
            <p:nvPr/>
          </p:nvSpPr>
          <p:spPr bwMode="auto">
            <a:xfrm>
              <a:off x="6804911" y="3794333"/>
              <a:ext cx="1374274" cy="12011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800" i="1" dirty="0">
                  <a:latin typeface="+mn-lt"/>
                </a:rPr>
                <a:t>Process</a:t>
              </a:r>
            </a:p>
            <a:p>
              <a:pPr algn="l"/>
              <a:r>
                <a:rPr lang="en-US" sz="1800" i="1" dirty="0">
                  <a:latin typeface="+mn-lt"/>
                </a:rPr>
                <a:t>virtual</a:t>
              </a:r>
            </a:p>
            <a:p>
              <a:pPr algn="l"/>
              <a:r>
                <a:rPr lang="en-US" sz="1800" i="1" dirty="0">
                  <a:latin typeface="+mn-lt"/>
                </a:rPr>
                <a:t>memory</a:t>
              </a:r>
            </a:p>
          </p:txBody>
        </p:sp>
        <p:sp>
          <p:nvSpPr>
            <p:cNvPr id="21" name="Text Box 397"/>
            <p:cNvSpPr txBox="1">
              <a:spLocks noChangeAspect="1" noChangeArrowheads="1"/>
            </p:cNvSpPr>
            <p:nvPr/>
          </p:nvSpPr>
          <p:spPr bwMode="auto">
            <a:xfrm>
              <a:off x="2399907" y="3973389"/>
              <a:ext cx="794243" cy="48044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dirty="0" err="1">
                  <a:latin typeface="Courier New"/>
                  <a:cs typeface="Courier New"/>
                </a:rPr>
                <a:t>brk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22" name="Line 398"/>
            <p:cNvSpPr>
              <a:spLocks noChangeAspect="1" noChangeShapeType="1"/>
            </p:cNvSpPr>
            <p:nvPr/>
          </p:nvSpPr>
          <p:spPr bwMode="auto">
            <a:xfrm>
              <a:off x="3118321" y="4268698"/>
              <a:ext cx="34240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7" name="Text Box 405"/>
            <p:cNvSpPr txBox="1">
              <a:spLocks noChangeAspect="1" noChangeArrowheads="1"/>
            </p:cNvSpPr>
            <p:nvPr/>
          </p:nvSpPr>
          <p:spPr bwMode="auto">
            <a:xfrm>
              <a:off x="6855326" y="1127333"/>
              <a:ext cx="1374274" cy="12011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800" i="1" dirty="0">
                  <a:latin typeface="+mn-lt"/>
                </a:rPr>
                <a:t>Kernel</a:t>
              </a:r>
            </a:p>
            <a:p>
              <a:pPr algn="l"/>
              <a:r>
                <a:rPr lang="en-US" sz="1800" i="1" dirty="0">
                  <a:latin typeface="+mn-lt"/>
                </a:rPr>
                <a:t>virtual </a:t>
              </a:r>
            </a:p>
            <a:p>
              <a:pPr algn="l"/>
              <a:r>
                <a:rPr lang="en-US" sz="1800" i="1" dirty="0">
                  <a:latin typeface="+mn-lt"/>
                </a:rPr>
                <a:t>memory</a:t>
              </a:r>
            </a:p>
          </p:txBody>
        </p:sp>
        <p:sp>
          <p:nvSpPr>
            <p:cNvPr id="28" name="AutoShape 421"/>
            <p:cNvSpPr>
              <a:spLocks/>
            </p:cNvSpPr>
            <p:nvPr/>
          </p:nvSpPr>
          <p:spPr bwMode="auto">
            <a:xfrm>
              <a:off x="6485618" y="1955789"/>
              <a:ext cx="252075" cy="4628206"/>
            </a:xfrm>
            <a:prstGeom prst="rightBrace">
              <a:avLst>
                <a:gd name="adj1" fmla="val 143889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9" name="AutoShape 422"/>
            <p:cNvSpPr>
              <a:spLocks/>
            </p:cNvSpPr>
            <p:nvPr/>
          </p:nvSpPr>
          <p:spPr bwMode="auto">
            <a:xfrm>
              <a:off x="6477000" y="1294958"/>
              <a:ext cx="268880" cy="578227"/>
            </a:xfrm>
            <a:prstGeom prst="rightBrace">
              <a:avLst>
                <a:gd name="adj1" fmla="val 78431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" name="Text Box 424"/>
            <p:cNvSpPr txBox="1">
              <a:spLocks noChangeArrowheads="1"/>
            </p:cNvSpPr>
            <p:nvPr/>
          </p:nvSpPr>
          <p:spPr bwMode="auto">
            <a:xfrm>
              <a:off x="1219200" y="5909846"/>
              <a:ext cx="1828800" cy="54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 dirty="0">
                  <a:solidFill>
                    <a:schemeClr val="tx2"/>
                  </a:solidFill>
                  <a:latin typeface="Courier New"/>
                  <a:cs typeface="Courier New"/>
                </a:rPr>
                <a:t>0x08048000 (32)</a:t>
              </a:r>
            </a:p>
            <a:p>
              <a:pPr algn="l"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 dirty="0">
                  <a:solidFill>
                    <a:schemeClr val="tx2"/>
                  </a:solidFill>
                  <a:latin typeface="Courier New"/>
                  <a:cs typeface="Courier New"/>
                </a:rPr>
                <a:t>0x00400000 (64)</a:t>
              </a:r>
            </a:p>
          </p:txBody>
        </p:sp>
        <p:sp>
          <p:nvSpPr>
            <p:cNvPr id="33" name="Line 427"/>
            <p:cNvSpPr>
              <a:spLocks noChangeShapeType="1"/>
            </p:cNvSpPr>
            <p:nvPr/>
          </p:nvSpPr>
          <p:spPr bwMode="auto">
            <a:xfrm>
              <a:off x="3460722" y="1941332"/>
              <a:ext cx="289045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4" name="Line 428"/>
            <p:cNvSpPr>
              <a:spLocks noChangeAspect="1" noChangeShapeType="1"/>
            </p:cNvSpPr>
            <p:nvPr/>
          </p:nvSpPr>
          <p:spPr bwMode="auto">
            <a:xfrm>
              <a:off x="3118321" y="6227650"/>
              <a:ext cx="34240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31" name="Rectangle 384"/>
            <p:cNvSpPr>
              <a:spLocks noChangeAspect="1" noChangeArrowheads="1"/>
            </p:cNvSpPr>
            <p:nvPr/>
          </p:nvSpPr>
          <p:spPr bwMode="auto">
            <a:xfrm>
              <a:off x="3477526" y="5549060"/>
              <a:ext cx="2877853" cy="351067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Read-only data (.</a:t>
              </a:r>
              <a:r>
                <a:rPr lang="en-US" sz="1600" dirty="0" err="1" smtClean="0">
                  <a:latin typeface="+mn-lt"/>
                </a:rPr>
                <a:t>rodata</a:t>
              </a:r>
              <a:r>
                <a:rPr lang="en-US" sz="1600" dirty="0" smtClean="0">
                  <a:latin typeface="+mn-lt"/>
                </a:rPr>
                <a:t>)</a:t>
              </a:r>
              <a:endParaRPr lang="en-US" sz="16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297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Representation in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Memory organization within a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process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/>
              <a:t>Virtual vs. Physical memory</a:t>
            </a:r>
          </a:p>
          <a:p>
            <a:pPr lvl="1"/>
            <a:r>
              <a:rPr lang="en-US" dirty="0" smtClean="0"/>
              <a:t>Fundamental Idea and Purpose</a:t>
            </a:r>
            <a:endParaRPr lang="en-US" dirty="0"/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Page Mapping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Address Translation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Per-Process Mapping and Protection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/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01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7537</TotalTime>
  <Words>2020</Words>
  <Application>Microsoft Office PowerPoint</Application>
  <PresentationFormat>On-screen Show (4:3)</PresentationFormat>
  <Paragraphs>912</Paragraphs>
  <Slides>32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template2007</vt:lpstr>
      <vt:lpstr>Title and Content</vt:lpstr>
      <vt:lpstr>Title Only</vt:lpstr>
      <vt:lpstr>Virtual Memory  CSCI 224 / ECE 317:  Computer Architecture </vt:lpstr>
      <vt:lpstr>Data Representation in Memory</vt:lpstr>
      <vt:lpstr>Recall:  Basic Memory Organization</vt:lpstr>
      <vt:lpstr>Virtual Address Space   for IA32 (x86) Linux</vt:lpstr>
      <vt:lpstr>Memory Allocation Example</vt:lpstr>
      <vt:lpstr>Addresses in IA32 (x86)</vt:lpstr>
      <vt:lpstr>Addresses in x86-64</vt:lpstr>
      <vt:lpstr>Detailed Virtual Address Space for a Linux Process</vt:lpstr>
      <vt:lpstr>Data Representation in Memory</vt:lpstr>
      <vt:lpstr>Contrast:  System Using Physical Addressing</vt:lpstr>
      <vt:lpstr>Contrast:  System Using Virtual Addressing</vt:lpstr>
      <vt:lpstr>Address Spaces</vt:lpstr>
      <vt:lpstr>Why Virtual Memory (VM)?</vt:lpstr>
      <vt:lpstr>Data Representation in Memory</vt:lpstr>
      <vt:lpstr>VM as a Tool for Caching</vt:lpstr>
      <vt:lpstr>DRAM as a Cache for Disk</vt:lpstr>
      <vt:lpstr>Page Tables</vt:lpstr>
      <vt:lpstr>Page Hit</vt:lpstr>
      <vt:lpstr>Page Fault</vt:lpstr>
      <vt:lpstr>Handling Page Fault</vt:lpstr>
      <vt:lpstr>Handling Page Fault</vt:lpstr>
      <vt:lpstr>Handling Page Fault</vt:lpstr>
      <vt:lpstr>Handling Page Fault</vt:lpstr>
      <vt:lpstr>Data Representation in Memory</vt:lpstr>
      <vt:lpstr>VM Address Translation</vt:lpstr>
      <vt:lpstr>Simple Memory System Example</vt:lpstr>
      <vt:lpstr>Simple Memory System Page Table</vt:lpstr>
      <vt:lpstr>Address Translation Example #1</vt:lpstr>
      <vt:lpstr>Address Translation Example #2</vt:lpstr>
      <vt:lpstr>Data Representation in Memory</vt:lpstr>
      <vt:lpstr>VM as a Tool for Memory Management</vt:lpstr>
      <vt:lpstr>VM as a Tool for Memory Protection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lastModifiedBy>Jason Fritts</cp:lastModifiedBy>
  <cp:revision>180</cp:revision>
  <cp:lastPrinted>2014-01-22T17:02:42Z</cp:lastPrinted>
  <dcterms:created xsi:type="dcterms:W3CDTF">2011-01-05T19:59:31Z</dcterms:created>
  <dcterms:modified xsi:type="dcterms:W3CDTF">2015-03-30T16:37:15Z</dcterms:modified>
</cp:coreProperties>
</file>